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8" r:id="rId10"/>
    <p:sldId id="272" r:id="rId11"/>
    <p:sldId id="273" r:id="rId12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SimSun" charset="-122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SimSun" charset="-122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SimSun" charset="-122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SimSun" charset="-122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SimSun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SimSun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SimSun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SimSun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SimSun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2802" y="-9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7411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5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9459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0483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7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2531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4579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5603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6627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9699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0723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F3DAE1-7F10-4D81-A185-80C7103EAB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167BE-4682-4342-8516-06CC1B332D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FA0B6B-CA9A-4F3B-A0E4-3EFB1329A1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CD7A3-EC69-4932-BBC3-384E1C2FF1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AD1F6-B25C-4682-93A8-82E3DA8569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0D0BB-1BC8-416B-B5A2-8B259A333A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6FE2E-3899-45EB-BA67-22E13E3094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513CC-712F-465B-8C7C-0062D5B305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A08F29-1279-4FCC-BE60-F04084DD52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9DAF8-6748-471F-B52F-82E4BAA393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DDC02-B33A-4FBA-9AB3-1BA03CEDEB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D69E2-6CCF-4D13-83AB-D4AB858766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39835-C0C9-47F0-9C84-A505193D97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7013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7013" cy="21859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000D1-898E-4415-B5FF-515146755E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8013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8013" cy="21859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3EF4B-635F-4D3A-968D-3A128366EE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F52F64B-E77C-4745-AE2C-030A7AAB80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>
          <a:xfrm>
            <a:off x="4211638" y="1700213"/>
            <a:ext cx="4464050" cy="2938462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mtClean="0"/>
              <a:t>Вернадский</a:t>
            </a:r>
            <a:br>
              <a:rPr lang="ru-RU" smtClean="0"/>
            </a:br>
            <a:r>
              <a:rPr lang="ru-RU" smtClean="0"/>
              <a:t>Владимир Иванович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85750" y="1268760"/>
            <a:ext cx="3602038" cy="462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  <p:transition spd="med">
    <p:diamond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body"/>
          </p:nvPr>
        </p:nvSpPr>
        <p:spPr>
          <a:xfrm>
            <a:off x="3779838" y="765175"/>
            <a:ext cx="5040312" cy="2879725"/>
          </a:xfrm>
        </p:spPr>
        <p:txBody>
          <a:bodyPr anchor="t"/>
          <a:lstStyle/>
          <a:p>
            <a:pPr marL="342900" indent="-341313" eaLnBrk="1" hangingPunct="1">
              <a:lnSpc>
                <a:spcPct val="80000"/>
              </a:lnSpc>
              <a:spcBef>
                <a:spcPts val="600"/>
              </a:spcBef>
              <a:buClrTx/>
              <a:buFontTx/>
              <a:buNone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ru-RU" sz="2000" dirty="0" smtClean="0"/>
              <a:t>	</a:t>
            </a:r>
            <a:r>
              <a:rPr lang="ru-RU" sz="2400" dirty="0" smtClean="0"/>
              <a:t>Дата рождения:	</a:t>
            </a:r>
          </a:p>
          <a:p>
            <a:pPr marL="342900" indent="-341313" eaLnBrk="1" hangingPunct="1">
              <a:lnSpc>
                <a:spcPct val="80000"/>
              </a:lnSpc>
              <a:spcBef>
                <a:spcPts val="600"/>
              </a:spcBef>
              <a:buClrTx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ru-RU" sz="2400" dirty="0" smtClean="0"/>
              <a:t>	28.02.1863- 6.02.1945(81 год)</a:t>
            </a:r>
          </a:p>
          <a:p>
            <a:pPr marL="342900" indent="-341313" eaLnBrk="1" hangingPunct="1">
              <a:lnSpc>
                <a:spcPct val="80000"/>
              </a:lnSpc>
              <a:spcBef>
                <a:spcPts val="600"/>
              </a:spcBef>
              <a:buClrTx/>
              <a:buFontTx/>
              <a:buNone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ru-RU" sz="2400" dirty="0" smtClean="0"/>
              <a:t>Родился в  Санкт-Петербурге 	Научная сфера:  геология, кристаллография, минералогия, геохимия, радиогеология, биология, биогеохимия, философия.</a:t>
            </a:r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68313" y="692150"/>
            <a:ext cx="3251200" cy="43926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  <p:transition spd="med">
    <p:newsflash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body"/>
          </p:nvPr>
        </p:nvSpPr>
        <p:spPr>
          <a:xfrm>
            <a:off x="395288" y="549275"/>
            <a:ext cx="8229600" cy="4032250"/>
          </a:xfrm>
        </p:spPr>
        <p:txBody>
          <a:bodyPr anchor="t"/>
          <a:lstStyle/>
          <a:p>
            <a:pPr>
              <a:defRPr/>
            </a:pPr>
            <a:r>
              <a:rPr lang="ru-RU" sz="2400" dirty="0"/>
              <a:t>Владимир Иванович Вернадский -выдающийся русский и советский учёный XX века, естествоиспытатель, мыслитель и общественный деятель, создатель многих научных школ. Один из представителей русского космизма науки биогеохимии. В круг его интересов входили геология и кристаллография, минералогия и геохимия, организаторская деятельность в науке и общественная деятельность, радиогеология и биология, биогеохимия и философия</a:t>
            </a:r>
            <a:r>
              <a:rPr lang="ru-RU" sz="2400" dirty="0" smtClean="0"/>
              <a:t>.</a:t>
            </a:r>
            <a:r>
              <a:rPr lang="ru-RU" sz="2400" dirty="0"/>
              <a:t> </a:t>
            </a:r>
          </a:p>
          <a:p>
            <a:pPr>
              <a:defRPr/>
            </a:pPr>
            <a:r>
              <a:rPr lang="ru-RU" sz="2400" dirty="0"/>
              <a:t> </a:t>
            </a:r>
          </a:p>
        </p:txBody>
      </p:sp>
      <p:pic>
        <p:nvPicPr>
          <p:cNvPr id="410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940152" y="4149080"/>
            <a:ext cx="2868993" cy="22929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  <p:transition spd="med">
    <p:newsflash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63538"/>
            <a:ext cx="8229600" cy="947737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smtClean="0"/>
              <a:t/>
            </a:r>
            <a:br>
              <a:rPr lang="ru-RU" sz="2800" smtClean="0"/>
            </a:br>
            <a:endParaRPr lang="ru-RU" sz="2800" smtClean="0"/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68438" y="836613"/>
            <a:ext cx="1166812" cy="1441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44863" y="692150"/>
            <a:ext cx="5194300" cy="5805488"/>
          </a:xfrm>
        </p:spPr>
        <p:txBody>
          <a:bodyPr/>
          <a:lstStyle/>
          <a:p>
            <a:r>
              <a:rPr lang="ru-RU" sz="2400" smtClean="0"/>
              <a:t>	В 1868 году из-за неблагоприятного климата семья Вернадских переехала в Харьков — один из ведущих научных и культурных центров.</a:t>
            </a:r>
          </a:p>
          <a:p>
            <a:r>
              <a:rPr lang="ru-RU" sz="2400" smtClean="0"/>
              <a:t> В 1873 году Владимир стал первоклассником Харьковской классической гимназии.</a:t>
            </a:r>
          </a:p>
          <a:p>
            <a:r>
              <a:rPr lang="ru-RU" sz="2400" smtClean="0"/>
              <a:t>В 1885 году окончил физико-математический факультет Петербургского университета.</a:t>
            </a:r>
          </a:p>
        </p:txBody>
      </p:sp>
      <p:pic>
        <p:nvPicPr>
          <p:cNvPr id="512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28625" y="2571750"/>
            <a:ext cx="2916238" cy="2187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/>
            <a:ext uri="{91240B29-F687-4F45-9708-019B960494DF}"/>
          </a:extLst>
        </p:spPr>
      </p:pic>
      <p:sp>
        <p:nvSpPr>
          <p:cNvPr id="5126" name="Rectangle 5"/>
          <p:cNvSpPr>
            <a:spLocks noChangeArrowheads="1"/>
          </p:cNvSpPr>
          <p:nvPr/>
        </p:nvSpPr>
        <p:spPr bwMode="auto">
          <a:xfrm>
            <a:off x="303213" y="4759325"/>
            <a:ext cx="3167062" cy="833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>
                <a:solidFill>
                  <a:srgbClr val="000000"/>
                </a:solidFill>
              </a:rPr>
              <a:t>Здание двенадцати коллегий — историческое главное здание Университета</a:t>
            </a:r>
          </a:p>
        </p:txBody>
      </p:sp>
    </p:spTree>
  </p:cSld>
  <p:clrMapOvr>
    <a:masterClrMapping/>
  </p:clrMapOvr>
  <p:transition spd="med">
    <p:plus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body"/>
          </p:nvPr>
        </p:nvSpPr>
        <p:spPr>
          <a:xfrm>
            <a:off x="3635375" y="1412875"/>
            <a:ext cx="4471988" cy="4192588"/>
          </a:xfrm>
        </p:spPr>
        <p:txBody>
          <a:bodyPr anchor="t"/>
          <a:lstStyle/>
          <a:p>
            <a:pPr marL="342900" indent="-341313" eaLnBrk="1" hangingPunct="1">
              <a:spcBef>
                <a:spcPts val="600"/>
              </a:spcBef>
              <a:buClrTx/>
              <a:buFontTx/>
              <a:buNone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ru-RU" sz="2400" dirty="0" smtClean="0"/>
              <a:t>	В 1890 году — приват-доцент кафедры минералогии Московского университета. В 1897 году защитил докторскую диссертацию в Петербургском университете. В 1898-1911 профессор Московского университета.</a:t>
            </a:r>
          </a:p>
          <a:p>
            <a:pPr marL="342900" indent="-341313" algn="l" eaLnBrk="1" hangingPunct="1">
              <a:spcBef>
                <a:spcPts val="600"/>
              </a:spcBef>
              <a:buFont typeface="Arial" charset="0"/>
              <a:buNone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endParaRPr lang="ru-RU" sz="2400" dirty="0" smtClean="0"/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 l="12541" r="8022" b="11304"/>
          <a:stretch>
            <a:fillRect/>
          </a:stretch>
        </p:blipFill>
        <p:spPr bwMode="auto">
          <a:xfrm>
            <a:off x="467544" y="836712"/>
            <a:ext cx="2735262" cy="39608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  <p:transition spd="med">
    <p:wedge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body"/>
          </p:nvPr>
        </p:nvSpPr>
        <p:spPr>
          <a:xfrm>
            <a:off x="3635375" y="981075"/>
            <a:ext cx="5051425" cy="5068888"/>
          </a:xfrm>
        </p:spPr>
        <p:txBody>
          <a:bodyPr anchor="t"/>
          <a:lstStyle/>
          <a:p>
            <a:pPr marL="342900" indent="-341313" eaLnBrk="1" hangingPunct="1">
              <a:spcBef>
                <a:spcPts val="600"/>
              </a:spcBef>
              <a:buClrTx/>
              <a:buFontTx/>
              <a:buNone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ru-RU" sz="2400" dirty="0" smtClean="0"/>
              <a:t>	В 1886 году Вернадский женился на Наталии Егоровне Старицкой (1862-1943), с которой прожил более 56 лет. В семье было двое детей: сын Георгий Владимирович Вернадский (1887-1973), известный исследователь русской истории, дочь Нина Владимировна Вернадская-Толль (1898-1985), врач-психиатр. </a:t>
            </a: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68313" y="981075"/>
            <a:ext cx="2867025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  <p:transition spd="med">
    <p:wipe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1" smtClean="0"/>
              <a:t>Учение о биосфере и ноосфере</a:t>
            </a:r>
            <a:r>
              <a:rPr lang="ru-RU" sz="2800" smtClean="0"/>
              <a:t/>
            </a:r>
            <a:br>
              <a:rPr lang="ru-RU" sz="2800" smtClean="0"/>
            </a:br>
            <a:endParaRPr lang="ru-RU" sz="2800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662363" y="1412875"/>
            <a:ext cx="5472112" cy="4676775"/>
          </a:xfrm>
        </p:spPr>
        <p:txBody>
          <a:bodyPr/>
          <a:lstStyle/>
          <a:p>
            <a:pPr indent="-341313" algn="ctr" eaLnBrk="1" hangingPunct="1">
              <a:lnSpc>
                <a:spcPct val="80000"/>
              </a:lnSpc>
              <a:spcBef>
                <a:spcPts val="500"/>
              </a:spcBef>
              <a:buClrTx/>
              <a:buFontTx/>
              <a:buNone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000" smtClean="0"/>
              <a:t>	</a:t>
            </a:r>
            <a:r>
              <a:rPr lang="ru-RU" sz="2400" smtClean="0"/>
              <a:t>В структуре биосферы Вернадский выделял семь видов вещества: живое; биогенное (возникшее из живого или подвергшееся переработке); косное (абиотическое, образованное вне жизни); биокосное (возникшее на стыке живого и неживого; к биокосному, по Вернадскому, относится почва); вещество в стадии радиоактивного распада; рассеянные атомы; вещество космического происхождения.</a:t>
            </a:r>
          </a:p>
          <a:p>
            <a:pPr indent="-341313" algn="ctr" eaLnBrk="1" hangingPunct="1">
              <a:lnSpc>
                <a:spcPct val="80000"/>
              </a:lnSpc>
              <a:spcBef>
                <a:spcPts val="500"/>
              </a:spcBef>
              <a:buClrTx/>
              <a:buFontTx/>
              <a:buNone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400" smtClean="0"/>
              <a:t>	</a:t>
            </a:r>
          </a:p>
          <a:p>
            <a:pPr indent="-341313" eaLnBrk="1" hangingPunct="1">
              <a:lnSpc>
                <a:spcPct val="80000"/>
              </a:lnSpc>
              <a:spcBef>
                <a:spcPts val="500"/>
              </a:spcBef>
              <a:buFont typeface="Arial" charset="0"/>
              <a:buNone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000" smtClean="0"/>
          </a:p>
        </p:txBody>
      </p:sp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79512" y="1700808"/>
            <a:ext cx="3838514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  <p:transition spd="med">
    <p:wheel spokes="8"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283968" y="980728"/>
            <a:ext cx="4643847" cy="4320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14338" name="Rectangle 2"/>
          <p:cNvSpPr>
            <a:spLocks noGrp="1" noChangeArrowheads="1"/>
          </p:cNvSpPr>
          <p:nvPr>
            <p:ph type="body"/>
          </p:nvPr>
        </p:nvSpPr>
        <p:spPr>
          <a:xfrm>
            <a:off x="179388" y="412750"/>
            <a:ext cx="3887787" cy="3879850"/>
          </a:xfrm>
        </p:spPr>
        <p:txBody>
          <a:bodyPr anchor="t"/>
          <a:lstStyle/>
          <a:p>
            <a:pPr marL="342900" indent="-341313" algn="l" eaLnBrk="1" hangingPunct="1">
              <a:lnSpc>
                <a:spcPct val="80000"/>
              </a:lnSpc>
              <a:spcBef>
                <a:spcPts val="500"/>
              </a:spcBef>
              <a:buClrTx/>
              <a:buFontTx/>
              <a:buNone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ru-RU" sz="2000" dirty="0" smtClean="0"/>
              <a:t>          Вернадский был  сторонником гипотезы панспермии.</a:t>
            </a:r>
          </a:p>
          <a:p>
            <a:pPr marL="342900" indent="-341313" algn="l" eaLnBrk="1" hangingPunct="1">
              <a:lnSpc>
                <a:spcPct val="80000"/>
              </a:lnSpc>
              <a:spcBef>
                <a:spcPts val="500"/>
              </a:spcBef>
              <a:buClrTx/>
              <a:buFontTx/>
              <a:buNone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ru-RU" sz="2000" dirty="0" smtClean="0"/>
              <a:t>        </a:t>
            </a:r>
            <a:r>
              <a:rPr lang="ru-RU" sz="2000" b="1" dirty="0" smtClean="0"/>
              <a:t>Панспермия</a:t>
            </a:r>
            <a:r>
              <a:rPr lang="ru-RU" sz="2000" dirty="0" smtClean="0"/>
              <a:t> — гипотеза о появлении жизни на Земле в результате переноса с других планет каких-либо «</a:t>
            </a:r>
            <a:r>
              <a:rPr lang="ru-RU" sz="2000" i="1" dirty="0" smtClean="0"/>
              <a:t>зародышей жизни</a:t>
            </a:r>
            <a:r>
              <a:rPr lang="ru-RU" sz="2000" dirty="0" smtClean="0"/>
              <a:t>».</a:t>
            </a:r>
          </a:p>
          <a:p>
            <a:pPr marL="342900" indent="-341313" algn="l" eaLnBrk="1" hangingPunct="1">
              <a:lnSpc>
                <a:spcPct val="80000"/>
              </a:lnSpc>
              <a:spcBef>
                <a:spcPts val="500"/>
              </a:spcBef>
              <a:buClrTx/>
              <a:buFontTx/>
              <a:buNone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ru-RU" sz="2000" dirty="0" smtClean="0"/>
              <a:t>          Важным этапом необратимой эволюции биосферы Владимир Иванович считал её переход в стадию ноосферы.</a:t>
            </a:r>
          </a:p>
          <a:p>
            <a:pPr marL="342900" indent="-341313" algn="l" eaLnBrk="1" hangingPunct="1">
              <a:lnSpc>
                <a:spcPct val="80000"/>
              </a:lnSpc>
              <a:spcBef>
                <a:spcPts val="500"/>
              </a:spcBef>
              <a:buFont typeface="Arial" charset="0"/>
              <a:buNone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endParaRPr lang="ru-RU" sz="2000" dirty="0" smtClean="0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body"/>
          </p:nvPr>
        </p:nvSpPr>
        <p:spPr>
          <a:xfrm>
            <a:off x="457200" y="620713"/>
            <a:ext cx="8229600" cy="5505450"/>
          </a:xfrm>
        </p:spPr>
        <p:txBody>
          <a:bodyPr anchor="t"/>
          <a:lstStyle/>
          <a:p>
            <a:pPr marL="342900" indent="-341313" algn="just" eaLnBrk="1" hangingPunct="1">
              <a:lnSpc>
                <a:spcPct val="90000"/>
              </a:lnSpc>
              <a:spcBef>
                <a:spcPts val="600"/>
              </a:spcBef>
              <a:buClrTx/>
              <a:buFontTx/>
              <a:buNone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ru-RU" sz="2400" dirty="0" smtClean="0"/>
              <a:t>	</a:t>
            </a:r>
            <a:r>
              <a:rPr lang="ru-RU" sz="2400" b="1" dirty="0" smtClean="0"/>
              <a:t>Ноосфера</a:t>
            </a:r>
            <a:r>
              <a:rPr lang="ru-RU" sz="2400" dirty="0" smtClean="0"/>
              <a:t> — сфера взаимодействия общества и природы, в границах которой разумная человеческая деятельность становится определяющим фактором развития (эта сфера обозначается также терминами «антропосфера», «социосфера», «биотехносфера»). </a:t>
            </a:r>
            <a:r>
              <a:rPr lang="ru-RU" sz="2400" b="1" dirty="0" smtClean="0"/>
              <a:t>Ноосфера</a:t>
            </a:r>
            <a:r>
              <a:rPr lang="ru-RU" sz="2400" dirty="0" smtClean="0"/>
              <a:t> — новая, высшая стадия эволюции биосферы, становление которой связано с развитием человеческого общества, оказывающего глубокое воздействие на природные процессы. Согласно Вернадскому, «</a:t>
            </a:r>
            <a:r>
              <a:rPr lang="ru-RU" sz="2400" i="1" dirty="0" smtClean="0"/>
              <a:t>в биосфере существует великая геологическая, быть может, космическая сила, планетное действие которой обычно не принимается во внимание в представлениях о космосе… Эта сила есть разум человека, устремленная и организованная воля его как существа общественного</a:t>
            </a:r>
            <a:r>
              <a:rPr lang="ru-RU" sz="2400" dirty="0" smtClean="0"/>
              <a:t>».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58750"/>
            <a:ext cx="8229600" cy="1373188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smtClean="0"/>
              <a:t>Таврический национальный университет имени В.И. Вернадского</a:t>
            </a:r>
            <a:br>
              <a:rPr lang="ru-RU" sz="2800" smtClean="0"/>
            </a:br>
            <a:r>
              <a:rPr lang="ru-RU" sz="2800" smtClean="0"/>
              <a:t>(ТНУ им. В.И. Вернадского)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74620" y="620688"/>
            <a:ext cx="1632832" cy="12248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971600" y="1995962"/>
            <a:ext cx="7128791" cy="44573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body"/>
          </p:nvPr>
        </p:nvSpPr>
        <p:spPr>
          <a:xfrm>
            <a:off x="4500563" y="2143125"/>
            <a:ext cx="4038600" cy="1900238"/>
          </a:xfrm>
        </p:spPr>
        <p:txBody>
          <a:bodyPr anchor="t"/>
          <a:lstStyle/>
          <a:p>
            <a:pPr marL="342900" indent="-341313" algn="l" eaLnBrk="1" hangingPunct="1">
              <a:spcBef>
                <a:spcPts val="700"/>
              </a:spcBef>
              <a:buClrTx/>
              <a:buFontTx/>
              <a:buNone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ru-RU" sz="2800" dirty="0" smtClean="0"/>
              <a:t>	</a:t>
            </a:r>
            <a:r>
              <a:rPr lang="ru-RU" sz="2800" b="1" dirty="0" smtClean="0"/>
              <a:t>Памятник</a:t>
            </a:r>
            <a:r>
              <a:rPr lang="ru-RU" sz="2800" dirty="0" smtClean="0"/>
              <a:t> Владимиру Ивановичу Вернадскому</a:t>
            </a:r>
            <a:endParaRPr lang="ru-RU" sz="1200" dirty="0" smtClean="0"/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68313" y="476250"/>
            <a:ext cx="4005262" cy="59055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124</Words>
  <Application>Microsoft Office PowerPoint</Application>
  <PresentationFormat>Экран (4:3)</PresentationFormat>
  <Paragraphs>22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SimSun</vt:lpstr>
      <vt:lpstr>Times New Roman</vt:lpstr>
      <vt:lpstr>Тема Office</vt:lpstr>
      <vt:lpstr>Вернадский Владимир Иванович</vt:lpstr>
      <vt:lpstr>Слайд 2</vt:lpstr>
      <vt:lpstr>Слайд 3</vt:lpstr>
      <vt:lpstr> </vt:lpstr>
      <vt:lpstr>Слайд 5</vt:lpstr>
      <vt:lpstr>Слайд 6</vt:lpstr>
      <vt:lpstr>Учение о биосфере и ноосфере </vt:lpstr>
      <vt:lpstr>Слайд 8</vt:lpstr>
      <vt:lpstr>Слайд 9</vt:lpstr>
      <vt:lpstr>Таврический национальный университет имени В.И. Вернадского (ТНУ им. В.И. Вернадского)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пк-3112</cp:lastModifiedBy>
  <cp:revision>20</cp:revision>
  <cp:lastPrinted>1601-01-01T00:00:00Z</cp:lastPrinted>
  <dcterms:created xsi:type="dcterms:W3CDTF">2010-06-06T05:48:29Z</dcterms:created>
  <dcterms:modified xsi:type="dcterms:W3CDTF">2014-10-21T17:38:03Z</dcterms:modified>
</cp:coreProperties>
</file>