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9" r:id="rId5"/>
    <p:sldId id="282" r:id="rId6"/>
    <p:sldId id="258" r:id="rId7"/>
    <p:sldId id="262" r:id="rId8"/>
    <p:sldId id="263" r:id="rId9"/>
    <p:sldId id="264" r:id="rId10"/>
    <p:sldId id="265" r:id="rId11"/>
    <p:sldId id="268" r:id="rId12"/>
    <p:sldId id="284" r:id="rId13"/>
    <p:sldId id="285" r:id="rId14"/>
    <p:sldId id="269" r:id="rId15"/>
    <p:sldId id="292" r:id="rId16"/>
    <p:sldId id="288" r:id="rId17"/>
    <p:sldId id="266" r:id="rId18"/>
    <p:sldId id="291" r:id="rId19"/>
    <p:sldId id="286" r:id="rId20"/>
    <p:sldId id="267" r:id="rId21"/>
    <p:sldId id="270" r:id="rId22"/>
    <p:sldId id="271" r:id="rId23"/>
    <p:sldId id="272" r:id="rId24"/>
    <p:sldId id="276" r:id="rId25"/>
    <p:sldId id="275" r:id="rId26"/>
    <p:sldId id="274" r:id="rId27"/>
    <p:sldId id="278" r:id="rId28"/>
    <p:sldId id="277" r:id="rId29"/>
    <p:sldId id="273" r:id="rId30"/>
    <p:sldId id="281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7324" autoAdjust="0"/>
  </p:normalViewPr>
  <p:slideViewPr>
    <p:cSldViewPr>
      <p:cViewPr varScale="1">
        <p:scale>
          <a:sx n="80" d="100"/>
          <a:sy n="80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F248C-3C97-4D92-9060-ED0319075E30}" type="datetimeFigureOut">
              <a:rPr lang="ru-RU"/>
              <a:pPr>
                <a:defRPr/>
              </a:pPr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61A51-F914-42B2-AED8-E4BDCC8900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9295D-561A-4815-A991-121A1F558766}" type="datetimeFigureOut">
              <a:rPr lang="ru-RU"/>
              <a:pPr>
                <a:defRPr/>
              </a:pPr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CD5E9-083B-426B-9CB8-C66639D91B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F177D-39CB-41A7-8F94-1D3277C281AF}" type="datetimeFigureOut">
              <a:rPr lang="ru-RU"/>
              <a:pPr>
                <a:defRPr/>
              </a:pPr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D815B-7601-4AA1-A7D8-3F1146355B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46A64-9C11-481F-86DF-3DDAE920F7CF}" type="datetimeFigureOut">
              <a:rPr lang="ru-RU"/>
              <a:pPr>
                <a:defRPr/>
              </a:pPr>
              <a:t>26.01.2015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E3790-3EDD-42FF-868E-45EBA9AD20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44175-8BE7-409E-BAF9-3004F05F7BA6}" type="datetimeFigureOut">
              <a:rPr lang="ru-RU"/>
              <a:pPr>
                <a:defRPr/>
              </a:pPr>
              <a:t>26.01.2015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CDA53-AB48-4C56-B657-13CEDA2A85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E1AED-379B-46AC-839E-78D6E15249A1}" type="datetimeFigureOut">
              <a:rPr lang="ru-RU"/>
              <a:pPr>
                <a:defRPr/>
              </a:pPr>
              <a:t>26.01.2015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77646-0DD2-4522-96C6-FD664DF506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267EF-3A73-4254-9998-8D15D9CA6672}" type="datetimeFigureOut">
              <a:rPr lang="ru-RU"/>
              <a:pPr>
                <a:defRPr/>
              </a:pPr>
              <a:t>26.01.2015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50E3F-4883-4489-BE8D-07E8963AF7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8D259-287A-4BCC-B4B1-3D9DA2E27BB3}" type="datetimeFigureOut">
              <a:rPr lang="ru-RU"/>
              <a:pPr>
                <a:defRPr/>
              </a:pPr>
              <a:t>26.01.2015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A6800-EA83-47B2-B090-E666D53ED9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A79AC-2495-4D80-8F81-EF8BEE0473BD}" type="datetimeFigureOut">
              <a:rPr lang="ru-RU"/>
              <a:pPr>
                <a:defRPr/>
              </a:pPr>
              <a:t>26.01.2015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2AE12-114D-43D9-A964-FC96666841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66A8B-F2E4-4817-B256-7E2BB659D528}" type="datetimeFigureOut">
              <a:rPr lang="ru-RU"/>
              <a:pPr>
                <a:defRPr/>
              </a:pPr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8090E-24E0-48B4-8240-1B2669EA1D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54E51-C6DA-4282-8117-B813A572123A}" type="datetimeFigureOut">
              <a:rPr lang="ru-RU"/>
              <a:pPr>
                <a:defRPr/>
              </a:pPr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0BF5-D8A4-4991-85E2-CC36A6EBA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594EBCA-D442-4D36-B62E-9794B1F4FA09}" type="datetimeFigureOut">
              <a:rPr lang="ru-RU"/>
              <a:pPr>
                <a:defRPr/>
              </a:pPr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6749D5-8852-48BF-9688-CD804D0DC1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4" descr="C:\Users\admin\Desktop\разобрать рс\создание презентаций\5___\126 фоны для презентаций\46464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71625"/>
            <a:ext cx="9144000" cy="1470025"/>
          </a:xfrm>
        </p:spPr>
        <p:txBody>
          <a:bodyPr>
            <a:noAutofit/>
          </a:bodyPr>
          <a:lstStyle/>
          <a:p>
            <a:pPr eaLnBrk="1" hangingPunct="1"/>
            <a:r>
              <a:rPr lang="ru-RU" sz="3600" b="1" i="1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«Профилактика суицида среди подростков»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50" y="357188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endParaRPr lang="ru-RU" i="1" smtClean="0">
              <a:solidFill>
                <a:srgbClr val="4A452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7" name="Picture 3" descr="C:\Users\admin\Desktop\все папки\обои на рс\341105-1680x105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85720" y="4071942"/>
            <a:ext cx="3500462" cy="2471077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500563" y="4797425"/>
            <a:ext cx="4643437" cy="2060575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ru-RU" sz="2400" b="1" i="1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ЦПО Самарской области,</a:t>
            </a:r>
          </a:p>
          <a:p>
            <a:pPr algn="ctr"/>
            <a:r>
              <a:rPr lang="ru-RU" sz="2400" b="1" i="1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Отдел воспитательных систем и технологий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1050" y="831850"/>
            <a:ext cx="3481388" cy="261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25" y="1008063"/>
            <a:ext cx="3059113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1838" y="4005263"/>
            <a:ext cx="3886200" cy="249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Ирина\Desktop\скрины\л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857250"/>
            <a:ext cx="84963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2763" y="476250"/>
            <a:ext cx="3344862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06838" y="1754188"/>
            <a:ext cx="3106737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688" y="3687763"/>
            <a:ext cx="2032000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3" descr="C:\Users\admin\Desktop\ллллллллллллл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1463" y="28575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4" descr="C:\Users\admin\Desktop\ааааааааааааа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42963" y="4365625"/>
            <a:ext cx="307816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>
          <a:xfrm>
            <a:off x="1116013" y="274638"/>
            <a:ext cx="7570787" cy="561975"/>
          </a:xfrm>
        </p:spPr>
        <p:txBody>
          <a:bodyPr/>
          <a:lstStyle/>
          <a:p>
            <a:pPr eaLnBrk="1" hangingPunct="1"/>
            <a:r>
              <a:rPr lang="ru-RU" sz="2400" smtClean="0">
                <a:latin typeface="Times New Roman" pitchFamily="18" charset="0"/>
              </a:rPr>
              <a:t>Нормативно-правовые основы</a:t>
            </a:r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>
          <a:xfrm>
            <a:off x="395288" y="836613"/>
            <a:ext cx="8291512" cy="52895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400" smtClean="0">
                <a:latin typeface="Arial" charset="0"/>
              </a:rPr>
              <a:t>·Федеральная целевая программа «Предупреждение и борьба с социально значимыми </a:t>
            </a:r>
            <a:r>
              <a:rPr lang="ru-RU" sz="1600" smtClean="0">
                <a:latin typeface="Arial" charset="0"/>
              </a:rPr>
              <a:t>заболеваниями (2007 – 2012 годы)» (с дополнениями и изменениями), утв. Постановлением Правительства Российской Федерации от 10.05.2007 г. № 280, ФЗ № 120-ФЗ № 120-ФЗ от 24.06.1999 г. «Об основах системы профилактики безнадзорности и правонарушений несовершеннолетних»,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Arial" charset="0"/>
              </a:rPr>
              <a:t>·   Закон Российской Федерации «Об образовании» п. 3 ст. 32 и п. 1 ст. 51,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Arial" charset="0"/>
              </a:rPr>
              <a:t>·   Письмо Министерства образования Российской Федерации «О мерах по профилактике суицида среди детей и подростков» от 26.01.2000 г. и от 29.05.2003 г.,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Arial" charset="0"/>
              </a:rPr>
              <a:t>·   Письмо Департамента воспитания и социализации детей Министерства образования и науки РФ от 27.02.2012 г. № 06-356 «О мерах по профилактике суицидального поведения обучающихся»,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Arial" charset="0"/>
              </a:rPr>
              <a:t>·   План мероприятий Министерства образования и науки РФ по профилактике суицидального поведения среди обучающихся образовательных учреждений на 2011 -2015 годы, утв. приказом Минобрнауки России от 26.10.2011 г. № 2537,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Arial" charset="0"/>
              </a:rPr>
              <a:t>·   «О мерах по профилактике суицида среди детей и подростков», письмо Министерства образования РФ от 26.01.2000 г. № 22-06-86;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Arial" charset="0"/>
              </a:rPr>
              <a:t>·   Статья 14 Федерального закона РФ  № 124 «Об основных гарантиях прав ребенка в РФ»;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Arial" charset="0"/>
              </a:rPr>
              <a:t>·   ФЗ № 120 от 24.06.1999г. «Об основах  системы  профилактики  безнадзорности  и правонарушений  несовершеннолетних»;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Arial" charset="0"/>
              </a:rPr>
              <a:t>·   Уголовный кодекс РФ (ст. 117 «Истязание», ст. 110 «Доведение до самоубийства», ст. 131-134 «О преступлениях сексуального характера»);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latin typeface="Arial" charset="0"/>
              </a:rPr>
              <a:t>·   Административный кодекс РФ (ст. 164 "О правах и обязанностях родителей");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1214438"/>
            <a:ext cx="8296275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214313"/>
            <a:ext cx="8715375" cy="2500312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just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just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Суицид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– 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умышленное самоповреждение со смертельным исходом (лишение себя жизни).</a:t>
            </a:r>
          </a:p>
          <a:p>
            <a:pPr algn="just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just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Пубертатный суицид – подростковые самоубийства.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0" y="2643188"/>
            <a:ext cx="8715375" cy="25003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just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СУИЦИДАЛЬНОЕ ПОВЕДЕНИЕ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ОСОБЫЙ ВИД ОТКЛОНЯЮЩЕГОСЯ ПОВЕДЕНИЯ ПОДРОСТКОВ </a:t>
            </a:r>
            <a:endParaRPr lang="ru-RU" sz="2400" dirty="0"/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ru-RU" sz="2700" smtClean="0"/>
              <a:t>Суицидальное поведение – это проявление суицидальной активности.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ru-RU" sz="2700" smtClean="0"/>
          </a:p>
          <a:p>
            <a:pPr marL="0" indent="0" algn="just" eaLnBrk="1" hangingPunct="1">
              <a:lnSpc>
                <a:spcPct val="90000"/>
              </a:lnSpc>
              <a:buFont typeface="Arial" charset="0"/>
              <a:buNone/>
            </a:pPr>
            <a:r>
              <a:rPr lang="ru-RU" sz="2700" smtClean="0"/>
              <a:t>Включает в себя суицидальные мысли, намерения, высказывания, угрозы, покушения и попытки.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ru-RU" sz="2700" smtClean="0"/>
          </a:p>
          <a:p>
            <a:pPr marL="0" indent="0" algn="just" eaLnBrk="1" hangingPunct="1">
              <a:lnSpc>
                <a:spcPct val="90000"/>
              </a:lnSpc>
              <a:buFont typeface="Arial" charset="0"/>
              <a:buNone/>
            </a:pPr>
            <a:r>
              <a:rPr lang="ru-RU" sz="2700" smtClean="0"/>
              <a:t>До 13-летнего возраста суицидальные попытки практически не встречаются. Начиная с 14—15 лет эта активность резко возрастает, достигая максимума к 16-19 годам.</a:t>
            </a:r>
          </a:p>
          <a:p>
            <a:pPr marL="0" indent="0" algn="just" eaLnBrk="1" hangingPunct="1">
              <a:lnSpc>
                <a:spcPct val="90000"/>
              </a:lnSpc>
            </a:pPr>
            <a:endParaRPr lang="ru-RU" sz="270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600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Классификация суицидального поведения: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Arial" charset="0"/>
              <a:buNone/>
            </a:pPr>
            <a:r>
              <a:rPr lang="ru-RU" smtClean="0"/>
              <a:t>     - демонстративное поведение;</a:t>
            </a:r>
          </a:p>
          <a:p>
            <a:pPr marL="514350" indent="-514350" eaLnBrk="1" hangingPunct="1">
              <a:buFont typeface="Arial" charset="0"/>
              <a:buNone/>
            </a:pPr>
            <a:r>
              <a:rPr lang="ru-RU" smtClean="0"/>
              <a:t>     - аффективное суицидальное поведение;</a:t>
            </a:r>
          </a:p>
          <a:p>
            <a:pPr marL="514350" indent="-514350" eaLnBrk="1" hangingPunct="1">
              <a:buFont typeface="Arial" charset="0"/>
              <a:buNone/>
            </a:pPr>
            <a:r>
              <a:rPr lang="ru-RU" smtClean="0"/>
              <a:t>     - истинное суицидальное поведение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</a:pPr>
            <a:r>
              <a:rPr lang="ru-RU" smtClean="0"/>
              <a:t>Общие черты, свойственные всем суицидентам (Э.Шнейдман)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ru-RU" smtClean="0"/>
              <a:t>   Цель- поиск решения.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ru-RU" smtClean="0"/>
              <a:t>   Стимул – невыносимая психическая (душевная) боль.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ru-RU" smtClean="0"/>
              <a:t>   Эмоция – беспомощность.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ru-RU" smtClean="0"/>
              <a:t>   Внутреннее отношение к суициду – двойственность (амбивалентность).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ru-RU" smtClean="0"/>
              <a:t>   Действие – бегство (агрессия).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ru-RU" smtClean="0"/>
              <a:t>   Закономерность – соответствие стилю поведения в жизни.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401050" cy="2786062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  <a:defRPr/>
            </a:pPr>
            <a:endParaRPr lang="ru-RU" smtClean="0"/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  </a:t>
            </a:r>
            <a:r>
              <a:rPr lang="ru-RU" u="sng" smtClean="0"/>
              <a:t>3 основные функции суицида (И.В.Конончук</a:t>
            </a:r>
            <a:r>
              <a:rPr lang="ru-RU" smtClean="0"/>
              <a:t>)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 1. Обращение, своего рода «крик о помощи».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  2. Уход от разрешения проблем, «выключение из невыносимо тяжелой жизненной ситуации».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  3. Отреагирование, как способ снятия эмоционального напряжения.</a:t>
            </a:r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357188"/>
            <a:ext cx="8401050" cy="2786062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  <a:defRPr/>
            </a:pPr>
            <a:r>
              <a:rPr lang="ru-RU" u="sng" smtClean="0"/>
              <a:t>Классификация основных суицидальных попыток (С.В.Бородин и А.С.Михлин):</a:t>
            </a:r>
          </a:p>
          <a:p>
            <a:pPr eaLnBrk="1" hangingPunct="1">
              <a:buFont typeface="Arial" charset="0"/>
              <a:buNone/>
              <a:defRPr/>
            </a:pPr>
            <a:endParaRPr lang="ru-RU" smtClean="0"/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Лично – семейные.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Состояние здоровья.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Конфликты, связанные с антисоциальным поведением.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Конфликты, связанные с работой или учебой.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Материально – бытовые трудности.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Другие мотивы.</a:t>
            </a:r>
          </a:p>
          <a:p>
            <a:pPr algn="ctr" eaLnBrk="1" hangingPunct="1">
              <a:buFont typeface="Arial" charset="0"/>
              <a:buNone/>
              <a:defRPr/>
            </a:pPr>
            <a:endParaRPr lang="ru-RU" smtClean="0"/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 </a:t>
            </a:r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357188"/>
            <a:ext cx="8401050" cy="2786062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  <a:defRPr/>
            </a:pPr>
            <a:r>
              <a:rPr lang="ru-RU" u="sng" smtClean="0"/>
              <a:t>Факторы подросткового суицида</a:t>
            </a:r>
          </a:p>
          <a:p>
            <a:pPr eaLnBrk="1" hangingPunct="1">
              <a:buFont typeface="Arial" charset="0"/>
              <a:buNone/>
              <a:defRPr/>
            </a:pPr>
            <a:endParaRPr lang="ru-RU" smtClean="0"/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1.Неблагоприятная семейная обстановка.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2.Психологическая неадекватность в воспитании.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3.Подростковое одиночество.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4.Трудно протекающий пубертат.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5. Личностная импульсивность как черта суицида.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 </a:t>
            </a:r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Возрастные особенности суицидального поведения детей и подростков.</a:t>
            </a:r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>
          <a:xfrm>
            <a:off x="827088" y="1341438"/>
            <a:ext cx="7561262" cy="46799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smtClean="0">
              <a:latin typeface="Arial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400" smtClean="0">
                <a:latin typeface="Arial" charset="0"/>
              </a:rPr>
              <a:t>Специфика суицидального поведения в подростковом и юношеском возрасте.</a:t>
            </a:r>
          </a:p>
          <a:p>
            <a:pPr eaLnBrk="1" hangingPunct="1">
              <a:buFont typeface="Arial" charset="0"/>
              <a:buNone/>
            </a:pPr>
            <a:r>
              <a:rPr lang="ru-RU" sz="2400" smtClean="0">
                <a:latin typeface="Arial" charset="0"/>
              </a:rPr>
              <a:t>Влечению к смерти в острой форме подвержены –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latin typeface="Arial" charset="0"/>
              </a:rPr>
              <a:t>1,3%</a:t>
            </a:r>
            <a:r>
              <a:rPr lang="ru-RU" sz="2400" smtClean="0">
                <a:latin typeface="Arial" charset="0"/>
              </a:rPr>
              <a:t> - 10 – 11-летние подростки,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latin typeface="Arial" charset="0"/>
              </a:rPr>
              <a:t>1,9%</a:t>
            </a:r>
            <a:r>
              <a:rPr lang="ru-RU" sz="2400" smtClean="0">
                <a:latin typeface="Arial" charset="0"/>
              </a:rPr>
              <a:t> - 12 – 13-летние подростки,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latin typeface="Arial" charset="0"/>
              </a:rPr>
              <a:t>2,7%</a:t>
            </a:r>
            <a:r>
              <a:rPr lang="ru-RU" sz="2400" smtClean="0">
                <a:latin typeface="Arial" charset="0"/>
              </a:rPr>
              <a:t> - 14 – 15-летние и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>
                <a:latin typeface="Arial" charset="0"/>
              </a:rPr>
              <a:t>4,5%</a:t>
            </a:r>
            <a:r>
              <a:rPr lang="ru-RU" sz="2400" smtClean="0">
                <a:latin typeface="Arial" charset="0"/>
              </a:rPr>
              <a:t> - подростки в возрасте от 16 до 18 лет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24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СПЕЦИФИЧНЫЕ ДЛЯ ПОДРОСТКОВ ПРОЯВЛЕНИЯ.</a:t>
            </a:r>
          </a:p>
        </p:txBody>
      </p:sp>
      <p:sp>
        <p:nvSpPr>
          <p:cNvPr id="46084" name="Содержимое 2"/>
          <p:cNvSpPr>
            <a:spLocks noGrp="1"/>
          </p:cNvSpPr>
          <p:nvPr>
            <p:ph idx="4294967295"/>
          </p:nvPr>
        </p:nvSpPr>
        <p:spPr>
          <a:xfrm>
            <a:off x="755650" y="1052513"/>
            <a:ext cx="7632700" cy="49688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000" smtClean="0">
                <a:latin typeface="Arial" charset="0"/>
              </a:rPr>
              <a:t>У подростков нет по-настоящему осмысленной картины смерти.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>
                <a:latin typeface="Arial" charset="0"/>
              </a:rPr>
              <a:t>Для подростка важны три сферы: семья, школа, ровесники.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>
                <a:latin typeface="Arial" charset="0"/>
              </a:rPr>
              <a:t> Причина самоубийства может казаться незначительной, пустяковой и даже случайной.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>
                <a:latin typeface="Arial" charset="0"/>
              </a:rPr>
              <a:t>На формирование суицидального поведения подростка может оказать подростковая субкультура.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>
                <a:latin typeface="Arial" charset="0"/>
              </a:rPr>
              <a:t>У подростков могут отсутствовать стадии, предшествующие собственно суициду.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>
                <a:latin typeface="Arial" charset="0"/>
              </a:rPr>
              <a:t>Подростку трудно объяснить, что с ним происходит, описать свою проблему, состояние.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>
                <a:latin typeface="Arial" charset="0"/>
              </a:rPr>
              <a:t>Для подростка, нередко, страшнее жить в той реальности, которая у него есть, нежели умереть.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>
                <a:latin typeface="Arial" charset="0"/>
              </a:rPr>
              <a:t>Подростковый суицид – крик о помощи, попытка обратить на себя внимание, попытка решить свои проблемы «по-взрослому».</a:t>
            </a:r>
            <a:endParaRPr lang="ru-RU" smtClean="0">
              <a:latin typeface="Arial" charset="0"/>
            </a:endParaRPr>
          </a:p>
          <a:p>
            <a:pPr eaLnBrk="1" hangingPunct="1">
              <a:buFont typeface="Arial" charset="0"/>
              <a:buNone/>
            </a:pPr>
            <a:endParaRPr lang="ru-RU" sz="2400" smtClean="0">
              <a:latin typeface="Arial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28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ОСНОВНЫЕ МОТИВЫ СУИЦИДАЛЬНОГО ПОВЕДЕНИЯ У ДЕТЕЙ:</a:t>
            </a:r>
            <a:r>
              <a:rPr lang="ru-RU" sz="36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41988" name="Содержимое 2"/>
          <p:cNvSpPr>
            <a:spLocks noGrp="1"/>
          </p:cNvSpPr>
          <p:nvPr>
            <p:ph idx="4294967295"/>
          </p:nvPr>
        </p:nvSpPr>
        <p:spPr>
          <a:xfrm>
            <a:off x="827088" y="1341438"/>
            <a:ext cx="7561262" cy="46799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smtClean="0">
              <a:latin typeface="Arial" charset="0"/>
            </a:endParaRPr>
          </a:p>
          <a:p>
            <a:pPr eaLnBrk="1" hangingPunct="1">
              <a:buFont typeface="Arial" charset="0"/>
              <a:buNone/>
            </a:pPr>
            <a:endParaRPr lang="ru-RU" smtClean="0">
              <a:latin typeface="Arial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mtClean="0">
                <a:latin typeface="Arial" charset="0"/>
              </a:rPr>
              <a:t>32% - ОБИДА;</a:t>
            </a:r>
          </a:p>
          <a:p>
            <a:pPr eaLnBrk="1" hangingPunct="1">
              <a:buFont typeface="Arial" charset="0"/>
              <a:buNone/>
            </a:pPr>
            <a:r>
              <a:rPr lang="ru-RU" smtClean="0">
                <a:latin typeface="Arial" charset="0"/>
              </a:rPr>
              <a:t>30% - ПРОТЕСТ;</a:t>
            </a:r>
          </a:p>
          <a:p>
            <a:pPr eaLnBrk="1" hangingPunct="1">
              <a:buFont typeface="Arial" charset="0"/>
              <a:buNone/>
            </a:pPr>
            <a:r>
              <a:rPr lang="ru-RU" smtClean="0">
                <a:latin typeface="Arial" charset="0"/>
              </a:rPr>
              <a:t>38% - ОДИНОЧЕСТВО, СТЫД, НЕДОВОЛЬСТВО СОБОЙ.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причина суицида</a:t>
            </a:r>
            <a:endParaRPr lang="ru-RU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63"/>
            <a:ext cx="8929688" cy="24717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Социально-психологическая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дезадаптация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ребенка, т.е. нарушение его взаимодействия с ближайшим окружением, чаще всего с близкими ему людьми и семьей.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27652" name="Picture 2" descr="C:\Users\Ирина\Desktop\скрины\пр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6463" y="2997200"/>
            <a:ext cx="740092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32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Зона повышенного суицидального риска</a:t>
            </a:r>
          </a:p>
        </p:txBody>
      </p:sp>
      <p:sp>
        <p:nvSpPr>
          <p:cNvPr id="45060" name="Содержимое 2"/>
          <p:cNvSpPr>
            <a:spLocks noGrp="1"/>
          </p:cNvSpPr>
          <p:nvPr>
            <p:ph idx="4294967295"/>
          </p:nvPr>
        </p:nvSpPr>
        <p:spPr>
          <a:xfrm>
            <a:off x="827088" y="1341438"/>
            <a:ext cx="7561262" cy="4679950"/>
          </a:xfrm>
        </p:spPr>
        <p:txBody>
          <a:bodyPr/>
          <a:lstStyle/>
          <a:p>
            <a:pPr eaLnBrk="1" hangingPunct="1">
              <a:buFontTx/>
              <a:buChar char="-"/>
            </a:pPr>
            <a:r>
              <a:rPr lang="ru-RU" sz="2400" smtClean="0">
                <a:latin typeface="Arial" charset="0"/>
              </a:rPr>
              <a:t>Депрессивные подростки;</a:t>
            </a:r>
          </a:p>
          <a:p>
            <a:pPr eaLnBrk="1" hangingPunct="1">
              <a:buFontTx/>
              <a:buChar char="-"/>
            </a:pPr>
            <a:r>
              <a:rPr lang="ru-RU" sz="2400" smtClean="0">
                <a:latin typeface="Arial" charset="0"/>
              </a:rPr>
              <a:t>Подростки, злоупотребляющие алкоголем и наркотиками;</a:t>
            </a:r>
          </a:p>
          <a:p>
            <a:pPr eaLnBrk="1" hangingPunct="1">
              <a:buFontTx/>
              <a:buChar char="-"/>
            </a:pPr>
            <a:r>
              <a:rPr lang="ru-RU" sz="2400" smtClean="0">
                <a:latin typeface="Arial" charset="0"/>
              </a:rPr>
              <a:t>Подростки, которые либо совершали суицидальную попытку, либо были её свидетелями;</a:t>
            </a:r>
          </a:p>
          <a:p>
            <a:pPr eaLnBrk="1" hangingPunct="1">
              <a:buFontTx/>
              <a:buChar char="-"/>
            </a:pPr>
            <a:r>
              <a:rPr lang="ru-RU" sz="2400" smtClean="0">
                <a:latin typeface="Arial" charset="0"/>
              </a:rPr>
              <a:t>Одаренные подростки;</a:t>
            </a:r>
          </a:p>
          <a:p>
            <a:pPr eaLnBrk="1" hangingPunct="1">
              <a:buFontTx/>
              <a:buChar char="-"/>
            </a:pPr>
            <a:r>
              <a:rPr lang="ru-RU" sz="2400" smtClean="0">
                <a:latin typeface="Arial" charset="0"/>
              </a:rPr>
              <a:t>Подростки с плохой успеваемостью;</a:t>
            </a:r>
          </a:p>
          <a:p>
            <a:pPr eaLnBrk="1" hangingPunct="1">
              <a:buFontTx/>
              <a:buChar char="-"/>
            </a:pPr>
            <a:r>
              <a:rPr lang="ru-RU" sz="2400" smtClean="0">
                <a:latin typeface="Arial" charset="0"/>
              </a:rPr>
              <a:t>Беременные девочки;</a:t>
            </a:r>
          </a:p>
          <a:p>
            <a:pPr eaLnBrk="1" hangingPunct="1">
              <a:buFontTx/>
              <a:buChar char="-"/>
            </a:pPr>
            <a:r>
              <a:rPr lang="ru-RU" sz="2400" smtClean="0">
                <a:latin typeface="Arial" charset="0"/>
              </a:rPr>
              <a:t>Подростки – жертвы насилия.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большинстве случаев попытки суицида можно предугадать и предотвратить!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5" name="Содержимое 2"/>
          <p:cNvSpPr>
            <a:spLocks noGrp="1"/>
          </p:cNvSpPr>
          <p:nvPr>
            <p:ph idx="4294967295"/>
          </p:nvPr>
        </p:nvSpPr>
        <p:spPr>
          <a:xfrm>
            <a:off x="142875" y="1600200"/>
            <a:ext cx="8543925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 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    Косвенно большинство детей, покушавшихся на самоубийство, предупреждали ближайшее окружение о своем намерении покончить с жизнью.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28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Суицидальные проявления</a:t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внутренние                  внешние                        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214313" y="2332038"/>
            <a:ext cx="4286250" cy="452596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400" smtClean="0"/>
              <a:t>-    суицидальные мысли; </a:t>
            </a:r>
          </a:p>
          <a:p>
            <a:pPr eaLnBrk="1" hangingPunct="1">
              <a:buFontTx/>
              <a:buChar char="-"/>
            </a:pPr>
            <a:r>
              <a:rPr lang="ru-RU" sz="2400" smtClean="0"/>
              <a:t>фантазии на тему смерти;</a:t>
            </a:r>
          </a:p>
          <a:p>
            <a:pPr eaLnBrk="1" hangingPunct="1">
              <a:buFontTx/>
              <a:buChar char="-"/>
            </a:pPr>
            <a:r>
              <a:rPr lang="ru-RU" sz="2400" smtClean="0"/>
              <a:t>суицидальные замыслы;</a:t>
            </a:r>
          </a:p>
          <a:p>
            <a:pPr eaLnBrk="1" hangingPunct="1">
              <a:buFontTx/>
              <a:buChar char="-"/>
            </a:pPr>
            <a:r>
              <a:rPr lang="ru-RU" sz="2400" smtClean="0"/>
              <a:t>суицидальные намерения.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857750" y="1214438"/>
            <a:ext cx="1071563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0800000" flipV="1">
            <a:off x="3000375" y="1214438"/>
            <a:ext cx="1071563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2" name="Содержимое 2"/>
          <p:cNvSpPr txBox="1">
            <a:spLocks/>
          </p:cNvSpPr>
          <p:nvPr/>
        </p:nvSpPr>
        <p:spPr bwMode="auto">
          <a:xfrm>
            <a:off x="4714875" y="2332038"/>
            <a:ext cx="40005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-"/>
            </a:pPr>
            <a:r>
              <a:rPr lang="ru-RU" sz="2400">
                <a:latin typeface="Calibri" pitchFamily="34" charset="0"/>
              </a:rPr>
              <a:t>суицидальные попытки;</a:t>
            </a:r>
          </a:p>
          <a:p>
            <a:pPr marL="342900" indent="-342900">
              <a:spcBef>
                <a:spcPct val="20000"/>
              </a:spcBef>
              <a:buFontTx/>
              <a:buChar char="-"/>
            </a:pPr>
            <a:r>
              <a:rPr lang="ru-RU" sz="2400">
                <a:latin typeface="Calibri" pitchFamily="34" charset="0"/>
              </a:rPr>
              <a:t> завершенный суицид.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Причины депрессии у подростков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1285875"/>
            <a:ext cx="8543925" cy="452596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Негативное отношение к своему телу в период полового созревания.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Приобретенная в этот период способность критически воспринимать любую ситуацию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Одиночество, низкая популярность среди сверстников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Трудности в обучении, низкая школьная успеваемость.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214313"/>
            <a:ext cx="8715375" cy="641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Признаки намерения совершения суицида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1000125"/>
            <a:ext cx="8715375" cy="56435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/>
              <a:t>Словесные признаки:</a:t>
            </a:r>
          </a:p>
          <a:p>
            <a:pPr algn="just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открытые и прямые высказывания о принятом решении покончить с собой;</a:t>
            </a:r>
          </a:p>
          <a:p>
            <a:pPr algn="just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косвенные намеки на совершение самоубийства («Больше я не буду никому мешать», «Скоро от меня отдохнете» и т.п.);</a:t>
            </a:r>
          </a:p>
          <a:p>
            <a:pPr algn="just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нездоровый интерес к вопросам смерти, частые разговоры на эту тему;</a:t>
            </a:r>
          </a:p>
          <a:p>
            <a:pPr algn="just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высказывание своих мыслей по поводу самоубийства в подчеркнуто легкой и шутливой форме («… смерть – всего лишь одна из сторон жизни», «чего бояться смерти – мы и так значительную часть жизни тратим на сон»).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357188"/>
            <a:ext cx="8643937" cy="650081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/>
              <a:t>Поведенческие признаки:</a:t>
            </a:r>
          </a:p>
          <a:p>
            <a:pPr algn="just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безвозмездная раздача вещей, имеющих для человека высокую значимость;</a:t>
            </a:r>
          </a:p>
          <a:p>
            <a:pPr algn="just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налаживание отношений с непримиримыми врагами;</a:t>
            </a:r>
          </a:p>
          <a:p>
            <a:pPr algn="just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отсутствие желания ухаживать за собой, запущенный и неряшливый вид;</a:t>
            </a:r>
          </a:p>
          <a:p>
            <a:pPr algn="just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пропуск школьных занятий, потеря интереса к привычным для ребенка увлечениям, хобби;</a:t>
            </a:r>
          </a:p>
          <a:p>
            <a:pPr algn="just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отстранение от друзей и семьи;</a:t>
            </a:r>
          </a:p>
          <a:p>
            <a:pPr algn="just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частое уединение, проявление замкнутости и угрюмости;</a:t>
            </a:r>
          </a:p>
          <a:p>
            <a:pPr algn="just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безразличие к окружающему миру.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Ложь и правда о </a:t>
            </a:r>
            <a:r>
              <a:rPr lang="ru-RU" sz="3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сиуциде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928688"/>
            <a:ext cx="8715375" cy="5929312"/>
          </a:xfrm>
        </p:spPr>
        <p:txBody>
          <a:bodyPr rtlCol="0">
            <a:normAutofit fontScale="92500" lnSpcReduction="20000"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sz="2600" i="1" dirty="0" smtClean="0">
                <a:solidFill>
                  <a:srgbClr val="FF0000"/>
                </a:solidFill>
              </a:rPr>
              <a:t>Ложное суждение</a:t>
            </a:r>
            <a:r>
              <a:rPr lang="ru-RU" sz="2600" i="1" dirty="0" smtClean="0"/>
              <a:t>: </a:t>
            </a:r>
            <a:r>
              <a:rPr lang="ru-RU" sz="2600" b="1" i="1" dirty="0" smtClean="0"/>
              <a:t>говоря о желании покончить с жизнью, человек просто пытается привлечь к себе внимание.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sz="2600" i="1" dirty="0" smtClean="0">
                <a:solidFill>
                  <a:srgbClr val="FF0000"/>
                </a:solidFill>
              </a:rPr>
              <a:t> Ложное суждение</a:t>
            </a:r>
            <a:r>
              <a:rPr lang="ru-RU" sz="2600" i="1" dirty="0" smtClean="0"/>
              <a:t>: </a:t>
            </a:r>
            <a:r>
              <a:rPr lang="ru-RU" sz="2600" b="1" i="1" dirty="0" smtClean="0"/>
              <a:t>человек совершает самоубийство без предупреждения.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sz="2600" i="1" dirty="0" smtClean="0">
                <a:solidFill>
                  <a:srgbClr val="FF0000"/>
                </a:solidFill>
              </a:rPr>
              <a:t>Ложное суждение</a:t>
            </a:r>
            <a:r>
              <a:rPr lang="ru-RU" sz="2600" i="1" dirty="0" smtClean="0"/>
              <a:t>: </a:t>
            </a:r>
            <a:r>
              <a:rPr lang="ru-RU" sz="2600" b="1" i="1" dirty="0" smtClean="0"/>
              <a:t>склонность к самоубийству наследуется.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sz="2600" i="1" dirty="0" smtClean="0">
                <a:solidFill>
                  <a:srgbClr val="FF0000"/>
                </a:solidFill>
              </a:rPr>
              <a:t>Ложное суждение</a:t>
            </a:r>
            <a:r>
              <a:rPr lang="ru-RU" sz="2600" i="1" dirty="0" smtClean="0"/>
              <a:t>: </a:t>
            </a:r>
            <a:r>
              <a:rPr lang="ru-RU" sz="2600" b="1" i="1" dirty="0" smtClean="0"/>
              <a:t>самоубийства происходят только на верхних уровнях общества - среди политиков, писателей, артистов и т.п.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sz="2600" dirty="0" smtClean="0">
                <a:solidFill>
                  <a:srgbClr val="FF0000"/>
                </a:solidFill>
              </a:rPr>
              <a:t> </a:t>
            </a:r>
            <a:r>
              <a:rPr lang="ru-RU" sz="2600" i="1" dirty="0" smtClean="0">
                <a:solidFill>
                  <a:srgbClr val="FF0000"/>
                </a:solidFill>
              </a:rPr>
              <a:t>Ложное суждение</a:t>
            </a:r>
            <a:r>
              <a:rPr lang="ru-RU" sz="2600" i="1" dirty="0" smtClean="0"/>
              <a:t>: </a:t>
            </a:r>
            <a:r>
              <a:rPr lang="ru-RU" sz="2600" b="1" i="1" dirty="0" smtClean="0"/>
              <a:t>все суицидальные личности страдают психическими расстрой­ствами.</a:t>
            </a:r>
            <a:endParaRPr lang="ru-RU" sz="2600" dirty="0" smtClean="0"/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sz="2600" i="1" dirty="0" smtClean="0">
                <a:solidFill>
                  <a:srgbClr val="FF0000"/>
                </a:solidFill>
              </a:rPr>
              <a:t>Ложное суждение</a:t>
            </a:r>
            <a:r>
              <a:rPr lang="ru-RU" sz="2600" i="1" dirty="0" smtClean="0"/>
              <a:t>: </a:t>
            </a:r>
            <a:r>
              <a:rPr lang="ru-RU" sz="2600" b="1" i="1" dirty="0" smtClean="0"/>
              <a:t>разговор о самоубий­стве может усилить желание человека уйти из жизни.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sz="2600" i="1" dirty="0" smtClean="0">
                <a:solidFill>
                  <a:srgbClr val="FF0000"/>
                </a:solidFill>
              </a:rPr>
              <a:t> Ложное суждение</a:t>
            </a:r>
            <a:r>
              <a:rPr lang="ru-RU" sz="2600" i="1" dirty="0" smtClean="0"/>
              <a:t>: </a:t>
            </a:r>
            <a:r>
              <a:rPr lang="ru-RU" sz="2600" b="1" i="1" dirty="0" smtClean="0"/>
              <a:t>если человек совер­шил суицидальную попытку, значит он всегда будет суицидальной личностью, и в дальней­шем это обязательно повторится</a:t>
            </a:r>
            <a:endParaRPr lang="ru-RU" sz="2600" dirty="0" smtClean="0"/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ru-RU" sz="2400" dirty="0" smtClean="0"/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ru-RU" sz="2400" dirty="0" smtClean="0"/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ru-RU" sz="2400" dirty="0" smtClean="0"/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ru-RU" sz="2400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214313"/>
            <a:ext cx="8715375" cy="5911850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8"/>
              <a:defRPr/>
            </a:pPr>
            <a:r>
              <a:rPr lang="ru-RU" sz="2400" i="1" dirty="0" smtClean="0">
                <a:solidFill>
                  <a:srgbClr val="FF0000"/>
                </a:solidFill>
              </a:rPr>
              <a:t>Ложное суждение</a:t>
            </a:r>
            <a:r>
              <a:rPr lang="ru-RU" sz="2400" i="1" dirty="0" smtClean="0"/>
              <a:t>: </a:t>
            </a:r>
            <a:r>
              <a:rPr lang="ru-RU" sz="2400" b="1" i="1" dirty="0" smtClean="0"/>
              <a:t>люди, задумавшие самоубийство, просто не хотят жить.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8"/>
              <a:defRPr/>
            </a:pPr>
            <a:r>
              <a:rPr lang="ru-RU" sz="2400" i="1" dirty="0" smtClean="0">
                <a:solidFill>
                  <a:srgbClr val="FF0000"/>
                </a:solidFill>
              </a:rPr>
              <a:t> Ложное суждение</a:t>
            </a:r>
            <a:r>
              <a:rPr lang="ru-RU" sz="2800" i="1" dirty="0" smtClean="0"/>
              <a:t>: </a:t>
            </a:r>
            <a:r>
              <a:rPr lang="ru-RU" sz="2400" b="1" i="1" dirty="0" smtClean="0"/>
              <a:t>мужчины пытаются покончить жизнь самоубийством чаще, чем женщины.</a:t>
            </a:r>
            <a:endParaRPr lang="ru-RU" sz="2400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8"/>
              <a:defRPr/>
            </a:pPr>
            <a:r>
              <a:rPr lang="ru-RU" sz="2400" i="1" dirty="0" smtClean="0">
                <a:solidFill>
                  <a:srgbClr val="FF0000"/>
                </a:solidFill>
              </a:rPr>
              <a:t>Ложное суждение</a:t>
            </a:r>
            <a:r>
              <a:rPr lang="ru-RU" sz="2400" i="1" dirty="0" smtClean="0"/>
              <a:t>: </a:t>
            </a:r>
            <a:r>
              <a:rPr lang="ru-RU" sz="2400" b="1" i="1" dirty="0" smtClean="0"/>
              <a:t>все действия во время суицидальной попытки являются импульсивными, непродуманными и свидетельствуют об отсутствии плана.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8"/>
              <a:defRPr/>
            </a:pPr>
            <a:r>
              <a:rPr lang="ru-RU" sz="2400" i="1" dirty="0" smtClean="0">
                <a:solidFill>
                  <a:srgbClr val="FF0000"/>
                </a:solidFill>
              </a:rPr>
              <a:t>Ложное суждение: </a:t>
            </a:r>
            <a:r>
              <a:rPr lang="ru-RU" sz="2400" b="1" i="1" dirty="0" smtClean="0"/>
              <a:t>человек может покончить </a:t>
            </a:r>
            <a:r>
              <a:rPr lang="ru-RU" sz="2400" b="1" dirty="0" smtClean="0"/>
              <a:t>с </a:t>
            </a:r>
            <a:r>
              <a:rPr lang="ru-RU" sz="2400" b="1" i="1" dirty="0" smtClean="0"/>
              <a:t>собой под </a:t>
            </a:r>
            <a:r>
              <a:rPr lang="ru-RU" sz="2400" b="1" dirty="0" smtClean="0"/>
              <a:t>воздействием обстоятельств даже в хорошем расположении духа.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8"/>
              <a:defRPr/>
            </a:pPr>
            <a:r>
              <a:rPr lang="ru-RU" sz="2400" i="1" dirty="0" smtClean="0">
                <a:solidFill>
                  <a:srgbClr val="FF0000"/>
                </a:solidFill>
              </a:rPr>
              <a:t>Ложное суждение</a:t>
            </a:r>
            <a:r>
              <a:rPr lang="ru-RU" sz="2400" i="1" dirty="0" smtClean="0"/>
              <a:t>: </a:t>
            </a:r>
            <a:r>
              <a:rPr lang="ru-RU" sz="2400" b="1" i="1" dirty="0" smtClean="0"/>
              <a:t>не существует значимой связи между суицидом и наркоманией, токсикоманией, алкоголизмом.</a:t>
            </a:r>
            <a:endParaRPr lang="ru-RU" sz="2400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8"/>
              <a:defRPr/>
            </a:pPr>
            <a:endParaRPr lang="ru-RU" sz="2200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8"/>
              <a:defRPr/>
            </a:pPr>
            <a:endParaRPr lang="ru-RU" sz="2200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8"/>
              <a:defRPr/>
            </a:pPr>
            <a:endParaRPr lang="ru-RU" sz="2200" b="1" i="1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 startAt="8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 важных сведений о подростковом суициде </a:t>
            </a:r>
            <a:endParaRPr lang="ru-RU" sz="28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000125"/>
            <a:ext cx="8229600" cy="4983163"/>
          </a:xfrm>
        </p:spPr>
        <p:txBody>
          <a:bodyPr rtlCol="0">
            <a:noAutofit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Самоубийство является второй по частоте причиной смерти в молодости.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Максимум суицидных попыток приходится на возраст 16-24 года.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Больше всего самоубийств регистрируется весной.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Суицид можно предотвратить. Большинство жертв суицида не хотят умирать.</a:t>
            </a:r>
            <a:endParaRPr lang="ru-RU" sz="23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Суицидальное поведение не наследуется, но его риск выше для тех  людей, кто потерял из-за самоубийства близкого родственника.</a:t>
            </a:r>
            <a:endParaRPr lang="ru-RU" sz="23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Тот, кто говорит о суициде, совершает суицид. Более 80% людей сообщают о своём намерении совершить самоубийство, прежде чем это сделать. Они дают нам знать о своих несчастьях и(или) страданиях.</a:t>
            </a:r>
            <a:endParaRPr lang="ru-RU" sz="23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Чем «веселее» настроен </a:t>
            </a:r>
            <a:r>
              <a:rPr lang="ru-RU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суицидент</a:t>
            </a:r>
            <a:r>
              <a:rPr lang="ru-RU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тем больше риск.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488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замечена склонность школьника к самоубийству, воспользуйтесь следующими рекомендациями, которые помогут изменить ситуацию: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488"/>
          </a:xfrm>
        </p:spPr>
        <p:txBody>
          <a:bodyPr rtlCol="0">
            <a:normAutofit fontScale="85000"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Установите доверительные взаимоотношения с подростком.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Внимательно выслушайте.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Оцените серьезность намерений и чувств ребенка.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Не спорьте.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Задавайте вопросы.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Уважайте ребёнка, его мнение.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Постарайтесь акцентировать внимание ребенка позитивных моментах жизни.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Придайте уверенности учащемуся.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Обратитесь за помощью к специалистам.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313" y="98425"/>
          <a:ext cx="8715375" cy="6759575"/>
        </p:xfrm>
        <a:graphic>
          <a:graphicData uri="http://schemas.openxmlformats.org/drawingml/2006/table">
            <a:tbl>
              <a:tblPr/>
              <a:tblGrid>
                <a:gridCol w="732390"/>
                <a:gridCol w="3775594"/>
                <a:gridCol w="4207451"/>
              </a:tblGrid>
              <a:tr h="500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Класс</a:t>
                      </a:r>
                    </a:p>
                    <a:p>
                      <a:pPr algn="ctr"/>
                      <a:endParaRPr lang="ru-RU" sz="16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Основные виды деятельности с учащимися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 что обратить внимание</a:t>
                      </a:r>
                    </a:p>
                    <a:p>
                      <a:pPr algn="ctr"/>
                      <a:endParaRPr lang="ru-RU" sz="16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99704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1 – 4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Становление и развитие самооценки учащихся.</a:t>
                      </a:r>
                    </a:p>
                    <a:p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В 9 лет, как правило, проявляется интерес к смерти.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Естественно, если в этом возрасте самооценка слегка</a:t>
                      </a:r>
                      <a:b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завышена.</a:t>
                      </a:r>
                      <a:b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Рискованные поступки могут совершаться из-за интереса к смерти.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8294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Адаптация к среднему звену</a:t>
                      </a:r>
                      <a:b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Активизация интереса к коллективной деятельности.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Коррекция детской застенчивости; развитие эмоциональной сферы ребенка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03999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latin typeface="Times New Roman" pitchFamily="18" charset="0"/>
                          <a:cs typeface="Times New Roman" pitchFamily="18" charset="0"/>
                        </a:rPr>
                        <a:t>Активизация интереса к эмоционально-волевой сфере человеческой жизни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Развитие и коррекция эмоционально-волевой сферы;</a:t>
                      </a:r>
                      <a:b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Рефлексия понятий «герой, героизм, патриот»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95408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latin typeface="Times New Roman" pitchFamily="18" charset="0"/>
                          <a:cs typeface="Times New Roman" pitchFamily="18" charset="0"/>
                        </a:rPr>
                        <a:t>Резкое падение самооценки; повышение агрессивности, тревожности, ранимости, неадекватности реагирования в общении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Развитие навыков общения,</a:t>
                      </a:r>
                      <a:b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Формирование навыков </a:t>
                      </a:r>
                      <a:r>
                        <a:rPr lang="ru-RU" sz="1500" dirty="0" err="1">
                          <a:latin typeface="Times New Roman" pitchFamily="18" charset="0"/>
                          <a:cs typeface="Times New Roman" pitchFamily="18" charset="0"/>
                        </a:rPr>
                        <a:t>саморегуляции</a:t>
                      </a:r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, реализация потребности в эмоциональной поддержке со стороны взрослых (семьи, педагогов)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99704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latin typeface="Times New Roman" pitchFamily="18" charset="0"/>
                          <a:cs typeface="Times New Roman" pitchFamily="18" charset="0"/>
                        </a:rPr>
                        <a:t>Незначительно снижение тревожности и агрессивности сочетается с нестабильной самооценкой;</a:t>
                      </a:r>
                      <a:br>
                        <a:rPr lang="ru-RU" sz="150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>
                          <a:latin typeface="Times New Roman" pitchFamily="18" charset="0"/>
                          <a:cs typeface="Times New Roman" pitchFamily="18" charset="0"/>
                        </a:rPr>
                        <a:t>Активизация сферы профессиональных интересов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Развитие навыков общения; формирование навыков </a:t>
                      </a:r>
                      <a:r>
                        <a:rPr lang="ru-RU" sz="1500" dirty="0" err="1">
                          <a:latin typeface="Times New Roman" pitchFamily="18" charset="0"/>
                          <a:cs typeface="Times New Roman" pitchFamily="18" charset="0"/>
                        </a:rPr>
                        <a:t>саморегуляции</a:t>
                      </a:r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; первичное исследование сферы профессиональных интересов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95408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Активизация сферы профессиональных интересов; рост потребностей в психологических знаниях о себе; поиск целей и смысла жизни; просыпается конфликт «отцов и детей»</a:t>
                      </a: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Психологическая, педагогическая подготовка учащихся к профильному выбору;</a:t>
                      </a:r>
                      <a:b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Обучение построению жизненных перспектив и планов с учетом психологических знаний о </a:t>
                      </a:r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себе.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390" marR="26390" marT="13195" marB="13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 descr="C:\Users\admin\Desktop\разобрать рс\создание презентаций\5___\126 фоны для презентаций\102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357188"/>
            <a:ext cx="8229600" cy="45259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/>
              <a:t>   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Многое из того, что нам, взрослым, кажется пустяком, для ребенка – глобальная проблема. Обязанность любого воспитателя, будь то педагог или родитель, - не допустить у ребёнка мысли о том, что выхода из сложившейся ситуации нет.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39939" name="Рисунок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6238" y="3284538"/>
            <a:ext cx="3071812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1273</Words>
  <Application>Microsoft Office PowerPoint</Application>
  <PresentationFormat>Экран (4:3)</PresentationFormat>
  <Paragraphs>186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Тема Office</vt:lpstr>
      <vt:lpstr>«Профилактика суицида среди подростков»</vt:lpstr>
      <vt:lpstr>Слайд 2</vt:lpstr>
      <vt:lpstr>Слайд 3</vt:lpstr>
      <vt:lpstr>Слайд 4</vt:lpstr>
      <vt:lpstr>Нормативно-правовые основы</vt:lpstr>
      <vt:lpstr>Слайд 6</vt:lpstr>
      <vt:lpstr>Слайд 7</vt:lpstr>
      <vt:lpstr>СУИЦИДАЛЬНОЕ ПОВЕДЕНИЕ КАК ОСОБЫЙ ВИД ОТКЛОНЯЮЩЕГОСЯ ПОВЕДЕНИЯ ПОДРОСТКОВ </vt:lpstr>
      <vt:lpstr>Классификация суицидального поведения:</vt:lpstr>
      <vt:lpstr>Слайд 10</vt:lpstr>
      <vt:lpstr>Слайд 11</vt:lpstr>
      <vt:lpstr>Слайд 12</vt:lpstr>
      <vt:lpstr>Слайд 13</vt:lpstr>
      <vt:lpstr>Возрастные особенности суицидального поведения детей и подростков.</vt:lpstr>
      <vt:lpstr>СПЕЦИФИЧНЫЕ ДЛЯ ПОДРОСТКОВ ПРОЯВЛЕНИЯ.</vt:lpstr>
      <vt:lpstr>ОСНОВНЫЕ МОТИВЫ СУИЦИДАЛЬНОГО ПОВЕДЕНИЯ У ДЕТЕЙ: </vt:lpstr>
      <vt:lpstr>Общая причина суицида</vt:lpstr>
      <vt:lpstr>Зона повышенного суицидального риска</vt:lpstr>
      <vt:lpstr>В большинстве случаев попытки суицида можно предугадать и предотвратить!</vt:lpstr>
      <vt:lpstr>Суицидальные проявления   внутренние                  внешние                          </vt:lpstr>
      <vt:lpstr>Причины депрессии у подростков</vt:lpstr>
      <vt:lpstr>Слайд 22</vt:lpstr>
      <vt:lpstr>Признаки намерения совершения суицида</vt:lpstr>
      <vt:lpstr>Слайд 24</vt:lpstr>
      <vt:lpstr>Ложь и правда о сиуциде</vt:lpstr>
      <vt:lpstr>Слайд 26</vt:lpstr>
      <vt:lpstr>7 важных сведений о подростковом суициде </vt:lpstr>
      <vt:lpstr>Если замечена склонность школьника к самоубийству, воспользуйтесь следующими рекомендациями, которые помогут изменить ситуацию: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«Профилактика суицидального поведения учащихся в образовательном учреждении»</dc:title>
  <dc:creator>Ирина</dc:creator>
  <cp:lastModifiedBy>ФИЛАТОВА </cp:lastModifiedBy>
  <cp:revision>55</cp:revision>
  <dcterms:created xsi:type="dcterms:W3CDTF">2013-01-05T16:12:44Z</dcterms:created>
  <dcterms:modified xsi:type="dcterms:W3CDTF">2015-01-26T08:53:08Z</dcterms:modified>
</cp:coreProperties>
</file>