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4" r:id="rId9"/>
    <p:sldId id="265" r:id="rId10"/>
    <p:sldId id="263"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88988" autoAdjust="0"/>
  </p:normalViewPr>
  <p:slideViewPr>
    <p:cSldViewPr>
      <p:cViewPr varScale="1">
        <p:scale>
          <a:sx n="65" d="100"/>
          <a:sy n="65" d="100"/>
        </p:scale>
        <p:origin x="-153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16" name="Номер слайда 15"/>
          <p:cNvSpPr>
            <a:spLocks noGrp="1"/>
          </p:cNvSpPr>
          <p:nvPr>
            <p:ph type="sldNum" sz="quarter" idx="11"/>
          </p:nvPr>
        </p:nvSpPr>
        <p:spPr/>
        <p:txBody>
          <a:bodyPr/>
          <a:lstStyle/>
          <a:p>
            <a:fld id="{83517F8D-42DA-4EDB-9F18-06F299BC239F}"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CBFEF04A-3D48-4225-AF94-14EE798ABA2D}" type="datetimeFigureOut">
              <a:rPr lang="ru-RU" smtClean="0"/>
              <a:pPr/>
              <a:t>17.10.2012</a:t>
            </a:fld>
            <a:endParaRPr lang="ru-RU"/>
          </a:p>
        </p:txBody>
      </p:sp>
      <p:sp>
        <p:nvSpPr>
          <p:cNvPr id="15" name="Номер слайда 14"/>
          <p:cNvSpPr>
            <a:spLocks noGrp="1"/>
          </p:cNvSpPr>
          <p:nvPr>
            <p:ph type="sldNum" sz="quarter" idx="15"/>
          </p:nvPr>
        </p:nvSpPr>
        <p:spPr/>
        <p:txBody>
          <a:bodyPr/>
          <a:lstStyle>
            <a:lvl1pPr algn="ctr">
              <a:defRPr/>
            </a:lvl1pPr>
          </a:lstStyle>
          <a:p>
            <a:fld id="{83517F8D-42DA-4EDB-9F18-06F299BC239F}"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517F8D-42DA-4EDB-9F18-06F299BC239F}"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517F8D-42DA-4EDB-9F18-06F299BC239F}"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83517F8D-42DA-4EDB-9F18-06F299BC239F}"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3517F8D-42DA-4EDB-9F18-06F299BC239F}"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3517F8D-42DA-4EDB-9F18-06F299BC239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CBFEF04A-3D48-4225-AF94-14EE798ABA2D}" type="datetimeFigureOut">
              <a:rPr lang="ru-RU" smtClean="0"/>
              <a:pPr/>
              <a:t>17.10.2012</a:t>
            </a:fld>
            <a:endParaRPr lang="ru-RU"/>
          </a:p>
        </p:txBody>
      </p:sp>
      <p:sp>
        <p:nvSpPr>
          <p:cNvPr id="9" name="Номер слайда 8"/>
          <p:cNvSpPr>
            <a:spLocks noGrp="1"/>
          </p:cNvSpPr>
          <p:nvPr>
            <p:ph type="sldNum" sz="quarter" idx="15"/>
          </p:nvPr>
        </p:nvSpPr>
        <p:spPr/>
        <p:txBody>
          <a:bodyPr/>
          <a:lstStyle/>
          <a:p>
            <a:fld id="{83517F8D-42DA-4EDB-9F18-06F299BC239F}"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9" name="Номер слайда 8"/>
          <p:cNvSpPr>
            <a:spLocks noGrp="1"/>
          </p:cNvSpPr>
          <p:nvPr>
            <p:ph type="sldNum" sz="quarter" idx="11"/>
          </p:nvPr>
        </p:nvSpPr>
        <p:spPr/>
        <p:txBody>
          <a:bodyPr/>
          <a:lstStyle/>
          <a:p>
            <a:fld id="{83517F8D-42DA-4EDB-9F18-06F299BC239F}"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517F8D-42DA-4EDB-9F18-06F299BC239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BFEF04A-3D48-4225-AF94-14EE798ABA2D}" type="datetimeFigureOut">
              <a:rPr lang="ru-RU" smtClean="0"/>
              <a:pPr/>
              <a:t>17.10.2012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517F8D-42DA-4EDB-9F18-06F299BC239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BFEF04A-3D48-4225-AF94-14EE798ABA2D}" type="datetimeFigureOut">
              <a:rPr lang="ru-RU" smtClean="0"/>
              <a:pPr/>
              <a:t>17.10.2012</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3517F8D-42DA-4EDB-9F18-06F299BC239F}"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785926"/>
            <a:ext cx="9144000" cy="2585323"/>
          </a:xfrm>
          <a:prstGeom prst="rect">
            <a:avLst/>
          </a:prstGeom>
          <a:noFill/>
        </p:spPr>
        <p:txBody>
          <a:bodyPr wrap="squar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Генетические </a:t>
            </a:r>
            <a:r>
              <a:rPr lang="ru-RU"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з</a:t>
            </a: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аболевания.</a:t>
            </a:r>
          </a:p>
          <a:p>
            <a:pPr algn="ctr"/>
            <a:r>
              <a:rPr lang="ru-RU"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 name="Прямоугольник 1"/>
          <p:cNvSpPr/>
          <p:nvPr/>
        </p:nvSpPr>
        <p:spPr>
          <a:xfrm>
            <a:off x="1376413" y="836712"/>
            <a:ext cx="6391173" cy="369332"/>
          </a:xfrm>
          <a:prstGeom prst="rect">
            <a:avLst/>
          </a:prstGeom>
        </p:spPr>
        <p:txBody>
          <a:bodyPr wrap="none">
            <a:spAutoFit/>
          </a:bodyPr>
          <a:lstStyle/>
          <a:p>
            <a:r>
              <a:rPr lang="ru-RU" dirty="0" smtClean="0">
                <a:solidFill>
                  <a:schemeClr val="bg1"/>
                </a:solidFill>
              </a:rPr>
              <a:t>Презентация ко дню недели биологии в ГБОУ СОШ №1283. </a:t>
            </a:r>
            <a:endParaRPr lang="ru-RU" dirty="0">
              <a:solidFill>
                <a:schemeClr val="bg1"/>
              </a:solidFill>
            </a:endParaRPr>
          </a:p>
        </p:txBody>
      </p:sp>
      <p:sp>
        <p:nvSpPr>
          <p:cNvPr id="3" name="Прямоугольник 2"/>
          <p:cNvSpPr/>
          <p:nvPr/>
        </p:nvSpPr>
        <p:spPr>
          <a:xfrm>
            <a:off x="1799692" y="4371249"/>
            <a:ext cx="5544616" cy="646331"/>
          </a:xfrm>
          <a:prstGeom prst="rect">
            <a:avLst/>
          </a:prstGeom>
        </p:spPr>
        <p:txBody>
          <a:bodyPr wrap="square">
            <a:spAutoFit/>
          </a:bodyPr>
          <a:lstStyle/>
          <a:p>
            <a:r>
              <a:rPr lang="ru-RU" dirty="0" smtClean="0">
                <a:solidFill>
                  <a:schemeClr val="bg1"/>
                </a:solidFill>
              </a:rPr>
              <a:t>Работу выполнила учитель биологии ГБОУ СОШ №1283 Лозовская Светлана  Анатольевна</a:t>
            </a:r>
            <a:endParaRPr lang="ru-RU" dirty="0">
              <a:solidFill>
                <a:schemeClr val="bg1"/>
              </a:solidFill>
            </a:endParaRPr>
          </a:p>
        </p:txBody>
      </p:sp>
      <p:sp>
        <p:nvSpPr>
          <p:cNvPr id="6" name="Прямоугольник 5"/>
          <p:cNvSpPr/>
          <p:nvPr/>
        </p:nvSpPr>
        <p:spPr>
          <a:xfrm>
            <a:off x="395536" y="6309320"/>
            <a:ext cx="3540969" cy="369332"/>
          </a:xfrm>
          <a:prstGeom prst="rect">
            <a:avLst/>
          </a:prstGeom>
        </p:spPr>
        <p:txBody>
          <a:bodyPr wrap="none">
            <a:spAutoFit/>
          </a:bodyPr>
          <a:lstStyle/>
          <a:p>
            <a:r>
              <a:rPr lang="ru-RU" dirty="0" smtClean="0">
                <a:solidFill>
                  <a:schemeClr val="bg1"/>
                </a:solidFill>
              </a:rPr>
              <a:t>Москва. 2011 – 2012 учебный год.</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Прямоугольник 4"/>
          <p:cNvSpPr/>
          <p:nvPr/>
        </p:nvSpPr>
        <p:spPr>
          <a:xfrm>
            <a:off x="16443" y="1000108"/>
            <a:ext cx="4286248" cy="5632311"/>
          </a:xfrm>
          <a:prstGeom prst="rect">
            <a:avLst/>
          </a:prstGeom>
        </p:spPr>
        <p:txBody>
          <a:bodyPr wrap="square">
            <a:spAutoFit/>
          </a:bodyPr>
          <a:lstStyle/>
          <a:p>
            <a:r>
              <a:rPr lang="ru-RU" sz="2400" dirty="0" smtClean="0">
                <a:solidFill>
                  <a:schemeClr val="bg1"/>
                </a:solidFill>
              </a:rPr>
              <a:t>Дальтонизм или цветовая слепота - это пониженная способность воспринимать различия между некоторыми цветами, которые здоровые люди могут различать. Обычно природа происхождения этого расстройства - генетическая, но расстройство может также возникать из-за повреждения глаз, нервов, мозга, или влияние определенных химических веществ.</a:t>
            </a:r>
            <a:endParaRPr lang="ru-RU" sz="2400" dirty="0">
              <a:solidFill>
                <a:schemeClr val="bg1"/>
              </a:solidFill>
            </a:endParaRPr>
          </a:p>
        </p:txBody>
      </p:sp>
      <p:pic>
        <p:nvPicPr>
          <p:cNvPr id="1026" name="Picture 2"/>
          <p:cNvPicPr>
            <a:picLocks noChangeAspect="1" noChangeArrowheads="1"/>
          </p:cNvPicPr>
          <p:nvPr/>
        </p:nvPicPr>
        <p:blipFill>
          <a:blip r:embed="rId2"/>
          <a:srcRect/>
          <a:stretch>
            <a:fillRect/>
          </a:stretch>
        </p:blipFill>
        <p:spPr bwMode="auto">
          <a:xfrm>
            <a:off x="4302691" y="1412776"/>
            <a:ext cx="4775773" cy="4286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923330"/>
          </a:xfrm>
          <a:prstGeom prst="rect">
            <a:avLst/>
          </a:prstGeom>
          <a:noFill/>
        </p:spPr>
        <p:txBody>
          <a:bodyPr wrap="squar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Прямоугольник 2"/>
          <p:cNvSpPr/>
          <p:nvPr/>
        </p:nvSpPr>
        <p:spPr>
          <a:xfrm>
            <a:off x="0" y="857233"/>
            <a:ext cx="5572132" cy="5632311"/>
          </a:xfrm>
          <a:prstGeom prst="rect">
            <a:avLst/>
          </a:prstGeom>
        </p:spPr>
        <p:txBody>
          <a:bodyPr wrap="square">
            <a:spAutoFit/>
          </a:bodyPr>
          <a:lstStyle/>
          <a:p>
            <a:r>
              <a:rPr lang="ru-RU" sz="2400" dirty="0" smtClean="0">
                <a:solidFill>
                  <a:schemeClr val="bg1"/>
                </a:solidFill>
              </a:rPr>
              <a:t>Цветовая слепота, как правило, классифицируются как умеренная инвалидность, но иногда больные люди имеют преимущество перед теми, у кого восприятие цвета является нормальным. В нескольких исследованиях указывается, что дальтоники лучше различают закамуфлированные под цвет предметы, и было высказано предположение, что это может быть эволюционным объяснением для неожиданно высокой частоты врожденной красно-зеленой цветовой слепоты.</a:t>
            </a:r>
            <a:endParaRPr lang="ru-RU" sz="2400" dirty="0">
              <a:solidFill>
                <a:schemeClr val="bg1"/>
              </a:solidFill>
            </a:endParaRPr>
          </a:p>
        </p:txBody>
      </p:sp>
      <p:pic>
        <p:nvPicPr>
          <p:cNvPr id="1026" name="Picture 2"/>
          <p:cNvPicPr>
            <a:picLocks noChangeAspect="1" noChangeArrowheads="1"/>
          </p:cNvPicPr>
          <p:nvPr/>
        </p:nvPicPr>
        <p:blipFill>
          <a:blip r:embed="rId2"/>
          <a:srcRect/>
          <a:stretch>
            <a:fillRect/>
          </a:stretch>
        </p:blipFill>
        <p:spPr bwMode="auto">
          <a:xfrm>
            <a:off x="5436096" y="1923169"/>
            <a:ext cx="3500438" cy="35004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923330"/>
          </a:xfrm>
          <a:prstGeom prst="rect">
            <a:avLst/>
          </a:prstGeom>
          <a:noFill/>
        </p:spPr>
        <p:txBody>
          <a:bodyPr wrap="squar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Прямоугольник 2"/>
          <p:cNvSpPr/>
          <p:nvPr/>
        </p:nvSpPr>
        <p:spPr>
          <a:xfrm>
            <a:off x="0" y="785794"/>
            <a:ext cx="9144000" cy="2554545"/>
          </a:xfrm>
          <a:prstGeom prst="rect">
            <a:avLst/>
          </a:prstGeom>
        </p:spPr>
        <p:txBody>
          <a:bodyPr wrap="square">
            <a:spAutoFit/>
          </a:bodyPr>
          <a:lstStyle/>
          <a:p>
            <a:r>
              <a:rPr lang="ru-RU" sz="2000" dirty="0" smtClean="0">
                <a:solidFill>
                  <a:schemeClr val="bg1"/>
                </a:solidFill>
              </a:rPr>
              <a:t>Сетчатка глаза среднестатистического человека содержит два типа светочувствительных клеток: палочки (активные в условиях низкой освещенности) и колбочки (активные при обычном дневном свете). Как правило, есть три вида колбочек, каждый из которых содержит различные пигменты, которые активируются, когда эти пигменты поглощают свет. Спектральная чувствительность колбочек отличается. Одни максимально чувствительны к коротким волнам, вторые к средним волнам, а третьи к длинным электромагнитным волнам светового диапазона.</a:t>
            </a:r>
            <a:endParaRPr lang="ru-RU" sz="2000" dirty="0">
              <a:solidFill>
                <a:schemeClr val="bg1"/>
              </a:solidFill>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430" y="3298252"/>
            <a:ext cx="5643569" cy="35597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6357"/>
            <a:ext cx="4572000" cy="6001643"/>
          </a:xfrm>
          <a:prstGeom prst="rect">
            <a:avLst/>
          </a:prstGeom>
        </p:spPr>
        <p:txBody>
          <a:bodyPr>
            <a:spAutoFit/>
          </a:bodyPr>
          <a:lstStyle/>
          <a:p>
            <a:r>
              <a:rPr lang="ru-RU" sz="2400" dirty="0" smtClean="0">
                <a:solidFill>
                  <a:schemeClr val="bg1"/>
                </a:solidFill>
              </a:rPr>
              <a:t>Пик чувствительности этих колбочек находится, соответственно в голубом, желтовато-зеленом, и желтом регионах спектра. Спектры поглощения всех трех систем колбочек покрывают весь видимый спектр. Эти рецепторы часто называют S колбочки, M и L колбочки, соответственно для коротких, средних и длинных длин волн, но их также часто называют синими, зелеными, и красными колбочками, соответственно.</a:t>
            </a:r>
            <a:endParaRPr lang="ru-RU" sz="2400" dirty="0">
              <a:solidFill>
                <a:schemeClr val="bg1"/>
              </a:solidFill>
            </a:endParaRPr>
          </a:p>
        </p:txBody>
      </p:sp>
      <p:sp>
        <p:nvSpPr>
          <p:cNvPr id="3" name="Прямоугольник 2"/>
          <p:cNvSpPr/>
          <p:nvPr/>
        </p:nvSpPr>
        <p:spPr>
          <a:xfrm>
            <a:off x="2071670"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3074" name="Picture 2"/>
          <p:cNvPicPr>
            <a:picLocks noChangeAspect="1" noChangeArrowheads="1"/>
          </p:cNvPicPr>
          <p:nvPr/>
        </p:nvPicPr>
        <p:blipFill>
          <a:blip r:embed="rId2"/>
          <a:srcRect/>
          <a:stretch>
            <a:fillRect/>
          </a:stretch>
        </p:blipFill>
        <p:spPr bwMode="auto">
          <a:xfrm>
            <a:off x="4357686" y="3131157"/>
            <a:ext cx="4786314" cy="37268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00108"/>
            <a:ext cx="4572000" cy="5632311"/>
          </a:xfrm>
          <a:prstGeom prst="rect">
            <a:avLst/>
          </a:prstGeom>
        </p:spPr>
        <p:txBody>
          <a:bodyPr>
            <a:spAutoFit/>
          </a:bodyPr>
          <a:lstStyle/>
          <a:p>
            <a:r>
              <a:rPr lang="ru-RU" sz="2400" dirty="0" smtClean="0">
                <a:solidFill>
                  <a:schemeClr val="bg1"/>
                </a:solidFill>
              </a:rPr>
              <a:t>I. Согласно причин возникновения</a:t>
            </a:r>
          </a:p>
          <a:p>
            <a:endParaRPr lang="ru-RU" sz="2400" dirty="0" smtClean="0"/>
          </a:p>
          <a:p>
            <a:r>
              <a:rPr lang="ru-RU" sz="2400" dirty="0" smtClean="0">
                <a:solidFill>
                  <a:schemeClr val="bg1"/>
                </a:solidFill>
              </a:rPr>
              <a:t> Дефицит цветного восприятия может быть как приобретенным, так и унаследованным:</a:t>
            </a:r>
          </a:p>
          <a:p>
            <a:endParaRPr lang="ru-RU" sz="2400" dirty="0" smtClean="0"/>
          </a:p>
          <a:p>
            <a:r>
              <a:rPr lang="ru-RU" sz="2400" dirty="0" smtClean="0">
                <a:solidFill>
                  <a:schemeClr val="bg1"/>
                </a:solidFill>
              </a:rPr>
              <a:t>  - приобретенный</a:t>
            </a:r>
          </a:p>
          <a:p>
            <a:r>
              <a:rPr lang="ru-RU" sz="2400" dirty="0" smtClean="0">
                <a:solidFill>
                  <a:schemeClr val="bg1"/>
                </a:solidFill>
              </a:rPr>
              <a:t>  - унаследованный: есть три типа наследственных или врожденных аномалий цветного восприятия - монохроматия, дихроматия и аномальная трихроматия.</a:t>
            </a:r>
            <a:endParaRPr lang="ru-RU" sz="2400" dirty="0">
              <a:solidFill>
                <a:schemeClr val="bg1"/>
              </a:solidFill>
            </a:endParaRPr>
          </a:p>
        </p:txBody>
      </p:sp>
      <p:pic>
        <p:nvPicPr>
          <p:cNvPr id="4098" name="Picture 2"/>
          <p:cNvPicPr>
            <a:picLocks noChangeAspect="1" noChangeArrowheads="1"/>
          </p:cNvPicPr>
          <p:nvPr/>
        </p:nvPicPr>
        <p:blipFill>
          <a:blip r:embed="rId2"/>
          <a:srcRect/>
          <a:stretch>
            <a:fillRect/>
          </a:stretch>
        </p:blipFill>
        <p:spPr bwMode="auto">
          <a:xfrm>
            <a:off x="4929190" y="3687568"/>
            <a:ext cx="4214810" cy="3170432"/>
          </a:xfrm>
          <a:prstGeom prst="rect">
            <a:avLst/>
          </a:prstGeom>
          <a:noFill/>
          <a:ln w="9525">
            <a:noFill/>
            <a:miter lim="800000"/>
            <a:headEnd/>
            <a:tailEnd/>
          </a:ln>
          <a:effectLst/>
        </p:spPr>
      </p:pic>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Прямоугольник 4"/>
          <p:cNvSpPr/>
          <p:nvPr/>
        </p:nvSpPr>
        <p:spPr>
          <a:xfrm>
            <a:off x="0" y="785794"/>
            <a:ext cx="5857900" cy="5632311"/>
          </a:xfrm>
          <a:prstGeom prst="rect">
            <a:avLst/>
          </a:prstGeom>
        </p:spPr>
        <p:txBody>
          <a:bodyPr wrap="square">
            <a:spAutoFit/>
          </a:bodyPr>
          <a:lstStyle/>
          <a:p>
            <a:r>
              <a:rPr lang="ru-RU" sz="2400" dirty="0" smtClean="0">
                <a:solidFill>
                  <a:schemeClr val="bg1"/>
                </a:solidFill>
              </a:rPr>
              <a:t> 1.монохроматия, также известная как "общая цветовая слепота", при которой у больных отсутствует способность различать цвета. Она вызвана дефектом или отсутствием колбочек сетчатки. Монохроматия возникает тогда, когда два или все три пигменты колбочек отсутствуют, что приводит к потере способности различать цвета, а иногда и к общему ухудшению зрения, существует:</a:t>
            </a:r>
          </a:p>
          <a:p>
            <a:r>
              <a:rPr lang="ru-RU" sz="2400" dirty="0" smtClean="0"/>
              <a:t>  </a:t>
            </a:r>
          </a:p>
          <a:p>
            <a:r>
              <a:rPr lang="ru-RU" sz="2400" dirty="0" smtClean="0"/>
              <a:t> </a:t>
            </a:r>
            <a:r>
              <a:rPr lang="ru-RU" sz="2400" dirty="0" smtClean="0">
                <a:solidFill>
                  <a:schemeClr val="bg1"/>
                </a:solidFill>
              </a:rPr>
              <a:t>- Колбочковая монохроматия (ахроматопсия);</a:t>
            </a:r>
          </a:p>
          <a:p>
            <a:r>
              <a:rPr lang="ru-RU" sz="2400" dirty="0" smtClean="0">
                <a:solidFill>
                  <a:schemeClr val="bg1"/>
                </a:solidFill>
              </a:rPr>
              <a:t>- Палочковая монохроматия</a:t>
            </a:r>
            <a:r>
              <a:rPr lang="ru-RU" sz="2400" dirty="0" smtClean="0"/>
              <a:t>.</a:t>
            </a:r>
            <a:endParaRPr lang="ru-RU"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438" y="3500438"/>
            <a:ext cx="3357562" cy="335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Прямоугольник 4"/>
          <p:cNvSpPr/>
          <p:nvPr/>
        </p:nvSpPr>
        <p:spPr>
          <a:xfrm>
            <a:off x="0" y="857232"/>
            <a:ext cx="5572132" cy="5632311"/>
          </a:xfrm>
          <a:prstGeom prst="rect">
            <a:avLst/>
          </a:prstGeom>
        </p:spPr>
        <p:txBody>
          <a:bodyPr wrap="square">
            <a:spAutoFit/>
          </a:bodyPr>
          <a:lstStyle/>
          <a:p>
            <a:r>
              <a:rPr lang="ru-RU" dirty="0" smtClean="0">
                <a:solidFill>
                  <a:schemeClr val="bg1"/>
                </a:solidFill>
              </a:rPr>
              <a:t> 3. </a:t>
            </a:r>
            <a:r>
              <a:rPr lang="ru-RU" sz="2400" dirty="0" smtClean="0">
                <a:solidFill>
                  <a:schemeClr val="bg1"/>
                </a:solidFill>
              </a:rPr>
              <a:t>аномальная трихроматия - это довольно распространенный тип наследственного нарушения восприятия цвета, при котором один из трех типов колбочек меняет спектральную чувствительность. Именно поэтому в итоге лишь некоторого нарушения, а не полной потери у человека при трихроматии присутствует нормальный, трехмерный цветное зрение.</a:t>
            </a:r>
          </a:p>
          <a:p>
            <a:endParaRPr lang="ru-RU" sz="2400" dirty="0" smtClean="0"/>
          </a:p>
          <a:p>
            <a:r>
              <a:rPr lang="ru-RU" sz="2400" dirty="0" smtClean="0">
                <a:solidFill>
                  <a:schemeClr val="bg1"/>
                </a:solidFill>
              </a:rPr>
              <a:t>  - протаномалия;</a:t>
            </a:r>
          </a:p>
          <a:p>
            <a:r>
              <a:rPr lang="ru-RU" sz="2400" dirty="0" smtClean="0">
                <a:solidFill>
                  <a:schemeClr val="bg1"/>
                </a:solidFill>
              </a:rPr>
              <a:t> - дейтераномалия;</a:t>
            </a:r>
          </a:p>
          <a:p>
            <a:r>
              <a:rPr lang="ru-RU" sz="2400" dirty="0" smtClean="0">
                <a:solidFill>
                  <a:schemeClr val="bg1"/>
                </a:solidFill>
              </a:rPr>
              <a:t> - тританомалия</a:t>
            </a:r>
            <a:r>
              <a:rPr lang="ru-RU" sz="2400" dirty="0" smtClean="0"/>
              <a:t>.</a:t>
            </a:r>
            <a:endParaRPr lang="ru-RU" sz="2400" dirty="0"/>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20072" y="1988840"/>
            <a:ext cx="3714752" cy="37147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Прямоугольник 4"/>
          <p:cNvSpPr/>
          <p:nvPr/>
        </p:nvSpPr>
        <p:spPr>
          <a:xfrm>
            <a:off x="0" y="928670"/>
            <a:ext cx="5572132" cy="5909310"/>
          </a:xfrm>
          <a:prstGeom prst="rect">
            <a:avLst/>
          </a:prstGeom>
        </p:spPr>
        <p:txBody>
          <a:bodyPr wrap="square">
            <a:spAutoFit/>
          </a:bodyPr>
          <a:lstStyle/>
          <a:p>
            <a:r>
              <a:rPr lang="ru-RU" dirty="0" smtClean="0">
                <a:solidFill>
                  <a:schemeClr val="bg1"/>
                </a:solidFill>
              </a:rPr>
              <a:t>II. Согласно клинической картины</a:t>
            </a:r>
          </a:p>
          <a:p>
            <a:r>
              <a:rPr lang="ru-RU" dirty="0" smtClean="0">
                <a:solidFill>
                  <a:schemeClr val="bg1"/>
                </a:solidFill>
              </a:rPr>
              <a:t>На основании клинической картины, дальтонизм можно охарактеризовать как полный или частичный. Полная цветовая слепота встречается гораздо реже, чем частичная. Есть два основных типа болезни:</a:t>
            </a:r>
          </a:p>
          <a:p>
            <a:r>
              <a:rPr lang="ru-RU" dirty="0" smtClean="0">
                <a:solidFill>
                  <a:schemeClr val="bg1"/>
                </a:solidFill>
              </a:rPr>
              <a:t>1 - при котором, больные испытывают трудности при различении красного и зеленого цветов;</a:t>
            </a:r>
          </a:p>
          <a:p>
            <a:r>
              <a:rPr lang="ru-RU" dirty="0" smtClean="0">
                <a:solidFill>
                  <a:schemeClr val="bg1"/>
                </a:solidFill>
              </a:rPr>
              <a:t>2 - при котором у них возникают трудности с различением синего и желтого цветов.</a:t>
            </a:r>
          </a:p>
          <a:p>
            <a:endParaRPr lang="ru-RU" dirty="0" smtClean="0">
              <a:solidFill>
                <a:schemeClr val="bg1"/>
              </a:solidFill>
            </a:endParaRPr>
          </a:p>
          <a:p>
            <a:r>
              <a:rPr lang="ru-RU" dirty="0" smtClean="0">
                <a:solidFill>
                  <a:schemeClr val="bg1"/>
                </a:solidFill>
              </a:rPr>
              <a:t>     * Полная цветовая слепота</a:t>
            </a:r>
          </a:p>
          <a:p>
            <a:r>
              <a:rPr lang="ru-RU" dirty="0" smtClean="0">
                <a:solidFill>
                  <a:schemeClr val="bg1"/>
                </a:solidFill>
              </a:rPr>
              <a:t>     * Частичная цветовая слепота:</a:t>
            </a:r>
          </a:p>
          <a:p>
            <a:endParaRPr lang="ru-RU" dirty="0" smtClean="0">
              <a:solidFill>
                <a:schemeClr val="bg1"/>
              </a:solidFill>
            </a:endParaRPr>
          </a:p>
          <a:p>
            <a:r>
              <a:rPr lang="ru-RU" dirty="0" smtClean="0">
                <a:solidFill>
                  <a:schemeClr val="bg1"/>
                </a:solidFill>
              </a:rPr>
              <a:t>    Красно-зеленая:</a:t>
            </a:r>
          </a:p>
          <a:p>
            <a:r>
              <a:rPr lang="ru-RU" dirty="0" smtClean="0">
                <a:solidFill>
                  <a:schemeClr val="bg1"/>
                </a:solidFill>
              </a:rPr>
              <a:t> - Дихроматия (протанопия и дейтеранопия)</a:t>
            </a:r>
          </a:p>
          <a:p>
            <a:r>
              <a:rPr lang="ru-RU" dirty="0" smtClean="0">
                <a:solidFill>
                  <a:schemeClr val="bg1"/>
                </a:solidFill>
              </a:rPr>
              <a:t> -  Аномальные трихромии (протаномалия и дейтераномалия)</a:t>
            </a:r>
          </a:p>
          <a:p>
            <a:r>
              <a:rPr lang="ru-RU" dirty="0" smtClean="0">
                <a:solidFill>
                  <a:schemeClr val="bg1"/>
                </a:solidFill>
              </a:rPr>
              <a:t>  Сине-желтая:</a:t>
            </a:r>
          </a:p>
          <a:p>
            <a:r>
              <a:rPr lang="ru-RU" dirty="0" smtClean="0">
                <a:solidFill>
                  <a:schemeClr val="bg1"/>
                </a:solidFill>
              </a:rPr>
              <a:t>- Дихромия (тританопия)</a:t>
            </a:r>
          </a:p>
          <a:p>
            <a:r>
              <a:rPr lang="ru-RU" dirty="0" smtClean="0">
                <a:solidFill>
                  <a:schemeClr val="bg1"/>
                </a:solidFill>
              </a:rPr>
              <a:t> - Аномальная трихромия (тританомалия)</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Прямоугольник 4"/>
          <p:cNvSpPr/>
          <p:nvPr/>
        </p:nvSpPr>
        <p:spPr>
          <a:xfrm>
            <a:off x="0" y="857232"/>
            <a:ext cx="4857752" cy="5324535"/>
          </a:xfrm>
          <a:prstGeom prst="rect">
            <a:avLst/>
          </a:prstGeom>
        </p:spPr>
        <p:txBody>
          <a:bodyPr wrap="square">
            <a:spAutoFit/>
          </a:bodyPr>
          <a:lstStyle/>
          <a:p>
            <a:r>
              <a:rPr lang="ru-RU" sz="2000" dirty="0" smtClean="0">
                <a:solidFill>
                  <a:schemeClr val="bg1"/>
                </a:solidFill>
              </a:rPr>
              <a:t> 2. дихроматия - это нарушение способности различать цвета средней тяжести, при котором отсутствует или нарушен один из трех основных механизмов восприятия цвета. Это расстройство - наследственное, а в случае протанопии или дейтеранопии - сцепленный с полом и влияет преимущественно на мужчин. Дихроматия возникает тогда, когда отсутствует один тип колбочек, т.е. цвета различаются только двумя видами колбочек (в двух измерениях);</a:t>
            </a:r>
          </a:p>
          <a:p>
            <a:r>
              <a:rPr lang="ru-RU" sz="2000" dirty="0" smtClean="0"/>
              <a:t>  </a:t>
            </a:r>
            <a:endParaRPr lang="ru-RU" sz="2000" dirty="0" smtClean="0">
              <a:solidFill>
                <a:schemeClr val="bg1"/>
              </a:solidFill>
            </a:endParaRPr>
          </a:p>
          <a:p>
            <a:r>
              <a:rPr lang="ru-RU" sz="2000" dirty="0" smtClean="0">
                <a:solidFill>
                  <a:schemeClr val="bg1"/>
                </a:solidFill>
              </a:rPr>
              <a:t> - протанопия; </a:t>
            </a:r>
          </a:p>
          <a:p>
            <a:r>
              <a:rPr lang="ru-RU" sz="2000" dirty="0" smtClean="0">
                <a:solidFill>
                  <a:schemeClr val="bg1"/>
                </a:solidFill>
              </a:rPr>
              <a:t> - дейтеранопия; </a:t>
            </a:r>
          </a:p>
          <a:p>
            <a:r>
              <a:rPr lang="ru-RU" sz="2000" dirty="0" smtClean="0">
                <a:solidFill>
                  <a:schemeClr val="bg1"/>
                </a:solidFill>
              </a:rPr>
              <a:t> - тританопия;</a:t>
            </a:r>
            <a:endParaRPr lang="ru-RU" sz="2000" dirty="0">
              <a:solidFill>
                <a:schemeClr val="bg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2" y="2571752"/>
            <a:ext cx="4286248" cy="42862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57422"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9218" name="Picture 2"/>
          <p:cNvPicPr>
            <a:picLocks noChangeAspect="1" noChangeArrowheads="1"/>
          </p:cNvPicPr>
          <p:nvPr/>
        </p:nvPicPr>
        <p:blipFill>
          <a:blip r:embed="rId2"/>
          <a:srcRect/>
          <a:stretch>
            <a:fillRect/>
          </a:stretch>
        </p:blipFill>
        <p:spPr bwMode="auto">
          <a:xfrm>
            <a:off x="1000100" y="2143116"/>
            <a:ext cx="6603465" cy="26384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071546"/>
            <a:ext cx="7643834" cy="5539978"/>
          </a:xfrm>
          <a:prstGeom prst="rect">
            <a:avLst/>
          </a:prstGeom>
        </p:spPr>
        <p:txBody>
          <a:bodyPr wrap="square">
            <a:spAutoFit/>
          </a:bodyPr>
          <a:lstStyle/>
          <a:p>
            <a:r>
              <a:rPr lang="ru-RU" sz="2400" dirty="0" smtClean="0">
                <a:solidFill>
                  <a:schemeClr val="bg1"/>
                </a:solidFill>
              </a:rPr>
              <a:t>Причины</a:t>
            </a:r>
          </a:p>
          <a:p>
            <a:r>
              <a:rPr lang="ru-RU" sz="2400" dirty="0" smtClean="0"/>
              <a:t>      </a:t>
            </a:r>
            <a:r>
              <a:rPr lang="ru-RU" sz="2400" dirty="0" smtClean="0">
                <a:solidFill>
                  <a:schemeClr val="bg1"/>
                </a:solidFill>
              </a:rPr>
              <a:t>Эволюционные</a:t>
            </a:r>
            <a:r>
              <a:rPr lang="ru-RU" sz="2400" dirty="0" smtClean="0"/>
              <a:t> </a:t>
            </a:r>
            <a:r>
              <a:rPr lang="ru-RU" sz="2400" dirty="0" smtClean="0">
                <a:solidFill>
                  <a:schemeClr val="bg1"/>
                </a:solidFill>
              </a:rPr>
              <a:t>факты</a:t>
            </a:r>
          </a:p>
          <a:p>
            <a:r>
              <a:rPr lang="ru-RU" sz="2400" dirty="0" smtClean="0"/>
              <a:t>   </a:t>
            </a:r>
          </a:p>
          <a:p>
            <a:r>
              <a:rPr lang="ru-RU" sz="2400" dirty="0" smtClean="0">
                <a:solidFill>
                  <a:schemeClr val="bg1"/>
                </a:solidFill>
              </a:rPr>
              <a:t>    Любая рецессивная генетическая характеристика, которая сохраняется на уровне выше 5%, в общем, рассматривается как такая, что, возможно имеет определенные преимущества в долгосрочной перспективе. В свое время в армии США обнаружили, что дальтоники могут определять местонахождение людей одетых в "камуфляжную" одежду, которую трудно увидеть тем людям, которые имеют нормальное зрение. В соответствии с последними исследованиями среди людей цветовая слепота более распространена, чем среди макак.</a:t>
            </a:r>
          </a:p>
          <a:p>
            <a:endParaRPr lang="ru-RU" dirty="0" smtClean="0"/>
          </a:p>
        </p:txBody>
      </p:sp>
      <p:sp>
        <p:nvSpPr>
          <p:cNvPr id="5" name="Прямоугольник 4"/>
          <p:cNvSpPr/>
          <p:nvPr/>
        </p:nvSpPr>
        <p:spPr>
          <a:xfrm>
            <a:off x="2000232" y="0"/>
            <a:ext cx="4310219" cy="923330"/>
          </a:xfrm>
          <a:prstGeom prst="rect">
            <a:avLst/>
          </a:prstGeom>
          <a:noFill/>
        </p:spPr>
        <p:txBody>
          <a:bodyPr wrap="none" lIns="91440" tIns="45720" rIns="91440" bIns="45720">
            <a:spAutoFit/>
          </a:bodyPr>
          <a:lstStyle/>
          <a:p>
            <a:pPr algn="ctr"/>
            <a:r>
              <a:rPr lang="ru-RU"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Дальтонизм</a:t>
            </a:r>
            <a:endParaRPr lang="ru-RU"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rcRect/>
          <a:stretch>
            <a:fillRect/>
          </a:stretch>
        </p:blipFill>
        <p:spPr bwMode="auto">
          <a:xfrm>
            <a:off x="237688" y="764704"/>
            <a:ext cx="8640960" cy="56808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222</TotalTime>
  <Words>745</Words>
  <Application>Microsoft Office PowerPoint</Application>
  <PresentationFormat>Экран (4:3)</PresentationFormat>
  <Paragraphs>58</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Бумажная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27</cp:revision>
  <dcterms:created xsi:type="dcterms:W3CDTF">2012-03-05T12:49:44Z</dcterms:created>
  <dcterms:modified xsi:type="dcterms:W3CDTF">2012-10-17T10:03:15Z</dcterms:modified>
</cp:coreProperties>
</file>