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65E0A47-F36A-4C7B-BBD7-5C9A9E418C13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372CD60-234A-44FB-AD32-76B9F09599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857232"/>
            <a:ext cx="8305800" cy="3714776"/>
          </a:xfrm>
        </p:spPr>
        <p:txBody>
          <a:bodyPr/>
          <a:lstStyle/>
          <a:p>
            <a:r>
              <a:rPr lang="ru-RU" sz="6000" b="1" i="1" dirty="0" smtClean="0">
                <a:solidFill>
                  <a:srgbClr val="002060"/>
                </a:solidFill>
              </a:rPr>
              <a:t>Культура Древней Руси </a:t>
            </a:r>
            <a:r>
              <a:rPr sz="6000" b="1" i="1" smtClean="0">
                <a:solidFill>
                  <a:srgbClr val="002060"/>
                </a:solidFill>
              </a:rPr>
              <a:t>IX </a:t>
            </a:r>
            <a:r>
              <a:rPr lang="ru-RU" sz="6000" b="1" i="1" dirty="0" smtClean="0">
                <a:solidFill>
                  <a:srgbClr val="002060"/>
                </a:solidFill>
              </a:rPr>
              <a:t>–</a:t>
            </a:r>
            <a:r>
              <a:rPr sz="6000" b="1" i="1" smtClean="0">
                <a:solidFill>
                  <a:srgbClr val="002060"/>
                </a:solidFill>
              </a:rPr>
              <a:t> </a:t>
            </a:r>
            <a:r>
              <a:rPr lang="ru-RU" sz="6000" b="1" i="1" dirty="0" smtClean="0">
                <a:solidFill>
                  <a:srgbClr val="002060"/>
                </a:solidFill>
              </a:rPr>
              <a:t>начало </a:t>
            </a:r>
            <a:r>
              <a:rPr sz="6000" b="1" i="1" smtClean="0">
                <a:solidFill>
                  <a:srgbClr val="002060"/>
                </a:solidFill>
              </a:rPr>
              <a:t>XII </a:t>
            </a:r>
            <a:r>
              <a:rPr lang="ru-RU" sz="6000" b="1" i="1" dirty="0" smtClean="0">
                <a:solidFill>
                  <a:srgbClr val="002060"/>
                </a:solidFill>
              </a:rPr>
              <a:t>века</a:t>
            </a:r>
            <a:endParaRPr lang="ru-RU" sz="60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1. </a:t>
            </a:r>
            <a:r>
              <a:rPr lang="ru-RU" sz="3600" b="1" i="1" dirty="0" smtClean="0">
                <a:solidFill>
                  <a:srgbClr val="C00000"/>
                </a:solidFill>
              </a:rPr>
              <a:t> </a:t>
            </a:r>
            <a:r>
              <a:rPr lang="ru-RU" sz="3600" b="1" i="1" dirty="0" smtClean="0">
                <a:solidFill>
                  <a:srgbClr val="C00000"/>
                </a:solidFill>
              </a:rPr>
              <a:t>Особенности культуры Древней Руси.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r>
              <a:rPr lang="ru-RU" sz="3600" b="1" i="1" dirty="0" smtClean="0">
                <a:solidFill>
                  <a:srgbClr val="C00000"/>
                </a:solidFill>
              </a:rPr>
              <a:t>2. Возникновение письменности.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r>
              <a:rPr lang="ru-RU" sz="3600" b="1" i="1" dirty="0" smtClean="0">
                <a:solidFill>
                  <a:srgbClr val="C00000"/>
                </a:solidFill>
              </a:rPr>
              <a:t>3. Литература.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r>
              <a:rPr lang="ru-RU" sz="3600" b="1" i="1" dirty="0" smtClean="0">
                <a:solidFill>
                  <a:srgbClr val="C00000"/>
                </a:solidFill>
              </a:rPr>
              <a:t>4. Архитектура.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План урока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1524000"/>
            <a:ext cx="8786874" cy="4762520"/>
          </a:xfrm>
        </p:spPr>
        <p:txBody>
          <a:bodyPr>
            <a:normAutofit fontScale="85000" lnSpcReduction="10000"/>
          </a:bodyPr>
          <a:lstStyle/>
          <a:p>
            <a:r>
              <a:rPr lang="ru-RU" sz="3000" dirty="0" smtClean="0">
                <a:solidFill>
                  <a:srgbClr val="C00000"/>
                </a:solidFill>
              </a:rPr>
              <a:t>1.Основой Древнерусской культуры стало богатое культурное наследие восточных славян.</a:t>
            </a:r>
            <a:br>
              <a:rPr lang="ru-RU" sz="3000" dirty="0" smtClean="0">
                <a:solidFill>
                  <a:srgbClr val="C00000"/>
                </a:solidFill>
              </a:rPr>
            </a:br>
            <a:r>
              <a:rPr lang="ru-RU" sz="3000" dirty="0" smtClean="0">
                <a:solidFill>
                  <a:srgbClr val="C00000"/>
                </a:solidFill>
              </a:rPr>
              <a:t>2. Древнерусская культура впитала в себя достижения окружавших Русь народов.</a:t>
            </a:r>
            <a:r>
              <a:rPr lang="ru-RU" sz="3000" i="1" dirty="0" smtClean="0">
                <a:solidFill>
                  <a:srgbClr val="C00000"/>
                </a:solidFill>
              </a:rPr>
              <a:t>(хазар, булгар, печенегов, половцев, </a:t>
            </a:r>
            <a:r>
              <a:rPr lang="ru-RU" sz="3000" i="1" dirty="0" err="1" smtClean="0">
                <a:solidFill>
                  <a:srgbClr val="C00000"/>
                </a:solidFill>
              </a:rPr>
              <a:t>угро-финнов</a:t>
            </a:r>
            <a:r>
              <a:rPr lang="ru-RU" sz="3000" i="1" dirty="0" smtClean="0">
                <a:solidFill>
                  <a:srgbClr val="C00000"/>
                </a:solidFill>
              </a:rPr>
              <a:t>, </a:t>
            </a:r>
            <a:r>
              <a:rPr lang="ru-RU" sz="3000" i="1" dirty="0" err="1" smtClean="0">
                <a:solidFill>
                  <a:srgbClr val="C00000"/>
                </a:solidFill>
              </a:rPr>
              <a:t>балтов</a:t>
            </a:r>
            <a:r>
              <a:rPr lang="ru-RU" sz="3000" i="1" dirty="0" smtClean="0">
                <a:solidFill>
                  <a:srgbClr val="C00000"/>
                </a:solidFill>
              </a:rPr>
              <a:t>).</a:t>
            </a:r>
            <a:r>
              <a:rPr lang="ru-RU" sz="3000" dirty="0" smtClean="0">
                <a:solidFill>
                  <a:srgbClr val="C00000"/>
                </a:solidFill>
              </a:rPr>
              <a:t/>
            </a:r>
            <a:br>
              <a:rPr lang="ru-RU" sz="3000" dirty="0" smtClean="0">
                <a:solidFill>
                  <a:srgbClr val="C00000"/>
                </a:solidFill>
              </a:rPr>
            </a:br>
            <a:r>
              <a:rPr lang="ru-RU" sz="3000" dirty="0" smtClean="0">
                <a:solidFill>
                  <a:srgbClr val="C00000"/>
                </a:solidFill>
              </a:rPr>
              <a:t>3. Велико влияние на Русь византийской культуры, особенно после принятия христианства.</a:t>
            </a:r>
            <a:br>
              <a:rPr lang="ru-RU" sz="3000" dirty="0" smtClean="0">
                <a:solidFill>
                  <a:srgbClr val="C00000"/>
                </a:solidFill>
              </a:rPr>
            </a:br>
            <a:r>
              <a:rPr lang="ru-RU" sz="3000" dirty="0" smtClean="0">
                <a:solidFill>
                  <a:srgbClr val="C00000"/>
                </a:solidFill>
              </a:rPr>
              <a:t>4. Культура восточных славян была одновременно и культурой старого языческого мира с его древними народными обычаями, и культурой христианской.</a:t>
            </a:r>
            <a:br>
              <a:rPr lang="ru-RU" sz="3000" dirty="0" smtClean="0">
                <a:solidFill>
                  <a:srgbClr val="C00000"/>
                </a:solidFill>
              </a:rPr>
            </a:br>
            <a:r>
              <a:rPr lang="ru-RU" sz="3000" dirty="0" smtClean="0">
                <a:solidFill>
                  <a:srgbClr val="C00000"/>
                </a:solidFill>
              </a:rPr>
              <a:t>5. Главным мотивом древнерусского искусства был патриотизм </a:t>
            </a:r>
            <a:r>
              <a:rPr lang="ru-RU" sz="3000" i="1" dirty="0" smtClean="0">
                <a:solidFill>
                  <a:srgbClr val="C00000"/>
                </a:solidFill>
              </a:rPr>
              <a:t>(любовь к Родине, преданность своему народу).</a:t>
            </a:r>
            <a:endParaRPr lang="ru-RU" sz="30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1. </a:t>
            </a:r>
            <a:r>
              <a:rPr lang="ru-RU" sz="4400" b="1" i="1" dirty="0" smtClean="0">
                <a:solidFill>
                  <a:srgbClr val="002060"/>
                </a:solidFill>
              </a:rPr>
              <a:t>Особенности культуры Древней Руси.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694" y="285728"/>
            <a:ext cx="3429024" cy="150019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2. Возникновение письменности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1309540093_repphoto_2307_0718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464" b="15464"/>
          <a:stretch>
            <a:fillRect/>
          </a:stretch>
        </p:blipFill>
        <p:spPr>
          <a:xfrm>
            <a:off x="0" y="571480"/>
            <a:ext cx="5429256" cy="528641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57818" y="1785926"/>
            <a:ext cx="3328982" cy="471490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Славянскую азбуку создали византийские монахи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Кирилл и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</a:rPr>
              <a:t>Мефодий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. Она проникла на Русь в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IX-X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веках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При церквях и монастырях открывались школы.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Начали переводить греческие и болгарские книги.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</a:rPr>
              <a:t>2. Возникновение письменности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На Руси было много грамотных людей. Люди обменивались деловой информацией, писали письма. Вместо бумаги пользовались березовой корой – </a:t>
            </a:r>
            <a:r>
              <a:rPr lang="ru-RU" sz="2800" b="1" i="1" dirty="0" smtClean="0">
                <a:solidFill>
                  <a:srgbClr val="C00000"/>
                </a:solidFill>
              </a:rPr>
              <a:t>берестой.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5" name="Picture 5" descr="Берестяная грамот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4134" t="12090" r="2869" b="10170"/>
          <a:stretch>
            <a:fillRect/>
          </a:stretch>
        </p:blipFill>
        <p:spPr bwMode="auto">
          <a:xfrm>
            <a:off x="214282" y="1643050"/>
            <a:ext cx="4357718" cy="403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20" y="5715016"/>
            <a:ext cx="428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 i="1" dirty="0" smtClean="0">
                <a:solidFill>
                  <a:srgbClr val="002060"/>
                </a:solidFill>
              </a:rPr>
              <a:t>Новгородская берестяная грамота</a:t>
            </a:r>
            <a:endParaRPr lang="ru-RU" sz="2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29642" cy="106202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3. Литература 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071802" y="1214422"/>
            <a:ext cx="5857916" cy="50006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В </a:t>
            </a:r>
            <a:r>
              <a:rPr lang="en-US" sz="2400" b="1" i="1" dirty="0" smtClean="0">
                <a:solidFill>
                  <a:srgbClr val="002060"/>
                </a:solidFill>
              </a:rPr>
              <a:t>XI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</a:rPr>
              <a:t>веке на Руси </a:t>
            </a:r>
            <a:r>
              <a:rPr lang="ru-RU" sz="2400" b="1" i="1" dirty="0" smtClean="0">
                <a:solidFill>
                  <a:srgbClr val="002060"/>
                </a:solidFill>
              </a:rPr>
              <a:t>зарождается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древнерусская литература.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Первыми </a:t>
            </a:r>
            <a:r>
              <a:rPr lang="ru-RU" sz="2400" b="1" i="1" dirty="0" smtClean="0">
                <a:solidFill>
                  <a:srgbClr val="002060"/>
                </a:solidFill>
              </a:rPr>
              <a:t>произведениями </a:t>
            </a:r>
            <a:endParaRPr lang="ru-RU" sz="24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были </a:t>
            </a:r>
            <a:r>
              <a:rPr lang="ru-RU" sz="2400" b="1" i="1" dirty="0" smtClean="0">
                <a:solidFill>
                  <a:srgbClr val="002060"/>
                </a:solidFill>
              </a:rPr>
              <a:t>летописи</a:t>
            </a:r>
            <a:r>
              <a:rPr lang="ru-RU" sz="2400" b="1" i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Важное место занимает </a:t>
            </a:r>
            <a:endParaRPr lang="ru-RU" sz="24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«Повесть временных лет» 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Нестора</a:t>
            </a:r>
            <a:r>
              <a:rPr lang="ru-RU" sz="2400" b="1" i="1" dirty="0" smtClean="0">
                <a:solidFill>
                  <a:srgbClr val="002060"/>
                </a:solidFill>
              </a:rPr>
              <a:t>. В </a:t>
            </a:r>
            <a:r>
              <a:rPr lang="ru-RU" sz="2400" b="1" i="1" dirty="0" smtClean="0">
                <a:solidFill>
                  <a:srgbClr val="002060"/>
                </a:solidFill>
              </a:rPr>
              <a:t>первых строках 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летописи </a:t>
            </a:r>
            <a:r>
              <a:rPr lang="ru-RU" sz="2400" b="1" i="1" dirty="0" smtClean="0">
                <a:solidFill>
                  <a:srgbClr val="002060"/>
                </a:solidFill>
              </a:rPr>
              <a:t>Нестор поставил </a:t>
            </a:r>
            <a:endParaRPr lang="ru-RU" sz="24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вопрос</a:t>
            </a:r>
            <a:r>
              <a:rPr lang="ru-RU" sz="2400" i="1" dirty="0" smtClean="0">
                <a:solidFill>
                  <a:srgbClr val="002060"/>
                </a:solidFill>
              </a:rPr>
              <a:t>:«Откуда есть пошла </a:t>
            </a:r>
            <a:endParaRPr lang="ru-RU" sz="2400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</a:rPr>
              <a:t>Русская земля</a:t>
            </a:r>
            <a:r>
              <a:rPr lang="ru-RU" sz="2400" i="1" dirty="0" smtClean="0">
                <a:solidFill>
                  <a:srgbClr val="002060"/>
                </a:solidFill>
              </a:rPr>
              <a:t>, кто в Киеве начал </a:t>
            </a:r>
            <a:endParaRPr lang="ru-RU" sz="2400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</a:rPr>
              <a:t>Первым княжить</a:t>
            </a:r>
            <a:r>
              <a:rPr lang="ru-RU" sz="2400" i="1" dirty="0" smtClean="0">
                <a:solidFill>
                  <a:srgbClr val="002060"/>
                </a:solidFill>
              </a:rPr>
              <a:t>, откуда 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</a:rPr>
              <a:t>Русская </a:t>
            </a:r>
            <a:r>
              <a:rPr lang="ru-RU" sz="2400" i="1" dirty="0" smtClean="0">
                <a:solidFill>
                  <a:srgbClr val="002060"/>
                </a:solidFill>
              </a:rPr>
              <a:t>земля  </a:t>
            </a:r>
            <a:r>
              <a:rPr lang="ru-RU" sz="2400" i="1" dirty="0" smtClean="0">
                <a:solidFill>
                  <a:srgbClr val="002060"/>
                </a:solidFill>
              </a:rPr>
              <a:t>стала </a:t>
            </a:r>
            <a:r>
              <a:rPr lang="ru-RU" sz="2400" i="1" dirty="0" smtClean="0">
                <a:solidFill>
                  <a:srgbClr val="002060"/>
                </a:solidFill>
              </a:rPr>
              <a:t>есть?»</a:t>
            </a:r>
            <a:endParaRPr lang="ru-RU" sz="2400" i="1" dirty="0">
              <a:solidFill>
                <a:srgbClr val="002060"/>
              </a:solidFill>
            </a:endParaRPr>
          </a:p>
        </p:txBody>
      </p:sp>
      <p:pic>
        <p:nvPicPr>
          <p:cNvPr id="5" name="Picture 5" descr="Рисунок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2283" t="1537" r="2136" b="2132"/>
          <a:stretch>
            <a:fillRect/>
          </a:stretch>
        </p:blipFill>
        <p:spPr bwMode="auto">
          <a:xfrm>
            <a:off x="0" y="1214422"/>
            <a:ext cx="3143272" cy="49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1285860"/>
            <a:ext cx="4040188" cy="875733"/>
          </a:xfrm>
        </p:spPr>
        <p:txBody>
          <a:bodyPr/>
          <a:lstStyle/>
          <a:p>
            <a:r>
              <a:rPr lang="ru-RU" dirty="0" smtClean="0"/>
              <a:t>Константинопольский Софийский Собор 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916098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4. Архитектура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>
          <a:xfrm>
            <a:off x="4648200" y="1214422"/>
            <a:ext cx="4040188" cy="947171"/>
          </a:xfrm>
        </p:spPr>
        <p:txBody>
          <a:bodyPr/>
          <a:lstStyle/>
          <a:p>
            <a:pPr algn="ctr"/>
            <a:r>
              <a:rPr lang="ru-RU" dirty="0" smtClean="0"/>
              <a:t>Собор Святой Софии в Киеве</a:t>
            </a:r>
            <a:endParaRPr lang="ru-RU" dirty="0"/>
          </a:p>
        </p:txBody>
      </p:sp>
      <p:pic>
        <p:nvPicPr>
          <p:cNvPr id="1026" name="Picture 2" descr="C:\Users\DNS\Desktop\открытый урок\i_11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285992"/>
            <a:ext cx="4406526" cy="3643338"/>
          </a:xfrm>
          <a:prstGeom prst="rect">
            <a:avLst/>
          </a:prstGeom>
          <a:noFill/>
        </p:spPr>
      </p:pic>
      <p:pic>
        <p:nvPicPr>
          <p:cNvPr id="10" name="Содержимое 9" descr="images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3438" y="2310238"/>
            <a:ext cx="3929090" cy="3589528"/>
          </a:xfrm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4. Архитектура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7686" y="1214422"/>
            <a:ext cx="4643470" cy="5357850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5500" i="1" dirty="0" smtClean="0">
                <a:solidFill>
                  <a:srgbClr val="C00000"/>
                </a:solidFill>
              </a:rPr>
              <a:t>Золотые ворота Киева были построены при </a:t>
            </a:r>
            <a:r>
              <a:rPr lang="ru-RU" sz="5500" i="1" dirty="0" smtClean="0">
                <a:solidFill>
                  <a:srgbClr val="C00000"/>
                </a:solidFill>
              </a:rPr>
              <a:t>Ярославе Мудром </a:t>
            </a:r>
            <a:r>
              <a:rPr lang="ru-RU" sz="5500" i="1" dirty="0" smtClean="0">
                <a:solidFill>
                  <a:srgbClr val="C00000"/>
                </a:solidFill>
              </a:rPr>
              <a:t>в 1164 году. Первоначально они назывались Южными и были частью системы    оборонительных укреплений города, практически не отличаясь от других сторожевых ворот города. Именно Южные ворота первый русский митрополит Илларион назвал «Великими» в своем «Слове о законе и благодати». После того, как был построен величественный храм Святой Софии, «Великие» ворота стали основным сухопутным входом в Киев с юго-западной стороны.</a:t>
            </a:r>
          </a:p>
          <a:p>
            <a:pPr>
              <a:lnSpc>
                <a:spcPct val="120000"/>
              </a:lnSpc>
              <a:buNone/>
            </a:pPr>
            <a:endParaRPr lang="ru-RU" sz="6200" dirty="0"/>
          </a:p>
        </p:txBody>
      </p:sp>
      <p:pic>
        <p:nvPicPr>
          <p:cNvPr id="5" name="Содержимое 4" descr="1730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3927" r="13927"/>
          <a:stretch>
            <a:fillRect/>
          </a:stretch>
        </p:blipFill>
        <p:spPr>
          <a:xfrm>
            <a:off x="214282" y="1428736"/>
            <a:ext cx="4155533" cy="4357718"/>
          </a:xfr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4. Архитектура</a:t>
            </a:r>
            <a:endParaRPr lang="ru-RU" dirty="0"/>
          </a:p>
        </p:txBody>
      </p:sp>
      <p:pic>
        <p:nvPicPr>
          <p:cNvPr id="5" name="Содержимое 4" descr="1341341736_19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143116"/>
            <a:ext cx="5238786" cy="392909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29256" y="1524000"/>
            <a:ext cx="3571900" cy="49768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i="1" dirty="0" smtClean="0">
                <a:solidFill>
                  <a:srgbClr val="C00000"/>
                </a:solidFill>
              </a:rPr>
              <a:t>История Киево-Печерской Лавры  восходит к  1051 году, когда вернувшийся  со Святой Афонской горы  монах Антоний  поселился в пещере в ложбине между двух холмов. Пещеру эту выкопал для себя отец  </a:t>
            </a:r>
            <a:r>
              <a:rPr lang="ru-RU" sz="1800" b="1" i="1" dirty="0" err="1" smtClean="0">
                <a:solidFill>
                  <a:srgbClr val="C00000"/>
                </a:solidFill>
              </a:rPr>
              <a:t>Иларион</a:t>
            </a:r>
            <a:r>
              <a:rPr lang="ru-RU" sz="1800" b="1" i="1" dirty="0" smtClean="0">
                <a:solidFill>
                  <a:srgbClr val="C00000"/>
                </a:solidFill>
              </a:rPr>
              <a:t>, духовник Ярослава Мудрого.  Незадолго до возвращения Антония </a:t>
            </a:r>
            <a:r>
              <a:rPr lang="ru-RU" sz="1800" b="1" i="1" dirty="0" err="1" smtClean="0">
                <a:solidFill>
                  <a:srgbClr val="C00000"/>
                </a:solidFill>
              </a:rPr>
              <a:t>Иларион</a:t>
            </a:r>
            <a:r>
              <a:rPr lang="ru-RU" sz="1800" b="1" i="1" dirty="0" smtClean="0">
                <a:solidFill>
                  <a:srgbClr val="C00000"/>
                </a:solidFill>
              </a:rPr>
              <a:t> оставил пещеру, приняв  сан митрополита.</a:t>
            </a:r>
            <a:endParaRPr lang="ru-RU" sz="1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§ пересказ;</a:t>
            </a:r>
          </a:p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Решить кроссворд на тему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Культура Древней Руси IX – начало XII века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Домашнее задание: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63</TotalTime>
  <Words>222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Культура Древней Руси IX – начало XII века</vt:lpstr>
      <vt:lpstr>План урока</vt:lpstr>
      <vt:lpstr>1. Особенности культуры Древней Руси.</vt:lpstr>
      <vt:lpstr>2. Возникновение письменности</vt:lpstr>
      <vt:lpstr>2. Возникновение письменности</vt:lpstr>
      <vt:lpstr>3. Литература </vt:lpstr>
      <vt:lpstr>4. Архитектура</vt:lpstr>
      <vt:lpstr>4. Архитектура</vt:lpstr>
      <vt:lpstr>4. Архитектура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Древней Руси IX – начало XII века</dc:title>
  <dc:creator>Карина</dc:creator>
  <cp:lastModifiedBy>Карина</cp:lastModifiedBy>
  <cp:revision>8</cp:revision>
  <dcterms:created xsi:type="dcterms:W3CDTF">2013-02-02T10:43:55Z</dcterms:created>
  <dcterms:modified xsi:type="dcterms:W3CDTF">2013-02-04T18:06:53Z</dcterms:modified>
</cp:coreProperties>
</file>