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6" r:id="rId10"/>
    <p:sldId id="267" r:id="rId11"/>
    <p:sldId id="265" r:id="rId12"/>
    <p:sldId id="268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flipH="1">
            <a:off x="0" y="0"/>
            <a:ext cx="2438400" cy="6858000"/>
          </a:xfrm>
          <a:custGeom>
            <a:avLst/>
            <a:gdLst>
              <a:gd name="T0" fmla="*/ 3038475 w 1914"/>
              <a:gd name="T1" fmla="*/ 14258 h 4329"/>
              <a:gd name="T2" fmla="*/ 3038475 w 1914"/>
              <a:gd name="T3" fmla="*/ 6858000 h 4329"/>
              <a:gd name="T4" fmla="*/ 323850 w 1914"/>
              <a:gd name="T5" fmla="*/ 6854832 h 4329"/>
              <a:gd name="T6" fmla="*/ 0 w 1914"/>
              <a:gd name="T7" fmla="*/ 0 h 4329"/>
              <a:gd name="T8" fmla="*/ 3038475 w 1914"/>
              <a:gd name="T9" fmla="*/ 1425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DAEFF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5127" name="Picture 7" descr="j043873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524000"/>
            <a:ext cx="3028950" cy="403860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5132" name="Rectangle 12"/>
          <p:cNvSpPr>
            <a:spLocks noChangeArrowheads="1"/>
          </p:cNvSpPr>
          <p:nvPr/>
        </p:nvSpPr>
        <p:spPr bwMode="gray">
          <a:xfrm rot="5400000">
            <a:off x="4395787" y="1166813"/>
            <a:ext cx="352425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"/>
            <a:lightRig rig="legacyFlat2" dir="t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gray">
          <a:xfrm rot="5400000">
            <a:off x="4510087" y="-3138487"/>
            <a:ext cx="123825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Bottom"/>
            <a:lightRig rig="legacyFlat2" dir="b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pic>
        <p:nvPicPr>
          <p:cNvPr id="5138" name="Picture 18" descr="65R1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05800" y="0"/>
            <a:ext cx="539750" cy="1362075"/>
          </a:xfrm>
          <a:prstGeom prst="rect">
            <a:avLst/>
          </a:prstGeom>
          <a:noFill/>
        </p:spPr>
      </p:pic>
      <p:sp>
        <p:nvSpPr>
          <p:cNvPr id="5139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3124200" y="1752600"/>
            <a:ext cx="6019800" cy="9906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495800" y="3048000"/>
            <a:ext cx="4648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141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142" name="Rectangle 22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43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 flipH="1">
            <a:off x="0" y="0"/>
            <a:ext cx="838200" cy="6858000"/>
          </a:xfrm>
          <a:custGeom>
            <a:avLst/>
            <a:gdLst>
              <a:gd name="T0" fmla="*/ 3038475 w 1914"/>
              <a:gd name="T1" fmla="*/ 14258 h 4329"/>
              <a:gd name="T2" fmla="*/ 3038475 w 1914"/>
              <a:gd name="T3" fmla="*/ 6858000 h 4329"/>
              <a:gd name="T4" fmla="*/ 323850 w 1914"/>
              <a:gd name="T5" fmla="*/ 6854832 h 4329"/>
              <a:gd name="T6" fmla="*/ 0 w 1914"/>
              <a:gd name="T7" fmla="*/ 0 h 4329"/>
              <a:gd name="T8" fmla="*/ 3038475 w 1914"/>
              <a:gd name="T9" fmla="*/ 1425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DAEFF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 rot="5400000">
            <a:off x="4495800" y="2209800"/>
            <a:ext cx="152400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"/>
            <a:lightRig rig="legacyFlat2" dir="t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 rot="5400000">
            <a:off x="4534694" y="-3190081"/>
            <a:ext cx="74612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Bottom"/>
            <a:lightRig rig="legacyFlat2" dir="b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1EC71C2-CEDD-4785-BD68-EEE7B41D8569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99931E-DB22-4E01-8B8B-6269978838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7" name="Picture 13" descr="j0436915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52400" y="152400"/>
            <a:ext cx="1143000" cy="1143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iki.vladimir.i-edu.ru/index.php?title=%D0%A4%D0%BE%D1%80%D0%BC%D1%8B_%D0%B1%D0%B8%D0%BE%D1%82%D0%B8%D1%87%D0%B5%D1%81%D0%BA%D0%B8%D1%85_%D1%81%D0%B2%D1%8F%D0%B7%D0%B5%D0%B9." TargetMode="External"/><Relationship Id="rId3" Type="http://schemas.openxmlformats.org/officeDocument/2006/relationships/hyperlink" Target="http://molbiol.ru/forums/lofiversion/index.php/t97075.html" TargetMode="External"/><Relationship Id="rId7" Type="http://schemas.openxmlformats.org/officeDocument/2006/relationships/hyperlink" Target="http://gazeta.ua/ru/post/167841" TargetMode="External"/><Relationship Id="rId2" Type="http://schemas.openxmlformats.org/officeDocument/2006/relationships/hyperlink" Target="http://plantlife.ru/books/item/f00/s00/z0000005/st018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zaoknom.ru/%D0%9E%D1%81%D0%B5%D0%BD%D1%8C%D1%8E/%D0%A2%D1%80%D1%83%D1%82%D0%BE%D0%B2%D0%B8%D0%BA_015_1280%D1%85800.htm" TargetMode="External"/><Relationship Id="rId5" Type="http://schemas.openxmlformats.org/officeDocument/2006/relationships/hyperlink" Target="http://www.megabook.ru/DescriptionImage.asp?MID=447776&amp;AID=679518" TargetMode="External"/><Relationship Id="rId10" Type="http://schemas.openxmlformats.org/officeDocument/2006/relationships/hyperlink" Target="http://ua.rian.ru/incedents/20090202/78095706.html" TargetMode="External"/><Relationship Id="rId4" Type="http://schemas.openxmlformats.org/officeDocument/2006/relationships/hyperlink" Target="http://planeta.moy.su/blog/v_indonezii_rascveli_redkie_gigantskie_cvety/2011-12-06-11079" TargetMode="External"/><Relationship Id="rId9" Type="http://schemas.openxmlformats.org/officeDocument/2006/relationships/hyperlink" Target="http://mystery-queen.com/klesc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3124200" y="2500306"/>
            <a:ext cx="6019800" cy="990600"/>
          </a:xfrm>
        </p:spPr>
        <p:txBody>
          <a:bodyPr/>
          <a:lstStyle/>
          <a:p>
            <a:r>
              <a:rPr lang="ru-RU" sz="6000" b="1" dirty="0" smtClean="0">
                <a:latin typeface="Comic Sans MS" pitchFamily="66" charset="0"/>
              </a:rPr>
              <a:t>Как питаются паразиты?</a:t>
            </a:r>
            <a:endParaRPr lang="ru-RU" sz="6000" b="1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4495800" y="4357694"/>
            <a:ext cx="4648200" cy="6858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Петров крест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142873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От его подземного корневища тянутся нитевидные корни со вздутиями на концах: ими петров крест и присасывается к корням деревьев. Под землей у этого растения находятся чешуйчатые листья, покрытые волосками. Через волоски обильно выделяется вода, размачивая почву</a:t>
            </a:r>
          </a:p>
        </p:txBody>
      </p:sp>
      <p:pic>
        <p:nvPicPr>
          <p:cNvPr id="26628" name="Picture 4" descr="http://molbiol.ru/forums/uploads/a001/b004/post-8749-114900762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0" y="1238249"/>
            <a:ext cx="6858000" cy="5619751"/>
          </a:xfrm>
          <a:prstGeom prst="rect">
            <a:avLst/>
          </a:prstGeom>
          <a:noFill/>
        </p:spPr>
      </p:pic>
      <p:pic>
        <p:nvPicPr>
          <p:cNvPr id="26626" name="Picture 2" descr="http://plantlife.ru/books/item/f00/s00/z0000005/pic/00002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190308"/>
            <a:ext cx="4143404" cy="3667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Раффлезия </a:t>
            </a:r>
            <a:endParaRPr lang="ru-RU" dirty="0"/>
          </a:p>
        </p:txBody>
      </p:sp>
      <p:pic>
        <p:nvPicPr>
          <p:cNvPr id="71682" name="Picture 2" descr="http://planeta.moy.su/_bl/110/1341515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428736"/>
            <a:ext cx="7620000" cy="51054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1428736"/>
            <a:ext cx="457200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/>
              <a:t> паразитическое растение с самыми крупными в мире цветами. Оно полностью лишенное листьев, стебля и корней. Цветок раффлезии в бутоне похож на кочан капусты, а в раскрытом виде достигает 1 метра в диаметре и весит 4-6 килограмм.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Трутовик </a:t>
            </a:r>
            <a:endParaRPr lang="ru-RU" dirty="0"/>
          </a:p>
        </p:txBody>
      </p:sp>
      <p:pic>
        <p:nvPicPr>
          <p:cNvPr id="72706" name="Picture 2" descr="http://www.megabook.ru/MObjects2/data/pict2006/new/b5g04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571744"/>
            <a:ext cx="5238744" cy="3929058"/>
          </a:xfrm>
          <a:prstGeom prst="rect">
            <a:avLst/>
          </a:prstGeom>
          <a:noFill/>
        </p:spPr>
      </p:pic>
      <p:pic>
        <p:nvPicPr>
          <p:cNvPr id="72708" name="Picture 4" descr="http://www.azaoknom.ru/%D0%A4%D0%BE%D1%82%D0%BE/%D0%9E%D1%81%D0%B5%D0%BD%D1%8C%D1%8E/%D0%A2%D1%80%D1%83%D1%82%D0%BE%D0%B2%D0%B8%D0%BA_015_1280x80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1357298"/>
            <a:ext cx="4214810" cy="5214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Свинной</a:t>
            </a:r>
            <a:r>
              <a:rPr lang="ru-RU" dirty="0" smtClean="0"/>
              <a:t>  цепень </a:t>
            </a:r>
            <a:endParaRPr lang="ru-RU" dirty="0"/>
          </a:p>
        </p:txBody>
      </p:sp>
      <p:pic>
        <p:nvPicPr>
          <p:cNvPr id="73732" name="Picture 4" descr="http://pug1.ru/images/Diphyllobothrium_latum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86116" y="2527504"/>
            <a:ext cx="5857884" cy="4330496"/>
          </a:xfrm>
          <a:prstGeom prst="rect">
            <a:avLst/>
          </a:prstGeom>
          <a:noFill/>
        </p:spPr>
      </p:pic>
      <p:pic>
        <p:nvPicPr>
          <p:cNvPr id="73730" name="Picture 2" descr="http://nasekomiy-mir.ru/kihi/paraziti/foto/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285860"/>
            <a:ext cx="4276725" cy="3609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 свиного цепня </a:t>
            </a:r>
            <a:endParaRPr lang="ru-RU" dirty="0"/>
          </a:p>
        </p:txBody>
      </p:sp>
      <p:pic>
        <p:nvPicPr>
          <p:cNvPr id="75778" name="Picture 2" descr="http://wiki.vladimir.i-edu.ru/images/7/70/13610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357298"/>
            <a:ext cx="9168621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Слоновая болезнь </a:t>
            </a:r>
            <a:endParaRPr lang="ru-RU" dirty="0"/>
          </a:p>
        </p:txBody>
      </p:sp>
      <p:pic>
        <p:nvPicPr>
          <p:cNvPr id="74754" name="Picture 2" descr="http://gazeta.ua/img/gallery/167/167841_1_3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1643050"/>
            <a:ext cx="2857500" cy="41529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6000768"/>
            <a:ext cx="114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филярия</a:t>
            </a:r>
            <a:endParaRPr lang="ru-RU" dirty="0"/>
          </a:p>
        </p:txBody>
      </p:sp>
      <p:pic>
        <p:nvPicPr>
          <p:cNvPr id="74758" name="Picture 6" descr="Червячки ;)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86116" y="1357298"/>
            <a:ext cx="5600700" cy="3143250"/>
          </a:xfrm>
          <a:prstGeom prst="rect">
            <a:avLst/>
          </a:prstGeom>
          <a:noFill/>
        </p:spPr>
      </p:pic>
      <p:pic>
        <p:nvPicPr>
          <p:cNvPr id="74756" name="Picture 4" descr="http://t3.gstatic.com/images?q=tbn:ANd9GcQd1OT1lV3SZXUD1SA0AIB6MldcVlk8XDBOsPD4xxj_PCxovtWg7UXpT8m0e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8" y="4321163"/>
            <a:ext cx="3157542" cy="2284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Паразитизм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греч. </a:t>
            </a:r>
            <a:r>
              <a:rPr lang="ru-RU" sz="2400" dirty="0" err="1" smtClean="0"/>
              <a:t>parasitos</a:t>
            </a:r>
            <a:r>
              <a:rPr lang="ru-RU" sz="2400" dirty="0" smtClean="0"/>
              <a:t> — «нахлебник», «дармоед» </a:t>
            </a:r>
            <a:r>
              <a:rPr lang="ru-RU" dirty="0" smtClean="0"/>
              <a:t>— форма отношений, при которых один вид (паразит) использует другой (хозяина) как среду обитания и источник пищи. </a:t>
            </a:r>
          </a:p>
          <a:p>
            <a:r>
              <a:rPr lang="ru-RU" dirty="0" smtClean="0"/>
              <a:t>Паразит может поселяться внутри тела хозяина или на его поверхности</a:t>
            </a: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214290"/>
            <a:ext cx="257176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Словарь 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Наружные паразиты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6802" name="Picture 2" descr="Изображение:13390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19" y="1643050"/>
            <a:ext cx="2923073" cy="2643206"/>
          </a:xfrm>
          <a:prstGeom prst="rect">
            <a:avLst/>
          </a:prstGeom>
          <a:noFill/>
        </p:spPr>
      </p:pic>
      <p:pic>
        <p:nvPicPr>
          <p:cNvPr id="76804" name="Picture 4" descr="http://lekariy.ru/wp-content/foto/lice_quickcare.org_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43636" y="3357562"/>
            <a:ext cx="2723387" cy="30677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58148" y="3429000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Вши 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378619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Блохи </a:t>
            </a:r>
            <a:endParaRPr lang="ru-RU" sz="2400" b="1" dirty="0"/>
          </a:p>
        </p:txBody>
      </p:sp>
      <p:pic>
        <p:nvPicPr>
          <p:cNvPr id="76806" name="Picture 6" descr="http://www.discoverlife.org/nh/tx/Insecta/Phthiraptera/Mallophaga/images/mallophag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4214818"/>
            <a:ext cx="3810000" cy="23336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000232" y="6143644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Пухоед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6808" name="Picture 8" descr="http://mystery-queen.com/data_images/%D0%9A%D0%BB%D0%B5%D1%89/%D0%9A%D0%BB%D0%B5%D1%89-0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00496" y="1214422"/>
            <a:ext cx="2643206" cy="273435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071934" y="121442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Клещ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Туберкулезная палочка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9874" name="Picture 2" descr="http://ua.rian.ru/images/10011/55/10011553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428736"/>
            <a:ext cx="8072494" cy="4960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Паразит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Организм, который живет за счет другого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257176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Словарь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77826" name="Picture 2" descr="http://www.nsp.lv/articles/parasites/parasites-worms-helminths-disease-infectio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2786058"/>
            <a:ext cx="47625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Посмотри рисунки на с.133-134  и заполни таблицу: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01080" cy="44941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3229"/>
                <a:gridCol w="5877851"/>
              </a:tblGrid>
              <a:tr h="59869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Паразит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Признаки паразита</a:t>
                      </a:r>
                      <a:endParaRPr lang="ru-RU" sz="2800" dirty="0"/>
                    </a:p>
                  </a:txBody>
                  <a:tcPr/>
                </a:tc>
              </a:tr>
              <a:tr h="8729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75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75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75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>
                <a:hlinkClick r:id="rId2"/>
              </a:rPr>
              <a:t>http://plantlife.ru/books/item/f00/s00/z0000005/st018.shtml</a:t>
            </a:r>
            <a:endParaRPr lang="ru-RU" sz="1800" dirty="0" smtClean="0"/>
          </a:p>
          <a:p>
            <a:r>
              <a:rPr lang="en-US" sz="1800" dirty="0" smtClean="0">
                <a:hlinkClick r:id="rId3"/>
              </a:rPr>
              <a:t>http://molbiol.ru/forums/lofiversion/index.php/t97075.html</a:t>
            </a:r>
            <a:endParaRPr lang="ru-RU" sz="1800" dirty="0" smtClean="0"/>
          </a:p>
          <a:p>
            <a:r>
              <a:rPr lang="en-US" sz="1800" dirty="0" smtClean="0">
                <a:hlinkClick r:id="rId4"/>
              </a:rPr>
              <a:t>http://planeta.moy.su/blog/v_indonezii_rascveli_redkie_gigantskie_cvety/2011-12-06-11079</a:t>
            </a:r>
            <a:endParaRPr lang="ru-RU" sz="1800" dirty="0" smtClean="0"/>
          </a:p>
          <a:p>
            <a:r>
              <a:rPr lang="en-US" sz="1800" dirty="0" smtClean="0">
                <a:hlinkClick r:id="rId5"/>
              </a:rPr>
              <a:t>http://www.megabook.ru/DescriptionImage.asp?MID=447776&amp;AID=679518</a:t>
            </a:r>
            <a:endParaRPr lang="ru-RU" sz="1800" dirty="0" smtClean="0"/>
          </a:p>
          <a:p>
            <a:r>
              <a:rPr lang="en-US" sz="1800" dirty="0" smtClean="0">
                <a:hlinkClick r:id="rId6"/>
              </a:rPr>
              <a:t>http://www.azaoknom.ru/%D0%9E%D1%81%D0%B5%D0%BD%D1%8C%D1%8E/%D0%A2%D1%80%D1%83%D1%82%D0%BE%D0%B2%D0%B8%D0%BA_015_1280%D1%85800.htm</a:t>
            </a:r>
            <a:endParaRPr lang="ru-RU" sz="1800" dirty="0" smtClean="0"/>
          </a:p>
          <a:p>
            <a:r>
              <a:rPr lang="en-US" sz="1800" dirty="0" smtClean="0">
                <a:hlinkClick r:id="rId7"/>
              </a:rPr>
              <a:t>http://gazeta.ua/ru/post/167841</a:t>
            </a:r>
            <a:endParaRPr lang="ru-RU" sz="1800" dirty="0" smtClean="0"/>
          </a:p>
          <a:p>
            <a:r>
              <a:rPr lang="en-US" sz="1800" dirty="0" smtClean="0">
                <a:hlinkClick r:id="rId8"/>
              </a:rPr>
              <a:t>http://wiki.vladimir.i-edu.ru/index.php?title=%D0%A4%D0%BE%D1%80%D0%BC%D1%8B_%D0%B1%D0%B8%D0%BE%D1%82%D0%B8%D1%87%D0%B5%D1%81%D0%BA%D0%B8%D1%85_%D1%81%D0%B2%D1%8F%D0%B7%D0%B5%D0%B9.</a:t>
            </a:r>
            <a:endParaRPr lang="ru-RU" sz="1800" dirty="0" smtClean="0"/>
          </a:p>
          <a:p>
            <a:r>
              <a:rPr lang="en-US" sz="1800" dirty="0" smtClean="0">
                <a:hlinkClick r:id="rId9"/>
              </a:rPr>
              <a:t>http://mystery-queen.com/klesch.html</a:t>
            </a:r>
            <a:endParaRPr lang="ru-RU" sz="1800" dirty="0" smtClean="0"/>
          </a:p>
          <a:p>
            <a:r>
              <a:rPr lang="en-US" sz="1800" dirty="0" smtClean="0">
                <a:hlinkClick r:id="rId10"/>
              </a:rPr>
              <a:t>http://ua.rian.ru/incedents/20090202/78095706.html</a:t>
            </a:r>
            <a:endParaRPr lang="ru-RU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рганы пищевар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Органы пищеварения</Template>
  <TotalTime>69</TotalTime>
  <Words>168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Органы пищеварения</vt:lpstr>
      <vt:lpstr>Как питаются паразиты?</vt:lpstr>
      <vt:lpstr>Петров крест </vt:lpstr>
      <vt:lpstr>Раффлезия </vt:lpstr>
      <vt:lpstr>Трутовик </vt:lpstr>
      <vt:lpstr>Свинной  цепень </vt:lpstr>
      <vt:lpstr>Развитие свиного цепня </vt:lpstr>
      <vt:lpstr>Слоновая болезнь </vt:lpstr>
      <vt:lpstr>Паразитизм </vt:lpstr>
      <vt:lpstr>Наружные паразиты</vt:lpstr>
      <vt:lpstr>Туберкулезная палочка</vt:lpstr>
      <vt:lpstr>Паразит </vt:lpstr>
      <vt:lpstr>Посмотри рисунки на с.133-134  и заполни таблицу: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питаются паразиты?</dc:title>
  <dc:creator>светлана</dc:creator>
  <cp:lastModifiedBy>User</cp:lastModifiedBy>
  <cp:revision>12</cp:revision>
  <dcterms:created xsi:type="dcterms:W3CDTF">2012-01-08T11:10:24Z</dcterms:created>
  <dcterms:modified xsi:type="dcterms:W3CDTF">2012-11-05T07:17:02Z</dcterms:modified>
</cp:coreProperties>
</file>