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60" r:id="rId3"/>
    <p:sldId id="276" r:id="rId4"/>
    <p:sldId id="278" r:id="rId5"/>
    <p:sldId id="279" r:id="rId6"/>
    <p:sldId id="264" r:id="rId7"/>
    <p:sldId id="266" r:id="rId8"/>
    <p:sldId id="284" r:id="rId9"/>
    <p:sldId id="286" r:id="rId10"/>
    <p:sldId id="287" r:id="rId11"/>
    <p:sldId id="300" r:id="rId12"/>
    <p:sldId id="291" r:id="rId13"/>
    <p:sldId id="295" r:id="rId14"/>
    <p:sldId id="265" r:id="rId15"/>
    <p:sldId id="281" r:id="rId16"/>
    <p:sldId id="282" r:id="rId17"/>
    <p:sldId id="283" r:id="rId18"/>
    <p:sldId id="267" r:id="rId19"/>
    <p:sldId id="285" r:id="rId20"/>
    <p:sldId id="289" r:id="rId21"/>
    <p:sldId id="290" r:id="rId22"/>
    <p:sldId id="292" r:id="rId23"/>
    <p:sldId id="293" r:id="rId24"/>
    <p:sldId id="275" r:id="rId25"/>
    <p:sldId id="294" r:id="rId26"/>
    <p:sldId id="299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740000"/>
    <a:srgbClr val="05671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94" y="-4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FFA538-E8B0-441E-B8DB-6BF9F4404E8D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121371-528C-4DB7-B95D-EBC6F106A1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FFA538-E8B0-441E-B8DB-6BF9F4404E8D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121371-528C-4DB7-B95D-EBC6F106A1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FFA538-E8B0-441E-B8DB-6BF9F4404E8D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121371-528C-4DB7-B95D-EBC6F106A1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FFA538-E8B0-441E-B8DB-6BF9F4404E8D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121371-528C-4DB7-B95D-EBC6F106A1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FFA538-E8B0-441E-B8DB-6BF9F4404E8D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121371-528C-4DB7-B95D-EBC6F106A1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FFA538-E8B0-441E-B8DB-6BF9F4404E8D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121371-528C-4DB7-B95D-EBC6F106A1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FFA538-E8B0-441E-B8DB-6BF9F4404E8D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121371-528C-4DB7-B95D-EBC6F106A1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FFA538-E8B0-441E-B8DB-6BF9F4404E8D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121371-528C-4DB7-B95D-EBC6F106A1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FFA538-E8B0-441E-B8DB-6BF9F4404E8D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121371-528C-4DB7-B95D-EBC6F106A1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FFA538-E8B0-441E-B8DB-6BF9F4404E8D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121371-528C-4DB7-B95D-EBC6F106A1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FFA538-E8B0-441E-B8DB-6BF9F4404E8D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121371-528C-4DB7-B95D-EBC6F106A1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CFFA538-E8B0-441E-B8DB-6BF9F4404E8D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1121371-528C-4DB7-B95D-EBC6F106A1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20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5.xml"/><Relationship Id="rId4" Type="http://schemas.openxmlformats.org/officeDocument/2006/relationships/slide" Target="slide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1857364"/>
            <a:ext cx="8429684" cy="310040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dirty="0" err="1" smtClean="0">
                <a:solidFill>
                  <a:srgbClr val="740000"/>
                </a:solidFill>
                <a:latin typeface="Monotype Corsiva" pitchFamily="66" charset="0"/>
                <a:cs typeface="Arial" pitchFamily="34" charset="0"/>
              </a:rPr>
              <a:t>Мультимедийная</a:t>
            </a:r>
            <a:r>
              <a:rPr lang="ru-RU" b="1" dirty="0" smtClean="0">
                <a:solidFill>
                  <a:srgbClr val="740000"/>
                </a:solidFill>
                <a:latin typeface="Monotype Corsiva" pitchFamily="66" charset="0"/>
                <a:cs typeface="Arial" pitchFamily="34" charset="0"/>
              </a:rPr>
              <a:t>  презентация </a:t>
            </a:r>
            <a:br>
              <a:rPr lang="ru-RU" b="1" dirty="0" smtClean="0">
                <a:solidFill>
                  <a:srgbClr val="740000"/>
                </a:solidFill>
                <a:latin typeface="Monotype Corsiva" pitchFamily="66" charset="0"/>
                <a:cs typeface="Arial" pitchFamily="34" charset="0"/>
              </a:rPr>
            </a:br>
            <a:r>
              <a:rPr lang="ru-RU" b="1" smtClean="0">
                <a:solidFill>
                  <a:srgbClr val="740000"/>
                </a:solidFill>
                <a:latin typeface="Monotype Corsiva" pitchFamily="66" charset="0"/>
                <a:cs typeface="Arial" pitchFamily="34" charset="0"/>
              </a:rPr>
              <a:t>урока  русского  языка  </a:t>
            </a:r>
            <a:r>
              <a:rPr lang="ru-RU" b="1" dirty="0" smtClean="0">
                <a:solidFill>
                  <a:srgbClr val="740000"/>
                </a:solidFill>
                <a:latin typeface="Monotype Corsiva" pitchFamily="66" charset="0"/>
                <a:cs typeface="Arial" pitchFamily="34" charset="0"/>
              </a:rPr>
              <a:t>в 6 классе                                                                       </a:t>
            </a:r>
            <a:br>
              <a:rPr lang="ru-RU" b="1" dirty="0" smtClean="0">
                <a:solidFill>
                  <a:srgbClr val="740000"/>
                </a:solidFill>
                <a:latin typeface="Monotype Corsiva" pitchFamily="66" charset="0"/>
                <a:cs typeface="Arial" pitchFamily="34" charset="0"/>
              </a:rPr>
            </a:br>
            <a:r>
              <a:rPr lang="ru-RU" b="1" dirty="0" smtClean="0">
                <a:solidFill>
                  <a:srgbClr val="740000"/>
                </a:solidFill>
                <a:latin typeface="Monotype Corsiva" pitchFamily="66" charset="0"/>
                <a:cs typeface="Arial" pitchFamily="34" charset="0"/>
              </a:rPr>
              <a:t>по  теме</a:t>
            </a:r>
            <a:br>
              <a:rPr lang="ru-RU" b="1" dirty="0" smtClean="0">
                <a:solidFill>
                  <a:srgbClr val="740000"/>
                </a:solidFill>
                <a:latin typeface="Monotype Corsiva" pitchFamily="66" charset="0"/>
                <a:cs typeface="Arial" pitchFamily="34" charset="0"/>
              </a:rPr>
            </a:br>
            <a:r>
              <a:rPr lang="ru-RU" b="1" dirty="0" smtClean="0">
                <a:solidFill>
                  <a:srgbClr val="740000"/>
                </a:solidFill>
                <a:latin typeface="Monotype Corsiva" pitchFamily="66" charset="0"/>
                <a:cs typeface="Arial" pitchFamily="34" charset="0"/>
              </a:rPr>
              <a:t>«Буквы Н и НН  в  суффиксах  имён прилагательных»</a:t>
            </a:r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Monotype Corsiva" pitchFamily="66" charset="0"/>
                <a:cs typeface="Arial" pitchFamily="34" charset="0"/>
              </a:rPr>
            </a:br>
            <a:r>
              <a:rPr lang="ru-RU" b="1" dirty="0" smtClean="0">
                <a:latin typeface="Monotype Corsiva" pitchFamily="66" charset="0"/>
                <a:cs typeface="Arial" pitchFamily="34" charset="0"/>
              </a:rPr>
              <a:t/>
            </a:r>
            <a:br>
              <a:rPr lang="ru-RU" b="1" dirty="0" smtClean="0">
                <a:latin typeface="Monotype Corsiva" pitchFamily="66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4869160"/>
            <a:ext cx="6643734" cy="1752600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</a:rPr>
              <a:t>                               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Выполнила:</a:t>
            </a: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                                учитель русского языка и литературы</a:t>
            </a: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                                МБОУ «СОШ №6» г.Нефтеюганска</a:t>
            </a: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                                Абрамова Галина Владимировна</a:t>
            </a: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 </a:t>
            </a:r>
            <a:endParaRPr lang="ru-RU" sz="2000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85794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rgbClr val="740000"/>
                </a:solidFill>
                <a:latin typeface="Monotype Corsiva" pitchFamily="66" charset="0"/>
              </a:rPr>
              <a:t>УМК</a:t>
            </a:r>
            <a:br>
              <a:rPr lang="ru-RU" b="1" dirty="0" smtClean="0">
                <a:solidFill>
                  <a:srgbClr val="740000"/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rgbClr val="740000"/>
                </a:solidFill>
                <a:latin typeface="Monotype Corsiva" pitchFamily="66" charset="0"/>
              </a:rPr>
              <a:t>Оборудование</a:t>
            </a:r>
            <a:endParaRPr lang="ru-RU" b="1" dirty="0">
              <a:solidFill>
                <a:srgbClr val="74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411675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ru-RU" sz="2600" dirty="0" err="1" smtClean="0">
                <a:latin typeface="Cambria" pitchFamily="18" charset="0"/>
                <a:cs typeface="Times New Roman" pitchFamily="18" charset="0"/>
              </a:rPr>
              <a:t>Мультимедийный</a:t>
            </a:r>
            <a:r>
              <a:rPr lang="ru-RU" sz="2600" dirty="0" smtClean="0">
                <a:latin typeface="Cambria" pitchFamily="18" charset="0"/>
                <a:cs typeface="Times New Roman" pitchFamily="18" charset="0"/>
              </a:rPr>
              <a:t> проектор.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600" dirty="0" smtClean="0">
                <a:latin typeface="Cambria" pitchFamily="18" charset="0"/>
                <a:cs typeface="Times New Roman" pitchFamily="18" charset="0"/>
              </a:rPr>
              <a:t>Компьютер.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600" dirty="0" smtClean="0">
                <a:latin typeface="Cambria" pitchFamily="18" charset="0"/>
                <a:cs typeface="Times New Roman" pitchFamily="18" charset="0"/>
              </a:rPr>
              <a:t>Презентация для учащихся.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600" dirty="0" err="1" smtClean="0">
                <a:latin typeface="Cambria" pitchFamily="18" charset="0"/>
                <a:cs typeface="Times New Roman" pitchFamily="18" charset="0"/>
              </a:rPr>
              <a:t>Ладыженская</a:t>
            </a:r>
            <a:r>
              <a:rPr lang="ru-RU" sz="2600" dirty="0" smtClean="0">
                <a:latin typeface="Cambria" pitchFamily="18" charset="0"/>
                <a:cs typeface="Times New Roman" pitchFamily="18" charset="0"/>
              </a:rPr>
              <a:t> Т.А., </a:t>
            </a:r>
            <a:r>
              <a:rPr lang="ru-RU" sz="2600" dirty="0" err="1" smtClean="0">
                <a:latin typeface="Cambria" pitchFamily="18" charset="0"/>
                <a:cs typeface="Times New Roman" pitchFamily="18" charset="0"/>
              </a:rPr>
              <a:t>Тростенцова</a:t>
            </a:r>
            <a:r>
              <a:rPr lang="ru-RU" sz="2600" dirty="0" smtClean="0">
                <a:latin typeface="Cambria" pitchFamily="18" charset="0"/>
                <a:cs typeface="Times New Roman" pitchFamily="18" charset="0"/>
              </a:rPr>
              <a:t> Л.А. Русский язык 6 класс. Учебник для общеобразовательных учреждений .- М.: Просвещение, 2010.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600" dirty="0" smtClean="0">
                <a:latin typeface="Cambria" pitchFamily="18" charset="0"/>
                <a:cs typeface="Times New Roman" pitchFamily="18" charset="0"/>
              </a:rPr>
              <a:t>Баранов </a:t>
            </a:r>
            <a:r>
              <a:rPr lang="ru-RU" sz="2600" dirty="0" err="1" smtClean="0">
                <a:latin typeface="Cambria" pitchFamily="18" charset="0"/>
                <a:cs typeface="Times New Roman" pitchFamily="18" charset="0"/>
              </a:rPr>
              <a:t>М.Т.,Ладыженская</a:t>
            </a:r>
            <a:r>
              <a:rPr lang="ru-RU" sz="2600" dirty="0" smtClean="0">
                <a:latin typeface="Cambria" pitchFamily="18" charset="0"/>
                <a:cs typeface="Times New Roman" pitchFamily="18" charset="0"/>
              </a:rPr>
              <a:t> Т.А., </a:t>
            </a:r>
            <a:r>
              <a:rPr lang="ru-RU" sz="2600" dirty="0" err="1" smtClean="0">
                <a:latin typeface="Cambria" pitchFamily="18" charset="0"/>
                <a:cs typeface="Times New Roman" pitchFamily="18" charset="0"/>
              </a:rPr>
              <a:t>Шанский</a:t>
            </a:r>
            <a:r>
              <a:rPr lang="ru-RU" sz="2600" dirty="0" smtClean="0">
                <a:latin typeface="Cambria" pitchFamily="18" charset="0"/>
                <a:cs typeface="Times New Roman" pitchFamily="18" charset="0"/>
              </a:rPr>
              <a:t> Н.М. Русский язык. Программы общеобразовательных</a:t>
            </a:r>
          </a:p>
          <a:p>
            <a:pPr>
              <a:buClrTx/>
              <a:buNone/>
            </a:pPr>
            <a:r>
              <a:rPr lang="ru-RU" sz="2600" dirty="0" smtClean="0">
                <a:latin typeface="Cambria" pitchFamily="18" charset="0"/>
                <a:cs typeface="Times New Roman" pitchFamily="18" charset="0"/>
              </a:rPr>
              <a:t>    учреждений 5-9 классы.-М.:Просвещение,2011.</a:t>
            </a:r>
            <a:endParaRPr lang="ru-RU" sz="26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7158" y="428604"/>
          <a:ext cx="8572560" cy="62345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81267"/>
                <a:gridCol w="6191293"/>
              </a:tblGrid>
              <a:tr h="1285884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40000"/>
                          </a:solidFill>
                          <a:latin typeface="Monotype Corsiva" pitchFamily="66" charset="0"/>
                        </a:rPr>
                        <a:t>Тип</a:t>
                      </a:r>
                      <a:r>
                        <a:rPr lang="ru-RU" sz="2400" b="1" baseline="0" dirty="0" smtClean="0">
                          <a:solidFill>
                            <a:srgbClr val="740000"/>
                          </a:solidFill>
                          <a:latin typeface="Monotype Corsiva" pitchFamily="66" charset="0"/>
                        </a:rPr>
                        <a:t> урока</a:t>
                      </a:r>
                      <a:endParaRPr lang="ru-RU" sz="2400" b="1" dirty="0">
                        <a:solidFill>
                          <a:srgbClr val="740000"/>
                        </a:solidFill>
                        <a:latin typeface="Monotype Corsiva" pitchFamily="66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Cambria" pitchFamily="18" charset="0"/>
                        </a:rPr>
                        <a:t>Урок изучения нового материала </a:t>
                      </a:r>
                    </a:p>
                    <a:p>
                      <a:r>
                        <a:rPr lang="ru-RU" sz="2400" i="1" dirty="0" smtClean="0">
                          <a:latin typeface="Cambria" pitchFamily="18" charset="0"/>
                        </a:rPr>
                        <a:t>(первый урок по теме «Буквы Н и НН в суффиксах прилагательных»)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435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40000"/>
                          </a:solidFill>
                          <a:latin typeface="Monotype Corsiva" pitchFamily="66" charset="0"/>
                        </a:rPr>
                        <a:t>Цель</a:t>
                      </a:r>
                      <a:endParaRPr lang="ru-RU" sz="2400" b="1" dirty="0">
                        <a:solidFill>
                          <a:srgbClr val="740000"/>
                        </a:solidFill>
                        <a:latin typeface="Monotype Corsiva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Cambria" pitchFamily="18" charset="0"/>
                        </a:rPr>
                        <a:t>Познакомить  </a:t>
                      </a:r>
                      <a:r>
                        <a:rPr lang="ru-RU" sz="2400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 </a:t>
                      </a:r>
                      <a:r>
                        <a:rPr lang="ru-RU" sz="2400" dirty="0" smtClean="0">
                          <a:latin typeface="Cambria" pitchFamily="18" charset="0"/>
                        </a:rPr>
                        <a:t>учащихся с условиями выбора орфограммы </a:t>
                      </a:r>
                    </a:p>
                    <a:p>
                      <a:r>
                        <a:rPr lang="ru-RU" sz="2400" dirty="0" smtClean="0">
                          <a:latin typeface="Cambria" pitchFamily="18" charset="0"/>
                        </a:rPr>
                        <a:t>«Н и НН в  суффиксах имён прилагательных»</a:t>
                      </a:r>
                      <a:r>
                        <a:rPr lang="ru-RU" sz="2400" b="1" dirty="0" smtClean="0">
                          <a:latin typeface="Cambria" pitchFamily="18" charset="0"/>
                        </a:rPr>
                        <a:t> 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805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40000"/>
                          </a:solidFill>
                          <a:latin typeface="Monotype Corsiva" pitchFamily="66" charset="0"/>
                        </a:rPr>
                        <a:t>Задачи</a:t>
                      </a:r>
                      <a:endParaRPr lang="ru-RU" sz="2400" b="1" dirty="0">
                        <a:solidFill>
                          <a:srgbClr val="740000"/>
                        </a:solidFill>
                        <a:latin typeface="Monotype Corsiva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14350" indent="-514350">
                        <a:buClrTx/>
                        <a:buFont typeface="+mj-lt"/>
                        <a:buAutoNum type="arabicPeriod"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Формировать навык написания 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 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Н и НН в суффиксах имён прилагательных, образованных от существительных.</a:t>
                      </a:r>
                    </a:p>
                    <a:p>
                      <a:pPr marL="514350" lvl="0" indent="-514350">
                        <a:buClrTx/>
                        <a:buFont typeface="+mj-lt"/>
                        <a:buAutoNum type="arabicPeriod"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 Развивать исследовательские умения обучающихся: умение анализировать, делать выводы, обобщения, умение работать в группе.</a:t>
                      </a:r>
                    </a:p>
                    <a:p>
                      <a:pPr marL="514350" lvl="0" indent="-514350">
                        <a:buClrTx/>
                        <a:buFont typeface="+mj-lt"/>
                        <a:buAutoNum type="arabicPeriod"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Воспитывать творческое самовыражение.</a:t>
                      </a:r>
                      <a:endParaRPr lang="ru-RU" sz="2400" dirty="0">
                        <a:latin typeface="Cambria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7158" y="428604"/>
          <a:ext cx="8429684" cy="59103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82066"/>
                <a:gridCol w="5847618"/>
              </a:tblGrid>
              <a:tr h="39290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74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otype Corsiva" pitchFamily="66" charset="0"/>
                        </a:rPr>
                        <a:t>Методы обучения</a:t>
                      </a:r>
                    </a:p>
                    <a:p>
                      <a:pPr algn="ctr"/>
                      <a:endParaRPr lang="ru-RU" sz="2400" b="1" dirty="0">
                        <a:solidFill>
                          <a:srgbClr val="C00000"/>
                        </a:solidFill>
                        <a:latin typeface="Cambria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sz="2400" dirty="0" smtClean="0">
                          <a:latin typeface="Cambria" pitchFamily="18" charset="0"/>
                        </a:rPr>
                        <a:t>  Частично-поисковый</a:t>
                      </a:r>
                      <a:r>
                        <a:rPr lang="ru-RU" sz="2400" dirty="0" smtClean="0">
                          <a:latin typeface="Cambria" pitchFamily="18" charset="0"/>
                        </a:rPr>
                        <a:t>, 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sz="2400" dirty="0" smtClean="0">
                          <a:latin typeface="Cambria" pitchFamily="18" charset="0"/>
                        </a:rPr>
                        <a:t>   наглядный</a:t>
                      </a:r>
                      <a:r>
                        <a:rPr lang="ru-RU" sz="2400" dirty="0" smtClean="0">
                          <a:latin typeface="Cambria" pitchFamily="18" charset="0"/>
                        </a:rPr>
                        <a:t>, 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sz="2400" dirty="0" smtClean="0">
                          <a:latin typeface="Cambria" pitchFamily="18" charset="0"/>
                        </a:rPr>
                        <a:t>   словесный</a:t>
                      </a:r>
                      <a:r>
                        <a:rPr lang="ru-RU" sz="2400" dirty="0" smtClean="0">
                          <a:latin typeface="Cambria" pitchFamily="18" charset="0"/>
                        </a:rPr>
                        <a:t>, 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sz="2400" dirty="0" smtClean="0">
                          <a:latin typeface="Cambria" pitchFamily="18" charset="0"/>
                        </a:rPr>
                        <a:t>   проблемный</a:t>
                      </a:r>
                      <a:r>
                        <a:rPr lang="ru-RU" sz="2400" dirty="0" smtClean="0">
                          <a:latin typeface="Cambria" pitchFamily="18" charset="0"/>
                        </a:rPr>
                        <a:t>.</a:t>
                      </a:r>
                      <a:endParaRPr lang="ru-RU" sz="240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1704074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40000"/>
                          </a:solidFill>
                          <a:latin typeface="Monotype Corsiva" pitchFamily="66" charset="0"/>
                        </a:rPr>
                        <a:t>Формы обучения</a:t>
                      </a:r>
                      <a:endParaRPr lang="ru-RU" sz="2400" b="1" dirty="0">
                        <a:solidFill>
                          <a:srgbClr val="740000"/>
                        </a:solidFill>
                        <a:latin typeface="Monotype Corsiva" pitchFamily="66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14350" indent="-514350">
                        <a:buClrTx/>
                        <a:buFont typeface="Wingdings" pitchFamily="2" charset="2"/>
                        <a:buChar char="Ø"/>
                      </a:pPr>
                      <a:r>
                        <a:rPr lang="ru-RU" sz="2400" dirty="0" smtClean="0">
                          <a:latin typeface="Cambria" pitchFamily="18" charset="0"/>
                        </a:rPr>
                        <a:t>Фронтальная, </a:t>
                      </a:r>
                    </a:p>
                    <a:p>
                      <a:pPr marL="514350" indent="-514350">
                        <a:buClrTx/>
                        <a:buFont typeface="Wingdings" pitchFamily="2" charset="2"/>
                        <a:buChar char="Ø"/>
                      </a:pPr>
                      <a:r>
                        <a:rPr lang="ru-RU" sz="2400" dirty="0" smtClean="0">
                          <a:latin typeface="Cambria" pitchFamily="18" charset="0"/>
                        </a:rPr>
                        <a:t>коллективная: групповая, парная,</a:t>
                      </a:r>
                    </a:p>
                    <a:p>
                      <a:pPr marL="514350" indent="-514350">
                        <a:buClrTx/>
                        <a:buFont typeface="Wingdings" pitchFamily="2" charset="2"/>
                        <a:buChar char="Ø"/>
                      </a:pPr>
                      <a:r>
                        <a:rPr lang="ru-RU" sz="2400" dirty="0" smtClean="0">
                          <a:latin typeface="Cambria" pitchFamily="18" charset="0"/>
                        </a:rPr>
                        <a:t>индивидуальная, </a:t>
                      </a:r>
                    </a:p>
                    <a:p>
                      <a:pPr marL="514350" indent="-514350">
                        <a:buClrTx/>
                        <a:buFont typeface="Wingdings" pitchFamily="2" charset="2"/>
                        <a:buChar char="Ø"/>
                      </a:pPr>
                      <a:r>
                        <a:rPr lang="ru-RU" sz="2400" dirty="0" smtClean="0">
                          <a:latin typeface="Cambria" pitchFamily="18" charset="0"/>
                        </a:rPr>
                        <a:t>самостоятельная работа.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16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40000"/>
                          </a:solidFill>
                          <a:latin typeface="Monotype Corsiva" pitchFamily="66" charset="0"/>
                        </a:rPr>
                        <a:t>Приёмы деятельности учителя</a:t>
                      </a:r>
                      <a:endParaRPr lang="ru-RU" sz="2400" b="1" dirty="0">
                        <a:solidFill>
                          <a:srgbClr val="740000"/>
                        </a:solidFill>
                        <a:latin typeface="Monotype Corsiva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2400" dirty="0" smtClean="0">
                          <a:latin typeface="Cambria" pitchFamily="18" charset="0"/>
                        </a:rPr>
                        <a:t>О</a:t>
                      </a:r>
                      <a:r>
                        <a:rPr lang="ru-RU" sz="24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itchFamily="18" charset="0"/>
                          <a:cs typeface="Times New Roman" pitchFamily="18" charset="0"/>
                        </a:rPr>
                        <a:t>рганизация 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sz="24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itchFamily="18" charset="0"/>
                          <a:cs typeface="Times New Roman" pitchFamily="18" charset="0"/>
                        </a:rPr>
                        <a:t>   проблемно-поисковой </a:t>
                      </a:r>
                      <a:r>
                        <a:rPr lang="ru-RU" sz="24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itchFamily="18" charset="0"/>
                          <a:cs typeface="Times New Roman" pitchFamily="18" charset="0"/>
                        </a:rPr>
                        <a:t>работы учащихся</a:t>
                      </a:r>
                      <a:r>
                        <a:rPr lang="ru-RU" sz="2400" dirty="0" smtClean="0">
                          <a:latin typeface="Cambria" pitchFamily="18" charset="0"/>
                        </a:rPr>
                        <a:t>, 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sz="2400" dirty="0" smtClean="0">
                          <a:latin typeface="Cambria" pitchFamily="18" charset="0"/>
                        </a:rPr>
                        <a:t>   самостоятельной </a:t>
                      </a:r>
                      <a:r>
                        <a:rPr lang="ru-RU" sz="2400" dirty="0" smtClean="0">
                          <a:latin typeface="Cambria" pitchFamily="18" charset="0"/>
                        </a:rPr>
                        <a:t>работы обучающихся,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sz="2400" dirty="0" smtClean="0">
                          <a:latin typeface="Cambria" pitchFamily="18" charset="0"/>
                        </a:rPr>
                        <a:t> </a:t>
                      </a:r>
                      <a:r>
                        <a:rPr lang="ru-RU" sz="2400" dirty="0" smtClean="0">
                          <a:latin typeface="Cambria" pitchFamily="18" charset="0"/>
                        </a:rPr>
                        <a:t>  оценка </a:t>
                      </a:r>
                      <a:r>
                        <a:rPr lang="ru-RU" sz="2400" dirty="0" smtClean="0">
                          <a:latin typeface="Cambria" pitchFamily="18" charset="0"/>
                        </a:rPr>
                        <a:t>работы обучающихся, </a:t>
                      </a:r>
                      <a:r>
                        <a:rPr lang="ru-RU" sz="2400" baseline="0" dirty="0" smtClean="0">
                          <a:latin typeface="Cambria" pitchFamily="18" charset="0"/>
                        </a:rPr>
                        <a:t>  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sz="2400" baseline="0" dirty="0" smtClean="0">
                          <a:latin typeface="Cambria" pitchFamily="18" charset="0"/>
                        </a:rPr>
                        <a:t>   </a:t>
                      </a:r>
                      <a:r>
                        <a:rPr lang="ru-RU" sz="2400" dirty="0" smtClean="0">
                          <a:latin typeface="Cambria" pitchFamily="18" charset="0"/>
                        </a:rPr>
                        <a:t>коррекция.</a:t>
                      </a:r>
                      <a:endParaRPr lang="ru-RU" sz="2400" dirty="0">
                        <a:latin typeface="Cambria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42910" y="642918"/>
          <a:ext cx="7929618" cy="53369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86082"/>
                <a:gridCol w="5143536"/>
              </a:tblGrid>
              <a:tr h="902103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40000"/>
                          </a:solidFill>
                          <a:latin typeface="Monotype Corsiva" pitchFamily="66" charset="0"/>
                        </a:rPr>
                        <a:t>Используемая технология</a:t>
                      </a:r>
                      <a:endParaRPr lang="ru-RU" sz="2400" b="1" dirty="0">
                        <a:solidFill>
                          <a:srgbClr val="740000"/>
                        </a:solidFill>
                        <a:latin typeface="Monotype Corsiva" pitchFamily="66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14350" indent="-514350">
                        <a:buClrTx/>
                        <a:buFont typeface="Wingdings" pitchFamily="2" charset="2"/>
                        <a:buNone/>
                      </a:pPr>
                      <a:r>
                        <a:rPr lang="ru-RU" sz="2400" dirty="0" smtClean="0">
                          <a:latin typeface="Cambria" pitchFamily="18" charset="0"/>
                        </a:rPr>
                        <a:t>Технология развития</a:t>
                      </a:r>
                      <a:r>
                        <a:rPr lang="ru-RU" sz="2400" baseline="0" dirty="0" smtClean="0">
                          <a:latin typeface="Cambria" pitchFamily="18" charset="0"/>
                        </a:rPr>
                        <a:t>     </a:t>
                      </a:r>
                    </a:p>
                    <a:p>
                      <a:pPr marL="514350" indent="-514350">
                        <a:buClrTx/>
                        <a:buFont typeface="Wingdings" pitchFamily="2" charset="2"/>
                        <a:buNone/>
                      </a:pPr>
                      <a:r>
                        <a:rPr lang="ru-RU" sz="2400" dirty="0" smtClean="0">
                          <a:latin typeface="Cambria" pitchFamily="18" charset="0"/>
                        </a:rPr>
                        <a:t>критического мышления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36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40000"/>
                          </a:solidFill>
                          <a:latin typeface="Monotype Corsiva" pitchFamily="66" charset="0"/>
                        </a:rPr>
                        <a:t>Результат урока</a:t>
                      </a:r>
                      <a:endParaRPr lang="ru-RU" sz="2400" b="1" dirty="0">
                        <a:solidFill>
                          <a:srgbClr val="740000"/>
                        </a:solidFill>
                        <a:latin typeface="Monotype Corsiva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endParaRPr lang="ru-RU" sz="3400" dirty="0">
                        <a:latin typeface="Cambria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40000"/>
                          </a:solidFill>
                          <a:latin typeface="Monotype Corsiva" pitchFamily="66" charset="0"/>
                        </a:rPr>
                        <a:t>Знать</a:t>
                      </a:r>
                      <a:endParaRPr lang="ru-RU" sz="2400" b="1" dirty="0">
                        <a:solidFill>
                          <a:srgbClr val="740000"/>
                        </a:solidFill>
                        <a:latin typeface="Monotype Corsiva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14350" marR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Cambria" pitchFamily="18" charset="0"/>
                        </a:rPr>
                        <a:t>Условия правописания</a:t>
                      </a:r>
                      <a:r>
                        <a:rPr lang="ru-RU" sz="2400" baseline="0" dirty="0" smtClean="0">
                          <a:latin typeface="Cambria" pitchFamily="18" charset="0"/>
                        </a:rPr>
                        <a:t>         </a:t>
                      </a:r>
                    </a:p>
                    <a:p>
                      <a:pPr marL="514350" marR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Cambria" pitchFamily="18" charset="0"/>
                        </a:rPr>
                        <a:t>«Н и НН в суффиксах </a:t>
                      </a:r>
                    </a:p>
                    <a:p>
                      <a:pPr marL="514350" marR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Cambria" pitchFamily="18" charset="0"/>
                        </a:rPr>
                        <a:t>имён прилагательных»</a:t>
                      </a:r>
                    </a:p>
                  </a:txBody>
                  <a:tcPr/>
                </a:tc>
              </a:tr>
              <a:tr h="59436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40000"/>
                          </a:solidFill>
                          <a:latin typeface="Monotype Corsiva" pitchFamily="66" charset="0"/>
                        </a:rPr>
                        <a:t>Уметь</a:t>
                      </a:r>
                      <a:endParaRPr lang="ru-RU" sz="2400" b="1" dirty="0">
                        <a:solidFill>
                          <a:srgbClr val="740000"/>
                        </a:solidFill>
                        <a:latin typeface="Monotype Corsiva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14350" indent="-514350">
                        <a:buClrTx/>
                        <a:buFont typeface="Wingdings" pitchFamily="2" charset="2"/>
                        <a:buChar char="Ø"/>
                      </a:pPr>
                      <a:r>
                        <a:rPr lang="ru-RU" sz="2400" dirty="0" smtClean="0">
                          <a:latin typeface="Cambria" pitchFamily="18" charset="0"/>
                        </a:rPr>
                        <a:t>Правильно</a:t>
                      </a:r>
                      <a:r>
                        <a:rPr lang="ru-RU" sz="2400" baseline="0" dirty="0" smtClean="0">
                          <a:latin typeface="Cambria" pitchFamily="18" charset="0"/>
                        </a:rPr>
                        <a:t> писать прилагательные с изучаемой орфограммой;</a:t>
                      </a:r>
                    </a:p>
                    <a:p>
                      <a:pPr marL="514350" indent="-514350">
                        <a:buClrTx/>
                        <a:buFont typeface="Wingdings" pitchFamily="2" charset="2"/>
                        <a:buChar char="Ø"/>
                      </a:pPr>
                      <a:r>
                        <a:rPr lang="ru-RU" sz="2400" baseline="0" dirty="0" smtClean="0">
                          <a:latin typeface="Cambria" pitchFamily="18" charset="0"/>
                        </a:rPr>
                        <a:t>выделять графически орфограмму;</a:t>
                      </a:r>
                    </a:p>
                    <a:p>
                      <a:pPr marL="514350" indent="-514350">
                        <a:buClrTx/>
                        <a:buFont typeface="Wingdings" pitchFamily="2" charset="2"/>
                        <a:buChar char="Ø"/>
                      </a:pPr>
                      <a:r>
                        <a:rPr lang="ru-RU" sz="2400" baseline="0" dirty="0" smtClean="0">
                          <a:latin typeface="Cambria" pitchFamily="18" charset="0"/>
                        </a:rPr>
                        <a:t>объяснять правописание суффиксов прилагательных.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1776841" y="3310759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28596" y="500042"/>
          <a:ext cx="8286808" cy="59293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5680"/>
                <a:gridCol w="879254"/>
                <a:gridCol w="3151544"/>
                <a:gridCol w="2500330"/>
              </a:tblGrid>
              <a:tr h="365717">
                <a:tc gridSpan="4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740000"/>
                          </a:solidFill>
                          <a:latin typeface="Cambria" pitchFamily="18" charset="0"/>
                        </a:rPr>
                        <a:t>ПЛАН-КОНСПЕКТ</a:t>
                      </a:r>
                      <a:r>
                        <a:rPr lang="ru-RU" b="1" baseline="0" dirty="0" smtClean="0">
                          <a:solidFill>
                            <a:srgbClr val="740000"/>
                          </a:solidFill>
                          <a:latin typeface="Cambria" pitchFamily="18" charset="0"/>
                        </a:rPr>
                        <a:t> УРОКА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89546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Cambria" pitchFamily="18" charset="0"/>
                        </a:rPr>
                        <a:t>Структурный компонент урока</a:t>
                      </a:r>
                      <a:endParaRPr lang="ru-RU" b="1" dirty="0">
                        <a:latin typeface="Cambria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Cambria" pitchFamily="18" charset="0"/>
                        </a:rPr>
                        <a:t>Время</a:t>
                      </a:r>
                    </a:p>
                    <a:p>
                      <a:pPr algn="ctr"/>
                      <a:r>
                        <a:rPr lang="ru-RU" b="1" dirty="0" smtClean="0">
                          <a:latin typeface="Cambria" pitchFamily="18" charset="0"/>
                        </a:rPr>
                        <a:t>(мин.)</a:t>
                      </a:r>
                      <a:endParaRPr lang="ru-RU" b="1" dirty="0"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Cambria" pitchFamily="18" charset="0"/>
                        </a:rPr>
                        <a:t>Действия учителя</a:t>
                      </a:r>
                      <a:endParaRPr lang="ru-RU" b="1" dirty="0"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Cambria" pitchFamily="18" charset="0"/>
                        </a:rPr>
                        <a:t>Действия учеников</a:t>
                      </a:r>
                    </a:p>
                    <a:p>
                      <a:pPr algn="ctr"/>
                      <a:endParaRPr lang="ru-RU" b="1" dirty="0" smtClean="0">
                        <a:latin typeface="Cambria" pitchFamily="18" charset="0"/>
                      </a:endParaRPr>
                    </a:p>
                    <a:p>
                      <a:pPr algn="ctr"/>
                      <a:endParaRPr lang="ru-RU" b="1" dirty="0" smtClean="0"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7409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1. Организационный</a:t>
                      </a:r>
                      <a:r>
                        <a:rPr lang="ru-RU" sz="2400" b="1" i="0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момент</a:t>
                      </a:r>
                      <a:endParaRPr lang="ru-RU" sz="2400" b="1" i="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u="sng" dirty="0" smtClean="0">
                          <a:latin typeface="Cambria" pitchFamily="18" charset="0"/>
                        </a:rPr>
                        <a:t>(</a:t>
                      </a:r>
                      <a:r>
                        <a:rPr lang="ru-RU" sz="1800" b="0" u="sng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Цель: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создание мотивации к действиям</a:t>
                      </a:r>
                      <a:r>
                        <a:rPr lang="ru-RU" sz="1800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на уроке, проверка усвоения предыдущих знаний и умений). </a:t>
                      </a:r>
                      <a:endParaRPr lang="ru-RU" sz="1800" dirty="0">
                        <a:latin typeface="Cambria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ambria" pitchFamily="18" charset="0"/>
                        </a:rPr>
                        <a:t>2 мин.</a:t>
                      </a:r>
                      <a:endParaRPr lang="ru-RU" sz="2000" dirty="0"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Учитель создает ситуацию успеха для активизации необходимых для новой темы знаний.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Учитель предлагает разгадать лингвистическую задачу. </a:t>
                      </a:r>
                      <a:r>
                        <a:rPr kumimoji="0" lang="ru-RU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 action="ppaction://hlinksldjump"/>
                        </a:rPr>
                        <a:t>Слайд 1.</a:t>
                      </a:r>
                      <a:endParaRPr kumimoji="0" lang="ru-RU" sz="20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u="sng" dirty="0">
                        <a:solidFill>
                          <a:srgbClr val="002060"/>
                        </a:solidFill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Ученики  включаются</a:t>
                      </a:r>
                      <a:r>
                        <a:rPr lang="ru-RU" sz="20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деловой ритм, готовятся к ра</a:t>
                      </a: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боте.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u="sng" dirty="0" smtClean="0">
                        <a:latin typeface="Cambria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u="none" dirty="0" smtClean="0">
                          <a:latin typeface="Cambria" pitchFamily="18" charset="0"/>
                        </a:rPr>
                        <a:t>Ученики читают задачу</a:t>
                      </a:r>
                      <a:r>
                        <a:rPr lang="ru-RU" sz="2000" b="0" u="none" baseline="0" dirty="0" smtClean="0">
                          <a:latin typeface="Cambria" pitchFamily="18" charset="0"/>
                        </a:rPr>
                        <a:t> и </a:t>
                      </a:r>
                      <a:r>
                        <a:rPr lang="ru-RU" sz="2000" b="0" u="none" dirty="0" smtClean="0">
                          <a:latin typeface="Cambria" pitchFamily="18" charset="0"/>
                        </a:rPr>
                        <a:t> дают </a:t>
                      </a:r>
                      <a:r>
                        <a:rPr lang="ru-RU" sz="2000" b="0" u="none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ответ.</a:t>
                      </a:r>
                      <a:endParaRPr lang="ru-RU" sz="2000" b="0" u="none" dirty="0"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28596" y="494273"/>
          <a:ext cx="8358246" cy="57208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70816"/>
                <a:gridCol w="886833"/>
                <a:gridCol w="3106659"/>
                <a:gridCol w="2593938"/>
              </a:tblGrid>
              <a:tr h="35296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baseline="0" dirty="0" smtClean="0">
                          <a:latin typeface="Cambria" pitchFamily="18" charset="0"/>
                        </a:rPr>
                        <a:t>2. </a:t>
                      </a:r>
                      <a:r>
                        <a:rPr lang="ru-RU" sz="2400" b="1" i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Актуализация знаний.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u="none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800" b="0" u="sng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Цель: </a:t>
                      </a:r>
                      <a:r>
                        <a:rPr lang="ru-RU" sz="1800" b="0" u="none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закрепить знания</a:t>
                      </a:r>
                      <a:r>
                        <a:rPr lang="ru-RU" sz="1800" b="0" u="none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о </a:t>
                      </a:r>
                      <a:r>
                        <a:rPr lang="ru-RU" sz="1800" b="0" u="none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суффиксе)</a:t>
                      </a:r>
                      <a:endParaRPr lang="ru-RU" sz="1800" b="0" i="0" u="none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ru-RU" sz="2000" baseline="0" dirty="0" smtClean="0">
                        <a:latin typeface="Cambria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Cambria" pitchFamily="18" charset="0"/>
                        </a:rPr>
                        <a:t>5мин</a:t>
                      </a:r>
                      <a:r>
                        <a:rPr lang="ru-RU" sz="2000" baseline="0" dirty="0" smtClean="0">
                          <a:latin typeface="Cambria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aseline="0" dirty="0" smtClean="0">
                          <a:latin typeface="Cambria" pitchFamily="18" charset="0"/>
                        </a:rPr>
                        <a:t>Работа в парах.</a:t>
                      </a:r>
                    </a:p>
                    <a:p>
                      <a:pPr algn="l"/>
                      <a:endParaRPr lang="ru-RU" sz="2000" baseline="0" dirty="0" smtClean="0">
                        <a:latin typeface="Cambria" pitchFamily="18" charset="0"/>
                      </a:endParaRPr>
                    </a:p>
                    <a:p>
                      <a:pPr algn="l"/>
                      <a:r>
                        <a:rPr lang="ru-RU" sz="2000" baseline="0" dirty="0" smtClean="0">
                          <a:latin typeface="Cambria" pitchFamily="18" charset="0"/>
                        </a:rPr>
                        <a:t>Учитель  даёт задание:</a:t>
                      </a:r>
                    </a:p>
                    <a:p>
                      <a:pPr algn="l"/>
                      <a:r>
                        <a:rPr lang="ru-RU" sz="2000" baseline="0" dirty="0" smtClean="0">
                          <a:latin typeface="Cambria" pitchFamily="18" charset="0"/>
                        </a:rPr>
                        <a:t>Заполнить кластер</a:t>
                      </a:r>
                    </a:p>
                    <a:p>
                      <a:pPr algn="l"/>
                      <a:r>
                        <a:rPr lang="ru-RU" sz="2000" b="1" u="sng" baseline="0" dirty="0" smtClean="0">
                          <a:solidFill>
                            <a:srgbClr val="003300"/>
                          </a:solidFill>
                          <a:latin typeface="Cambria" pitchFamily="18" charset="0"/>
                          <a:hlinkClick r:id="rId2" action="ppaction://hlinksldjump"/>
                        </a:rPr>
                        <a:t>Слайд2</a:t>
                      </a:r>
                      <a:r>
                        <a:rPr lang="ru-RU" sz="2000" baseline="0" dirty="0" smtClean="0">
                          <a:latin typeface="Cambria" pitchFamily="18" charset="0"/>
                        </a:rPr>
                        <a:t>, проанализировав слова с суффиксами. </a:t>
                      </a:r>
                      <a:r>
                        <a:rPr lang="ru-RU" sz="2000" b="1" u="sng" baseline="0" dirty="0" smtClean="0">
                          <a:solidFill>
                            <a:srgbClr val="003300"/>
                          </a:solidFill>
                          <a:latin typeface="Cambria" pitchFamily="18" charset="0"/>
                          <a:hlinkClick r:id="rId3" action="ppaction://hlinksldjump"/>
                        </a:rPr>
                        <a:t>Слайд 3</a:t>
                      </a:r>
                      <a:r>
                        <a:rPr lang="ru-RU" sz="2000" i="1" kern="1200" dirty="0" smtClean="0">
                          <a:solidFill>
                            <a:srgbClr val="0033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</a:t>
                      </a:r>
                      <a:endParaRPr lang="ru-RU" sz="2000" baseline="0" dirty="0" smtClean="0">
                        <a:latin typeface="Cambria" pitchFamily="18" charset="0"/>
                      </a:endParaRPr>
                    </a:p>
                    <a:p>
                      <a:pPr algn="l"/>
                      <a:r>
                        <a:rPr lang="ru-RU" sz="2000" baseline="0" dirty="0" smtClean="0">
                          <a:latin typeface="Cambria" pitchFamily="18" charset="0"/>
                        </a:rPr>
                        <a:t>(заготовки кластера разложены  на каждой парте)</a:t>
                      </a:r>
                      <a:endParaRPr lang="ru-RU" sz="2000" i="1" baseline="0" dirty="0" smtClean="0">
                        <a:solidFill>
                          <a:srgbClr val="003300"/>
                        </a:solidFill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aseline="0" dirty="0" smtClean="0">
                          <a:latin typeface="Cambria" pitchFamily="18" charset="0"/>
                        </a:rPr>
                        <a:t>Ученики заполняют кластер и проверяют правильность его заполнения, исправляют допущенные ошибки. </a:t>
                      </a:r>
                      <a:r>
                        <a:rPr lang="ru-RU" sz="2000" b="1" u="sng" baseline="0" dirty="0" smtClean="0">
                          <a:solidFill>
                            <a:srgbClr val="003300"/>
                          </a:solidFill>
                          <a:latin typeface="Cambria" pitchFamily="18" charset="0"/>
                          <a:hlinkClick r:id="rId4" action="ppaction://hlinksldjump"/>
                        </a:rPr>
                        <a:t>Слайд 4</a:t>
                      </a:r>
                      <a:endParaRPr lang="ru-RU" sz="2000" b="1" u="sng" baseline="0" dirty="0" smtClean="0">
                        <a:solidFill>
                          <a:srgbClr val="003300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2000" b="1" u="sng" baseline="0" dirty="0" smtClean="0">
                        <a:solidFill>
                          <a:srgbClr val="002060"/>
                        </a:solidFill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1113">
                <a:tc>
                  <a:txBody>
                    <a:bodyPr/>
                    <a:lstStyle/>
                    <a:p>
                      <a:pPr algn="just"/>
                      <a:endParaRPr lang="ru-RU" dirty="0">
                        <a:latin typeface="Cambria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7158" y="304800"/>
          <a:ext cx="8501121" cy="6416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1086"/>
                <a:gridCol w="901993"/>
                <a:gridCol w="3465876"/>
                <a:gridCol w="2332166"/>
              </a:tblGrid>
              <a:tr h="59247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baseline="0" dirty="0" smtClean="0">
                          <a:latin typeface="Cambria" pitchFamily="18" charset="0"/>
                        </a:rPr>
                        <a:t>3. </a:t>
                      </a:r>
                      <a:r>
                        <a:rPr lang="ru-RU" sz="2000" b="1" i="0" baseline="0" dirty="0" smtClean="0">
                          <a:latin typeface="Cambria" pitchFamily="18" charset="0"/>
                        </a:rPr>
                        <a:t>Подготовка к изучению новой темы.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i="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u="none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800" b="0" u="sng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Цель: </a:t>
                      </a:r>
                      <a:r>
                        <a:rPr lang="ru-RU" sz="1800" b="0" u="none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создание проблемной ситуации</a:t>
                      </a:r>
                      <a:r>
                        <a:rPr lang="ru-RU" sz="1800" b="0" u="sng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u="none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)</a:t>
                      </a:r>
                      <a:endParaRPr lang="ru-RU" sz="1800" b="0" i="0" u="none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ru-RU" sz="2000" baseline="0" dirty="0" smtClean="0">
                        <a:latin typeface="Cambria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Cambria" pitchFamily="18" charset="0"/>
                        </a:rPr>
                        <a:t>7мин.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aseline="0" dirty="0" smtClean="0">
                          <a:latin typeface="Cambria" pitchFamily="18" charset="0"/>
                        </a:rPr>
                        <a:t>Учитель задаёт вопрос: в какой части слова пропущены буквы? </a:t>
                      </a:r>
                      <a:r>
                        <a:rPr lang="ru-RU" sz="1700" b="1" u="sng" baseline="0" dirty="0" smtClean="0">
                          <a:solidFill>
                            <a:srgbClr val="003300"/>
                          </a:solidFill>
                          <a:latin typeface="Cambria" pitchFamily="18" charset="0"/>
                          <a:hlinkClick r:id="rId2" action="ppaction://hlinksldjump"/>
                        </a:rPr>
                        <a:t> </a:t>
                      </a:r>
                      <a:r>
                        <a:rPr lang="ru-RU" sz="1700" b="1" u="sng" baseline="0" dirty="0" smtClean="0">
                          <a:solidFill>
                            <a:srgbClr val="003300"/>
                          </a:solidFill>
                          <a:latin typeface="Cambria" pitchFamily="18" charset="0"/>
                          <a:hlinkClick r:id="rId3" action="ppaction://hlinksldjump"/>
                        </a:rPr>
                        <a:t>Слайд 5</a:t>
                      </a:r>
                      <a:endParaRPr lang="ru-RU" sz="1700" b="1" u="sng" baseline="0" dirty="0" smtClean="0">
                        <a:solidFill>
                          <a:srgbClr val="003300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r>
                        <a:rPr lang="ru-RU" sz="1700" baseline="0" dirty="0" smtClean="0">
                          <a:latin typeface="Cambria" pitchFamily="18" charset="0"/>
                        </a:rPr>
                        <a:t>Индивидуальная работа.</a:t>
                      </a:r>
                    </a:p>
                    <a:p>
                      <a:pPr algn="l"/>
                      <a:r>
                        <a:rPr lang="ru-RU" sz="1700" baseline="0" dirty="0" smtClean="0">
                          <a:latin typeface="Cambria" pitchFamily="18" charset="0"/>
                        </a:rPr>
                        <a:t>Учитель даёт задание: списать словосочетания, вставив в слова пропущенные буквы.</a:t>
                      </a:r>
                    </a:p>
                    <a:p>
                      <a:pPr algn="l"/>
                      <a:endParaRPr lang="ru-RU" sz="1700" baseline="0" dirty="0" smtClean="0">
                        <a:latin typeface="Cambria" pitchFamily="18" charset="0"/>
                      </a:endParaRPr>
                    </a:p>
                    <a:p>
                      <a:pPr algn="l"/>
                      <a:r>
                        <a:rPr lang="ru-RU" sz="1700" b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Учитель просит 2-3 учеников прочитать выполненную работу, назвать сколько –Н-  написали в словах.</a:t>
                      </a:r>
                    </a:p>
                    <a:p>
                      <a:pPr algn="l"/>
                      <a:r>
                        <a:rPr lang="ru-RU" sz="17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Используя приём «</a:t>
                      </a:r>
                      <a:r>
                        <a:rPr lang="ru-RU" sz="1700" b="0" i="0" u="none" baseline="0" dirty="0" err="1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Фишбоун</a:t>
                      </a:r>
                      <a:r>
                        <a:rPr lang="ru-RU" sz="17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», учитель создаёт </a:t>
                      </a:r>
                      <a:r>
                        <a:rPr lang="ru-RU" sz="1700" b="0" i="1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проблемную ситуацию  </a:t>
                      </a:r>
                      <a:r>
                        <a:rPr lang="ru-RU" sz="17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выяснить условия написания</a:t>
                      </a:r>
                      <a:r>
                        <a:rPr lang="ru-RU" sz="1700" b="0" i="1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 </a:t>
                      </a:r>
                      <a:r>
                        <a:rPr lang="ru-RU" sz="17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Н и НН в суффиксах прилагательных». </a:t>
                      </a:r>
                    </a:p>
                    <a:p>
                      <a:pPr algn="l"/>
                      <a:endParaRPr lang="ru-RU" sz="17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Учитель записывает проблему в «голову» .</a:t>
                      </a:r>
                      <a:r>
                        <a:rPr lang="ru-RU" sz="1700" b="1" i="0" u="sng" baseline="0" dirty="0" smtClean="0">
                          <a:solidFill>
                            <a:srgbClr val="003300"/>
                          </a:solidFill>
                          <a:latin typeface="Cambria" pitchFamily="18" charset="0"/>
                          <a:hlinkClick r:id="rId4" action="ppaction://hlinksldjump"/>
                        </a:rPr>
                        <a:t>Слайд 6</a:t>
                      </a:r>
                      <a:endParaRPr lang="ru-RU" sz="1700" b="1" i="0" u="sng" baseline="0" dirty="0" smtClean="0">
                        <a:solidFill>
                          <a:srgbClr val="003300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17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 b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Ученики дают ответ.</a:t>
                      </a:r>
                    </a:p>
                    <a:p>
                      <a:pPr algn="l"/>
                      <a:endParaRPr lang="ru-RU" sz="1700" b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1700" b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r>
                        <a:rPr lang="ru-RU" sz="1700" b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Ученики списывают словосочетания, вставляют в слова пропущенные буквы. </a:t>
                      </a:r>
                    </a:p>
                    <a:p>
                      <a:pPr algn="l"/>
                      <a:endParaRPr lang="ru-RU" sz="1700" b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r>
                        <a:rPr lang="ru-RU" sz="1700" b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Ученики читают работы и называют количество –Н- в словах.</a:t>
                      </a:r>
                    </a:p>
                    <a:p>
                      <a:pPr algn="l"/>
                      <a:endParaRPr lang="ru-RU" sz="1700" b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1700" b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1700" b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1700" b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1700" b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1700" b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r>
                        <a:rPr lang="ru-RU" sz="1700" b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Ученики заполняют таблицу «</a:t>
                      </a:r>
                      <a:r>
                        <a:rPr lang="ru-RU" sz="1700" b="0" u="none" baseline="0" dirty="0" err="1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Фишбоун</a:t>
                      </a:r>
                      <a:r>
                        <a:rPr lang="ru-RU" sz="1700" b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», записав проблему. </a:t>
                      </a:r>
                    </a:p>
                    <a:p>
                      <a:pPr algn="l"/>
                      <a:r>
                        <a:rPr lang="ru-RU" sz="1700" b="0" i="1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(таблица у каждого ученика).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825">
                <a:tc>
                  <a:txBody>
                    <a:bodyPr/>
                    <a:lstStyle/>
                    <a:p>
                      <a:pPr algn="just"/>
                      <a:endParaRPr lang="ru-RU" dirty="0">
                        <a:latin typeface="Cambria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20" y="357167"/>
          <a:ext cx="8501121" cy="62493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0016"/>
                <a:gridCol w="793063"/>
                <a:gridCol w="3465876"/>
                <a:gridCol w="2332166"/>
              </a:tblGrid>
              <a:tr h="58836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baseline="0" dirty="0" smtClean="0">
                          <a:latin typeface="Cambria" pitchFamily="18" charset="0"/>
                        </a:rPr>
                        <a:t>4. Формирование новых знаний.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i="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u="none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700" b="0" u="sng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Цель: </a:t>
                      </a:r>
                      <a:r>
                        <a:rPr lang="ru-RU" sz="1700" b="0" u="none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выяснить условия написания Н</a:t>
                      </a:r>
                      <a:r>
                        <a:rPr lang="ru-RU" sz="1700" b="0" u="none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и НН в суффиксах имён прилагательных, </a:t>
                      </a:r>
                      <a:r>
                        <a:rPr lang="ru-RU" sz="1700" b="0" u="none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научить обобщать, делать выводы)</a:t>
                      </a:r>
                      <a:endParaRPr lang="ru-RU" sz="1700" b="0" i="0" u="none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ru-RU" sz="2000" baseline="0" dirty="0" smtClean="0">
                        <a:latin typeface="Cambria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smtClean="0">
                          <a:latin typeface="Cambria" pitchFamily="18" charset="0"/>
                        </a:rPr>
                        <a:t>11</a:t>
                      </a:r>
                      <a:endParaRPr lang="ru-RU" sz="2000" baseline="0" dirty="0" smtClean="0">
                        <a:latin typeface="Cambria" pitchFamily="18" charset="0"/>
                      </a:endParaRPr>
                    </a:p>
                    <a:p>
                      <a:pPr algn="ctr"/>
                      <a:r>
                        <a:rPr lang="ru-RU" sz="2000" baseline="0" dirty="0" smtClean="0">
                          <a:latin typeface="Cambria" pitchFamily="18" charset="0"/>
                        </a:rPr>
                        <a:t>мин.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Учитель просит ребят сформулировать тему урока и, опираясь на тему, сформулировать цель урока (чему мы должны научиться?)</a:t>
                      </a:r>
                    </a:p>
                    <a:p>
                      <a:pPr algn="just"/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Нацеливание на решение обозначившейся на предыдущем этапе проблемы.</a:t>
                      </a:r>
                    </a:p>
                    <a:p>
                      <a:pPr algn="just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just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just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just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just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just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just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just"/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Работа в группах.</a:t>
                      </a:r>
                    </a:p>
                    <a:p>
                      <a:pPr algn="just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just"/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Учитель предлагает  провести исследование слов </a:t>
                      </a:r>
                      <a:r>
                        <a:rPr lang="ru-RU" sz="1800" b="1" i="0" u="sng" baseline="0" dirty="0" smtClean="0">
                          <a:solidFill>
                            <a:srgbClr val="003300"/>
                          </a:solidFill>
                          <a:latin typeface="Cambria" pitchFamily="18" charset="0"/>
                          <a:hlinkClick r:id="rId2" action="ppaction://hlinksldjump"/>
                        </a:rPr>
                        <a:t>Слайд 7</a:t>
                      </a:r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 , проанализировав их по схеме.</a:t>
                      </a:r>
                      <a:endParaRPr lang="ru-RU" sz="1800" b="1" i="0" u="sng" baseline="0" dirty="0" smtClean="0">
                        <a:solidFill>
                          <a:srgbClr val="002060"/>
                        </a:solidFill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Ученики формулируют тему урока «Буквы Н и НН в суффиксах имён прилагательных», определяют цель урока: научиться правильно писать Н и НН в суффиксах имён прилагательных. Записывают тему урока в тетрадь.</a:t>
                      </a:r>
                    </a:p>
                    <a:p>
                      <a:pPr algn="just"/>
                      <a:endParaRPr lang="ru-RU" sz="1800" b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Ученики работают в группах, исследуют слова, анализируя их по предложенной схеме.</a:t>
                      </a:r>
                    </a:p>
                    <a:p>
                      <a:pPr algn="just"/>
                      <a:endParaRPr lang="ru-RU" sz="1800" b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472">
                <a:tc>
                  <a:txBody>
                    <a:bodyPr/>
                    <a:lstStyle/>
                    <a:p>
                      <a:pPr algn="just"/>
                      <a:endParaRPr lang="ru-RU" dirty="0">
                        <a:latin typeface="Cambria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20" y="357167"/>
          <a:ext cx="8501121" cy="63124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1086"/>
                <a:gridCol w="901993"/>
                <a:gridCol w="3083399"/>
                <a:gridCol w="2714643"/>
              </a:tblGrid>
              <a:tr h="5946730">
                <a:tc>
                  <a:txBody>
                    <a:bodyPr/>
                    <a:lstStyle/>
                    <a:p>
                      <a:pPr algn="just"/>
                      <a:endParaRPr lang="ru-RU" sz="2000" baseline="0" dirty="0" smtClean="0">
                        <a:latin typeface="Cambria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aseline="0" dirty="0" smtClean="0"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Учитель просит каждую группу объяснить  написание  Н и НН в суффиксах прилагательных.</a:t>
                      </a:r>
                    </a:p>
                    <a:p>
                      <a:pPr algn="l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Учитель просит сформулировать правило правописания Н и НН в суффиксах имён прилагательных.</a:t>
                      </a:r>
                    </a:p>
                    <a:p>
                      <a:pPr algn="l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Учитель предлагает обратиться к учебнику и сравнить свои выводы с выводами учёных </a:t>
                      </a:r>
                      <a:r>
                        <a:rPr lang="ru-RU" sz="1800" b="0" i="1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(параграф 56 стр. 132 )</a:t>
                      </a:r>
                    </a:p>
                    <a:p>
                      <a:pPr algn="l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r>
                        <a:rPr lang="ru-RU" sz="1800" b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Ученики заполняют таблицу «</a:t>
                      </a:r>
                      <a:r>
                        <a:rPr lang="ru-RU" sz="1800" b="0" u="none" baseline="0" dirty="0" err="1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Фишбоун</a:t>
                      </a:r>
                      <a:r>
                        <a:rPr lang="ru-RU" sz="1800" b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» после выступления каждой группы.</a:t>
                      </a:r>
                    </a:p>
                    <a:p>
                      <a:pPr algn="l"/>
                      <a:endParaRPr lang="ru-RU" sz="1800" b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1800" b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r>
                        <a:rPr lang="ru-RU" sz="1800" b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Ученики формулируют правило </a:t>
                      </a:r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правописания Н и НН в суффиксах имён прилагательных.</a:t>
                      </a:r>
                    </a:p>
                    <a:p>
                      <a:pPr algn="l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Ученики читают правило «Буквы Н и НН в суффиксах имён прилагательных».</a:t>
                      </a:r>
                      <a:endParaRPr lang="ru-RU" sz="1800" b="0" i="1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813">
                <a:tc>
                  <a:txBody>
                    <a:bodyPr/>
                    <a:lstStyle/>
                    <a:p>
                      <a:pPr algn="just"/>
                      <a:endParaRPr lang="ru-RU" dirty="0">
                        <a:latin typeface="Cambria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20" y="357167"/>
          <a:ext cx="8501121" cy="62981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1086"/>
                <a:gridCol w="901993"/>
                <a:gridCol w="3083399"/>
                <a:gridCol w="2714643"/>
              </a:tblGrid>
              <a:tr h="5932372">
                <a:tc>
                  <a:txBody>
                    <a:bodyPr/>
                    <a:lstStyle/>
                    <a:p>
                      <a:pPr algn="just"/>
                      <a:endParaRPr lang="ru-RU" sz="2000" baseline="0" dirty="0" smtClean="0">
                        <a:latin typeface="Cambria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aseline="0" dirty="0" smtClean="0"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Что можете добавить к полученной информации?</a:t>
                      </a:r>
                    </a:p>
                    <a:p>
                      <a:pPr algn="l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Учитель задаёт вопрос: от чего зависит написание Н и НН в суффиксах имён прилагательных? </a:t>
                      </a:r>
                    </a:p>
                    <a:p>
                      <a:pPr algn="l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После выполнения задания учитель предлагает ученикам проверить  получившиеся таблицы.</a:t>
                      </a:r>
                    </a:p>
                    <a:p>
                      <a:pPr algn="l"/>
                      <a:r>
                        <a:rPr lang="ru-RU" sz="1800" b="1" i="0" u="sng" baseline="0" dirty="0" smtClean="0">
                          <a:solidFill>
                            <a:srgbClr val="003300"/>
                          </a:solidFill>
                          <a:latin typeface="Cambria" pitchFamily="18" charset="0"/>
                          <a:hlinkClick r:id="rId2" action="ppaction://hlinksldjump"/>
                        </a:rPr>
                        <a:t>Слайд 8</a:t>
                      </a:r>
                      <a:r>
                        <a:rPr lang="ru-RU" sz="1800" b="0" i="0" u="none" baseline="0" dirty="0" smtClean="0">
                          <a:solidFill>
                            <a:srgbClr val="003300"/>
                          </a:solidFill>
                          <a:latin typeface="Cambria" pitchFamily="18" charset="0"/>
                          <a:hlinkClick r:id="rId2" action="ppaction://hlinksldjump"/>
                        </a:rPr>
                        <a:t>.</a:t>
                      </a:r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Ученики отмечают, что есть слова-исключения: </a:t>
                      </a:r>
                      <a:r>
                        <a:rPr lang="ru-RU" sz="2000" b="0" i="1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оловянный, деревянный, стеклянный, ветреный. </a:t>
                      </a:r>
                      <a:r>
                        <a:rPr lang="ru-RU" sz="20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Заносят слова-исключения в таблицу.</a:t>
                      </a:r>
                    </a:p>
                    <a:p>
                      <a:pPr algn="l"/>
                      <a:r>
                        <a:rPr lang="ru-RU" sz="20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Ученики отвечают на вопрос, записывая ответ в «хвост» таблицы «</a:t>
                      </a:r>
                      <a:r>
                        <a:rPr lang="ru-RU" sz="2000" b="0" i="0" u="none" baseline="0" dirty="0" err="1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Фишбоун</a:t>
                      </a:r>
                      <a:r>
                        <a:rPr lang="ru-RU" sz="20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».</a:t>
                      </a:r>
                    </a:p>
                    <a:p>
                      <a:pPr algn="l"/>
                      <a:endParaRPr lang="ru-RU" sz="20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r>
                        <a:rPr lang="ru-RU" sz="20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Ученики проверяют таблицу, исправляют ошибки </a:t>
                      </a:r>
                      <a:r>
                        <a:rPr lang="ru-RU" sz="2000" b="0" i="1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(если есть).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i="1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2000" b="0" i="1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171">
                <a:tc>
                  <a:txBody>
                    <a:bodyPr/>
                    <a:lstStyle/>
                    <a:p>
                      <a:pPr algn="just"/>
                      <a:endParaRPr lang="ru-RU" dirty="0">
                        <a:latin typeface="Cambria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20" y="304800"/>
          <a:ext cx="8501121" cy="65037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1086"/>
                <a:gridCol w="901993"/>
                <a:gridCol w="3465876"/>
                <a:gridCol w="2332166"/>
              </a:tblGrid>
              <a:tr h="61379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baseline="0" dirty="0" smtClean="0">
                          <a:latin typeface="Cambria" pitchFamily="18" charset="0"/>
                        </a:rPr>
                        <a:t>5. Применение новых знаний.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i="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u="none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2000" b="0" u="sng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Цель: </a:t>
                      </a:r>
                      <a:r>
                        <a:rPr lang="ru-RU" sz="2000" b="0" u="none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закрепить</a:t>
                      </a:r>
                      <a:r>
                        <a:rPr lang="ru-RU" sz="2000" b="0" u="none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понимание нового материала и проверить степень усвоения темы каждым учеником</a:t>
                      </a:r>
                      <a:r>
                        <a:rPr lang="ru-RU" sz="2000" b="0" u="none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).</a:t>
                      </a:r>
                      <a:endParaRPr lang="ru-RU" sz="2000" b="0" i="0" u="none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ru-RU" sz="2000" baseline="0" dirty="0" smtClean="0">
                        <a:latin typeface="Cambria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Cambria" pitchFamily="18" charset="0"/>
                        </a:rPr>
                        <a:t>8мин.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Учитель предлагает  выполнить работу над ошибками в словосочетаниях, предложенных в начале урока (на этапе № 3).</a:t>
                      </a:r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hlinkClick r:id="rId2" action="ppaction://hlinksldjump"/>
                        </a:rPr>
                        <a:t> </a:t>
                      </a:r>
                      <a:r>
                        <a:rPr lang="ru-RU" sz="1800" b="1" i="0" u="sng" baseline="0" dirty="0" smtClean="0">
                          <a:solidFill>
                            <a:srgbClr val="002060"/>
                          </a:solidFill>
                          <a:latin typeface="Cambria" pitchFamily="18" charset="0"/>
                          <a:hlinkClick r:id="rId2" action="ppaction://hlinksldjump"/>
                        </a:rPr>
                        <a:t>Слайд 9</a:t>
                      </a:r>
                      <a:endParaRPr lang="ru-RU" sz="1800" b="1" i="0" u="sng" baseline="0" dirty="0" smtClean="0">
                        <a:solidFill>
                          <a:srgbClr val="002060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Учитель  даёт дифференцированное  задание: 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выполнить  тест «Н и НН в суффиксах имён прилагательных»; </a:t>
                      </a:r>
                      <a:r>
                        <a:rPr lang="ru-RU" sz="1800" b="1" i="0" u="sng" baseline="0" dirty="0" smtClean="0">
                          <a:solidFill>
                            <a:srgbClr val="002060"/>
                          </a:solidFill>
                          <a:latin typeface="Cambria" pitchFamily="18" charset="0"/>
                          <a:hlinkClick r:id="rId3" action="ppaction://hlinksldjump"/>
                        </a:rPr>
                        <a:t>Слайд 10</a:t>
                      </a:r>
                      <a:endParaRPr lang="ru-RU" sz="1800" b="1" i="0" u="sng" baseline="0" dirty="0" smtClean="0">
                        <a:solidFill>
                          <a:srgbClr val="002060"/>
                        </a:solidFill>
                        <a:latin typeface="Cambria" pitchFamily="18" charset="0"/>
                      </a:endParaRP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1800" b="0" i="0" u="none" baseline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образовать </a:t>
                      </a:r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от существительных прилагательные с суффиксами Н и НН</a:t>
                      </a:r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hlinkClick r:id="rId4" action="ppaction://hlinksldjump"/>
                        </a:rPr>
                        <a:t>. </a:t>
                      </a:r>
                      <a:r>
                        <a:rPr lang="ru-RU" sz="1800" b="1" i="0" u="sng" baseline="0" dirty="0" smtClean="0">
                          <a:solidFill>
                            <a:srgbClr val="002060"/>
                          </a:solidFill>
                          <a:latin typeface="Cambria" pitchFamily="18" charset="0"/>
                          <a:hlinkClick r:id="rId4" action="ppaction://hlinksldjump"/>
                        </a:rPr>
                        <a:t>Слайд </a:t>
                      </a:r>
                      <a:r>
                        <a:rPr lang="ru-RU" sz="1800" b="1" i="0" u="sng" baseline="0" smtClean="0">
                          <a:solidFill>
                            <a:srgbClr val="002060"/>
                          </a:solidFill>
                          <a:latin typeface="Cambria" pitchFamily="18" charset="0"/>
                          <a:hlinkClick r:id="rId4" action="ppaction://hlinksldjump"/>
                        </a:rPr>
                        <a:t>11.</a:t>
                      </a:r>
                      <a:endParaRPr lang="ru-RU" sz="1800" b="1" i="0" u="sng" baseline="0" smtClean="0">
                        <a:solidFill>
                          <a:srgbClr val="002060"/>
                        </a:solidFill>
                        <a:latin typeface="Cambria" pitchFamily="18" charset="0"/>
                      </a:endParaRPr>
                    </a:p>
                    <a:p>
                      <a:pPr algn="l">
                        <a:buFontTx/>
                        <a:buChar char="-"/>
                      </a:pPr>
                      <a:endParaRPr lang="ru-RU" sz="1800" b="1" i="0" u="sng" baseline="0" dirty="0" smtClean="0">
                        <a:solidFill>
                          <a:srgbClr val="002060"/>
                        </a:solidFill>
                        <a:latin typeface="Cambria" pitchFamily="18" charset="0"/>
                      </a:endParaRPr>
                    </a:p>
                    <a:p>
                      <a:pPr algn="l">
                        <a:buFontTx/>
                        <a:buNone/>
                      </a:pPr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Учитель просит учащихся </a:t>
                      </a:r>
                      <a:r>
                        <a:rPr lang="ru-RU" sz="1800" b="0" i="0" u="none" baseline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проверить и оценить работу одноклассника </a:t>
                      </a:r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по </a:t>
                      </a:r>
                      <a:r>
                        <a:rPr lang="ru-RU" sz="1800" b="0" i="0" u="none" baseline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предложенному ключу.</a:t>
                      </a:r>
                    </a:p>
                    <a:p>
                      <a:pPr algn="l">
                        <a:buFontTx/>
                        <a:buNone/>
                      </a:pPr>
                      <a:r>
                        <a:rPr lang="ru-RU" sz="1800" b="0" i="0" u="none" baseline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 </a:t>
                      </a:r>
                      <a:r>
                        <a:rPr lang="ru-RU" sz="1800" b="1" i="0" u="sng" baseline="0" dirty="0" smtClean="0">
                          <a:solidFill>
                            <a:srgbClr val="002060"/>
                          </a:solidFill>
                          <a:latin typeface="Cambria" pitchFamily="18" charset="0"/>
                          <a:hlinkClick r:id="rId5" action="ppaction://hlinksldjump"/>
                        </a:rPr>
                        <a:t>Слайд 12</a:t>
                      </a:r>
                      <a:endParaRPr lang="ru-RU" sz="1800" b="1" i="0" u="sng" baseline="0" dirty="0" smtClean="0">
                        <a:solidFill>
                          <a:srgbClr val="002060"/>
                        </a:solidFill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Ученики выполняют работу над ошибками. </a:t>
                      </a:r>
                    </a:p>
                    <a:p>
                      <a:pPr algn="l"/>
                      <a:r>
                        <a:rPr lang="ru-RU" sz="1800" b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Ученики выполняют два задания.</a:t>
                      </a:r>
                    </a:p>
                    <a:p>
                      <a:pPr algn="l"/>
                      <a:endParaRPr lang="ru-RU" sz="1800" b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1800" b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1800" b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r>
                        <a:rPr lang="ru-RU" sz="1800" b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 </a:t>
                      </a:r>
                    </a:p>
                    <a:p>
                      <a:pPr algn="l"/>
                      <a:endParaRPr lang="ru-RU" sz="1800" b="0" u="none" baseline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1800" b="0" u="none" baseline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1800" b="0" u="none" baseline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endParaRPr lang="ru-RU" sz="1800" b="0" u="none" baseline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l"/>
                      <a:r>
                        <a:rPr lang="ru-RU" sz="1800" b="0" u="none" baseline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Взаимопровекрка.</a:t>
                      </a:r>
                    </a:p>
                    <a:p>
                      <a:pPr algn="l"/>
                      <a:r>
                        <a:rPr lang="ru-RU" sz="1800" b="0" u="none" baseline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Ученики </a:t>
                      </a:r>
                      <a:r>
                        <a:rPr lang="ru-RU" sz="1800" b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проверяют правильность выполнения работы по ключу, оценивают работу по критериям, данным учителем.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837">
                <a:tc>
                  <a:txBody>
                    <a:bodyPr/>
                    <a:lstStyle/>
                    <a:p>
                      <a:pPr algn="just"/>
                      <a:endParaRPr lang="ru-RU" dirty="0">
                        <a:latin typeface="Cambria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20" y="357167"/>
          <a:ext cx="8501121" cy="5425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1086"/>
                <a:gridCol w="901993"/>
                <a:gridCol w="3465876"/>
                <a:gridCol w="2332166"/>
              </a:tblGrid>
              <a:tr h="2495769">
                <a:tc>
                  <a:txBody>
                    <a:bodyPr/>
                    <a:lstStyle/>
                    <a:p>
                      <a:pPr algn="ctr"/>
                      <a:r>
                        <a:rPr lang="ru-RU" sz="2400" b="1" baseline="0" dirty="0" smtClean="0">
                          <a:latin typeface="Cambria" pitchFamily="18" charset="0"/>
                        </a:rPr>
                        <a:t>6. </a:t>
                      </a:r>
                    </a:p>
                    <a:p>
                      <a:pPr algn="ctr"/>
                      <a:r>
                        <a:rPr lang="ru-RU" sz="2400" b="1" baseline="0" dirty="0" smtClean="0">
                          <a:latin typeface="Cambria" pitchFamily="18" charset="0"/>
                        </a:rPr>
                        <a:t>Итог урока</a:t>
                      </a:r>
                    </a:p>
                    <a:p>
                      <a:pPr algn="just"/>
                      <a:endParaRPr lang="ru-RU" sz="2000" baseline="0" dirty="0" smtClean="0">
                        <a:latin typeface="Cambria" pitchFamily="18" charset="0"/>
                      </a:endParaRPr>
                    </a:p>
                    <a:p>
                      <a:pPr algn="just"/>
                      <a:r>
                        <a:rPr lang="ru-RU" sz="1800" u="sng" baseline="0" dirty="0" smtClean="0">
                          <a:latin typeface="Cambria" pitchFamily="18" charset="0"/>
                        </a:rPr>
                        <a:t>(Цель</a:t>
                      </a:r>
                      <a:r>
                        <a:rPr lang="ru-RU" sz="1800" baseline="0" dirty="0" smtClean="0">
                          <a:latin typeface="Cambria" pitchFamily="18" charset="0"/>
                        </a:rPr>
                        <a:t>: проверить усвоение темы, коррекция)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Cambria" pitchFamily="18" charset="0"/>
                        </a:rPr>
                        <a:t>4мин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Учитель предлагает ученикам задать вопросы по изученной </a:t>
                      </a:r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теме и  </a:t>
                      </a:r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ответить на них.</a:t>
                      </a:r>
                    </a:p>
                    <a:p>
                      <a:pPr algn="just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just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just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  <a:p>
                      <a:pPr algn="just"/>
                      <a:endParaRPr lang="ru-RU" sz="1800" b="0" i="0" u="none" baseline="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Ученики задают вопросы и отвечают.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6589"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Cambria" pitchFamily="18" charset="0"/>
                        </a:rPr>
                        <a:t> </a:t>
                      </a:r>
                      <a:r>
                        <a:rPr lang="ru-RU" sz="2000" b="1" baseline="0" dirty="0" smtClean="0">
                          <a:latin typeface="Cambria" pitchFamily="18" charset="0"/>
                        </a:rPr>
                        <a:t>7.</a:t>
                      </a:r>
                      <a:endParaRPr lang="ru-RU" sz="2000" b="1" baseline="0" dirty="0" smtClean="0">
                        <a:latin typeface="Cambria" pitchFamily="18" charset="0"/>
                      </a:endParaRPr>
                    </a:p>
                    <a:p>
                      <a:pPr algn="ctr"/>
                      <a:r>
                        <a:rPr lang="ru-RU" sz="2000" b="1" baseline="0" dirty="0" smtClean="0">
                          <a:latin typeface="Cambria" pitchFamily="18" charset="0"/>
                        </a:rPr>
                        <a:t>Домашнее задание</a:t>
                      </a:r>
                    </a:p>
                    <a:p>
                      <a:pPr algn="ctr"/>
                      <a:endParaRPr lang="ru-RU" sz="2000" b="1" baseline="0" dirty="0" smtClean="0">
                        <a:latin typeface="Cambria" pitchFamily="18" charset="0"/>
                      </a:endParaRPr>
                    </a:p>
                    <a:p>
                      <a:pPr algn="l"/>
                      <a:r>
                        <a:rPr lang="ru-RU" sz="2000" b="0" u="sng" baseline="0" dirty="0" smtClean="0">
                          <a:latin typeface="Cambria" pitchFamily="18" charset="0"/>
                        </a:rPr>
                        <a:t>(Цель:</a:t>
                      </a:r>
                      <a:r>
                        <a:rPr lang="ru-RU" sz="2000" b="0" u="none" baseline="0" dirty="0" smtClean="0">
                          <a:latin typeface="Cambria" pitchFamily="18" charset="0"/>
                        </a:rPr>
                        <a:t> дать установку на отработку определённых умений)</a:t>
                      </a:r>
                      <a:endParaRPr lang="ru-RU" sz="2000" b="0" u="sng" baseline="0" dirty="0" smtClean="0">
                        <a:latin typeface="Cambria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Cambria" pitchFamily="18" charset="0"/>
                        </a:rPr>
                        <a:t>3мин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Учитель предлагает дифференцированное домашнее задание. </a:t>
                      </a:r>
                      <a:r>
                        <a:rPr lang="ru-RU" sz="1800" b="1" i="0" u="sng" baseline="0" dirty="0" smtClean="0">
                          <a:solidFill>
                            <a:srgbClr val="002060"/>
                          </a:solidFill>
                          <a:latin typeface="Cambria" pitchFamily="18" charset="0"/>
                          <a:hlinkClick r:id="rId2" action="ppaction://hlinksldjump"/>
                        </a:rPr>
                        <a:t>Слайд 15</a:t>
                      </a:r>
                      <a:endParaRPr lang="ru-RU" sz="1800" b="1" i="0" u="sng" baseline="0" dirty="0" smtClean="0">
                        <a:solidFill>
                          <a:srgbClr val="002060"/>
                        </a:solidFill>
                        <a:latin typeface="Cambria" pitchFamily="18" charset="0"/>
                      </a:endParaRPr>
                    </a:p>
                    <a:p>
                      <a:pPr algn="just"/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Знакомит с критериями оценки домашнего задания:</a:t>
                      </a:r>
                    </a:p>
                    <a:p>
                      <a:pPr algn="just"/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«5» – 1 задание;</a:t>
                      </a:r>
                    </a:p>
                    <a:p>
                      <a:pPr algn="just"/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«4» – 2 задание;</a:t>
                      </a:r>
                    </a:p>
                    <a:p>
                      <a:pPr algn="just"/>
                      <a:r>
                        <a:rPr lang="ru-RU" sz="1800" b="0" i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«3» - 3 задание.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u="none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Ученики записывают домашнее задание, слушают инструктаж по его выполнению. Ученики должны сами сделать выбор, какое задание выполнить.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57224" y="1714488"/>
            <a:ext cx="764386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После корня он стоит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Перед окончанием.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Его я если заменю,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Другое слово получу.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5008" y="5072074"/>
            <a:ext cx="30289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(СУФФИКС)</a:t>
            </a:r>
            <a:endParaRPr lang="ru-RU" sz="40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8" name="Стрелка влево 7">
            <a:hlinkClick r:id="rId2" action="ppaction://hlinksldjump"/>
          </p:cNvPr>
          <p:cNvSpPr/>
          <p:nvPr/>
        </p:nvSpPr>
        <p:spPr>
          <a:xfrm>
            <a:off x="500034" y="5929330"/>
            <a:ext cx="978408" cy="484632"/>
          </a:xfrm>
          <a:prstGeom prst="lef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714744" y="857232"/>
            <a:ext cx="4455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740000"/>
                </a:solidFill>
                <a:latin typeface="Monotype Corsiva" pitchFamily="66" charset="0"/>
              </a:rPr>
              <a:t>Лингвистическая задача</a:t>
            </a:r>
            <a:endParaRPr lang="ru-RU" sz="3600" b="1" dirty="0">
              <a:solidFill>
                <a:srgbClr val="740000"/>
              </a:solidFill>
              <a:latin typeface="Monotype Corsiva" pitchFamily="66" charset="0"/>
            </a:endParaRPr>
          </a:p>
        </p:txBody>
      </p:sp>
      <p:pic>
        <p:nvPicPr>
          <p:cNvPr id="10" name="Picture 2" descr="F:\7269260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14290"/>
            <a:ext cx="1643074" cy="16622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5896" y="332656"/>
            <a:ext cx="2218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740000"/>
                </a:solidFill>
                <a:latin typeface="Monotype Corsiva" pitchFamily="66" charset="0"/>
              </a:rPr>
              <a:t>Кластер</a:t>
            </a:r>
            <a:endParaRPr lang="ru-RU" sz="3600" b="1" dirty="0">
              <a:solidFill>
                <a:srgbClr val="740000"/>
              </a:solidFill>
              <a:latin typeface="Monotype Corsiva" pitchFamily="66" charset="0"/>
            </a:endParaRPr>
          </a:p>
        </p:txBody>
      </p:sp>
      <p:pic>
        <p:nvPicPr>
          <p:cNvPr id="3" name="Picture 2" descr="F:\7269260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1643074" cy="1662257"/>
          </a:xfrm>
          <a:prstGeom prst="rect">
            <a:avLst/>
          </a:prstGeom>
          <a:noFill/>
        </p:spPr>
      </p:pic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3857620" y="1643050"/>
            <a:ext cx="1714512" cy="64294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cs typeface="Arial" pitchFamily="34" charset="0"/>
              </a:rPr>
              <a:t>суффикс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ambria" pitchFamily="18" charset="0"/>
              <a:cs typeface="Arial" pitchFamily="34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1000100" y="2143116"/>
            <a:ext cx="2143140" cy="71438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cs typeface="Arial" pitchFamily="34" charset="0"/>
              </a:rPr>
              <a:t>функция</a:t>
            </a: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6072198" y="2143116"/>
            <a:ext cx="2143140" cy="71438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м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cs typeface="Arial" pitchFamily="34" charset="0"/>
              </a:rPr>
              <a:t>есто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cs typeface="Arial" pitchFamily="34" charset="0"/>
              </a:rPr>
              <a:t> в слове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ambria" pitchFamily="18" charset="0"/>
              <a:cs typeface="Arial" pitchFamily="34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3929058" y="3571876"/>
            <a:ext cx="2143140" cy="71438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cs typeface="Arial" pitchFamily="34" charset="0"/>
              </a:rPr>
              <a:t>значения</a:t>
            </a: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571472" y="3571876"/>
            <a:ext cx="1214446" cy="78581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cs typeface="Arial" pitchFamily="34" charset="0"/>
              </a:rPr>
              <a:t>?</a:t>
            </a: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auto">
          <a:xfrm>
            <a:off x="2143108" y="3571876"/>
            <a:ext cx="1214446" cy="78581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sz="4000" b="1" dirty="0" smtClean="0">
                <a:solidFill>
                  <a:srgbClr val="FF0000"/>
                </a:solidFill>
                <a:latin typeface="Cambria" pitchFamily="18" charset="0"/>
                <a:cs typeface="Arial" pitchFamily="34" charset="0"/>
              </a:rPr>
              <a:t>?</a:t>
            </a:r>
          </a:p>
        </p:txBody>
      </p:sp>
      <p:sp>
        <p:nvSpPr>
          <p:cNvPr id="11" name="AutoShape 3"/>
          <p:cNvSpPr>
            <a:spLocks noChangeArrowheads="1"/>
          </p:cNvSpPr>
          <p:nvPr/>
        </p:nvSpPr>
        <p:spPr bwMode="auto">
          <a:xfrm>
            <a:off x="2857488" y="5000636"/>
            <a:ext cx="1214446" cy="78581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sz="4000" b="1" dirty="0" smtClean="0">
                <a:solidFill>
                  <a:srgbClr val="FF0000"/>
                </a:solidFill>
                <a:latin typeface="Cambria" pitchFamily="18" charset="0"/>
                <a:cs typeface="Arial" pitchFamily="34" charset="0"/>
              </a:rPr>
              <a:t>?</a:t>
            </a:r>
          </a:p>
        </p:txBody>
      </p:sp>
      <p:sp>
        <p:nvSpPr>
          <p:cNvPr id="12" name="AutoShape 3"/>
          <p:cNvSpPr>
            <a:spLocks noChangeArrowheads="1"/>
          </p:cNvSpPr>
          <p:nvPr/>
        </p:nvSpPr>
        <p:spPr bwMode="auto">
          <a:xfrm>
            <a:off x="4357686" y="5000636"/>
            <a:ext cx="1214446" cy="78581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sz="4000" b="1" dirty="0" smtClean="0">
                <a:solidFill>
                  <a:srgbClr val="FF0000"/>
                </a:solidFill>
                <a:latin typeface="Cambria" pitchFamily="18" charset="0"/>
                <a:cs typeface="Arial" pitchFamily="34" charset="0"/>
              </a:rPr>
              <a:t>?</a:t>
            </a:r>
          </a:p>
        </p:txBody>
      </p:sp>
      <p:sp>
        <p:nvSpPr>
          <p:cNvPr id="13" name="AutoShape 3"/>
          <p:cNvSpPr>
            <a:spLocks noChangeArrowheads="1"/>
          </p:cNvSpPr>
          <p:nvPr/>
        </p:nvSpPr>
        <p:spPr bwMode="auto">
          <a:xfrm>
            <a:off x="5857884" y="5000636"/>
            <a:ext cx="1214446" cy="78581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sz="4000" b="1" dirty="0" smtClean="0">
                <a:solidFill>
                  <a:srgbClr val="FF0000"/>
                </a:solidFill>
                <a:latin typeface="Cambria" pitchFamily="18" charset="0"/>
                <a:cs typeface="Arial" pitchFamily="34" charset="0"/>
              </a:rPr>
              <a:t>?</a:t>
            </a:r>
          </a:p>
        </p:txBody>
      </p:sp>
      <p:sp>
        <p:nvSpPr>
          <p:cNvPr id="14" name="AutoShape 3"/>
          <p:cNvSpPr>
            <a:spLocks noChangeArrowheads="1"/>
          </p:cNvSpPr>
          <p:nvPr/>
        </p:nvSpPr>
        <p:spPr bwMode="auto">
          <a:xfrm>
            <a:off x="7358082" y="5000636"/>
            <a:ext cx="1214446" cy="78581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sz="4000" b="1" dirty="0" smtClean="0">
                <a:solidFill>
                  <a:srgbClr val="FF0000"/>
                </a:solidFill>
                <a:latin typeface="Cambria" pitchFamily="18" charset="0"/>
                <a:cs typeface="Arial" pitchFamily="34" charset="0"/>
              </a:rPr>
              <a:t>?</a:t>
            </a:r>
          </a:p>
        </p:txBody>
      </p:sp>
      <p:sp>
        <p:nvSpPr>
          <p:cNvPr id="16" name="Выгнутая влево стрелка 15"/>
          <p:cNvSpPr/>
          <p:nvPr/>
        </p:nvSpPr>
        <p:spPr>
          <a:xfrm rot="4231865">
            <a:off x="2786050" y="461735"/>
            <a:ext cx="746491" cy="202777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Выгнутая вправо стрелка 16"/>
          <p:cNvSpPr/>
          <p:nvPr/>
        </p:nvSpPr>
        <p:spPr>
          <a:xfrm rot="17303506">
            <a:off x="5652745" y="442856"/>
            <a:ext cx="798285" cy="198593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Стрелка вниз 17"/>
          <p:cNvSpPr/>
          <p:nvPr/>
        </p:nvSpPr>
        <p:spPr>
          <a:xfrm flipH="1">
            <a:off x="4786314" y="2357430"/>
            <a:ext cx="285752" cy="1143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 стрелкой 19"/>
          <p:cNvCxnSpPr/>
          <p:nvPr/>
        </p:nvCxnSpPr>
        <p:spPr>
          <a:xfrm rot="10800000" flipV="1">
            <a:off x="1285852" y="3000372"/>
            <a:ext cx="714380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2143108" y="3000372"/>
            <a:ext cx="714380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0800000" flipV="1">
            <a:off x="3571868" y="4357694"/>
            <a:ext cx="1285884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rot="5400000">
            <a:off x="4714876" y="4643446"/>
            <a:ext cx="429422" cy="14367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5572132" y="4357694"/>
            <a:ext cx="2071702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5214942" y="4429132"/>
            <a:ext cx="785818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1" name="Стрелка влево 40">
            <a:hlinkClick r:id="rId3" action="ppaction://hlinksldjump"/>
          </p:cNvPr>
          <p:cNvSpPr/>
          <p:nvPr/>
        </p:nvSpPr>
        <p:spPr>
          <a:xfrm>
            <a:off x="500034" y="5929330"/>
            <a:ext cx="978408" cy="484632"/>
          </a:xfrm>
          <a:prstGeom prst="lef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AutoShape 3"/>
          <p:cNvSpPr>
            <a:spLocks noChangeArrowheads="1"/>
          </p:cNvSpPr>
          <p:nvPr/>
        </p:nvSpPr>
        <p:spPr bwMode="auto">
          <a:xfrm>
            <a:off x="6588224" y="3068960"/>
            <a:ext cx="1224136" cy="7920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sz="4000" b="1" dirty="0" smtClean="0">
                <a:solidFill>
                  <a:srgbClr val="FF0000"/>
                </a:solidFill>
                <a:latin typeface="Cambria" pitchFamily="18" charset="0"/>
                <a:cs typeface="Arial" pitchFamily="34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7269260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1643074" cy="1662257"/>
          </a:xfrm>
          <a:prstGeom prst="rect">
            <a:avLst/>
          </a:prstGeom>
          <a:noFill/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928662" y="1857364"/>
            <a:ext cx="764386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Серенький,</a:t>
            </a:r>
            <a:r>
              <a:rPr kumimoji="0" lang="ru-RU" sz="5400" b="1" i="1" u="none" strike="noStrike" cap="none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сидел, медвежонок, бедноватый, лисёнок, фонарщик, пришёл, библиотекарь, шалашик.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500034" y="5929330"/>
            <a:ext cx="978408" cy="484632"/>
          </a:xfrm>
          <a:prstGeom prst="lef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411760" y="476673"/>
            <a:ext cx="6192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740000"/>
                </a:solidFill>
                <a:latin typeface="Monotype Corsiva" pitchFamily="66" charset="0"/>
              </a:rPr>
              <a:t>Задание: заполните кластер, проанализировав данные слова.</a:t>
            </a:r>
            <a:endParaRPr lang="ru-RU" sz="3600" b="1" dirty="0">
              <a:solidFill>
                <a:srgbClr val="74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28860" y="214290"/>
            <a:ext cx="5429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740000"/>
                </a:solidFill>
                <a:latin typeface="Monotype Corsiva" pitchFamily="66" charset="0"/>
              </a:rPr>
              <a:t>ПРОВЕРЬ!</a:t>
            </a:r>
            <a:endParaRPr lang="ru-RU" sz="3600" b="1" dirty="0">
              <a:solidFill>
                <a:srgbClr val="740000"/>
              </a:solidFill>
              <a:latin typeface="Monotype Corsiva" pitchFamily="66" charset="0"/>
            </a:endParaRPr>
          </a:p>
        </p:txBody>
      </p:sp>
      <p:pic>
        <p:nvPicPr>
          <p:cNvPr id="3" name="Picture 2" descr="F:\7269260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1643074" cy="1662257"/>
          </a:xfrm>
          <a:prstGeom prst="rect">
            <a:avLst/>
          </a:prstGeom>
          <a:noFill/>
        </p:spPr>
      </p:pic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3857620" y="1643050"/>
            <a:ext cx="1714512" cy="64294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cs typeface="Arial" pitchFamily="34" charset="0"/>
              </a:rPr>
              <a:t>суффикс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ambria" pitchFamily="18" charset="0"/>
              <a:cs typeface="Arial" pitchFamily="34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1000100" y="2143116"/>
            <a:ext cx="2143140" cy="71438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cs typeface="Arial" pitchFamily="34" charset="0"/>
              </a:rPr>
              <a:t>ОБРАЗОВАНИЕ</a:t>
            </a: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6072198" y="2143116"/>
            <a:ext cx="2143140" cy="71438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cs typeface="Arial" pitchFamily="34" charset="0"/>
              </a:rPr>
              <a:t>ПОСЛЕ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cs typeface="Arial" pitchFamily="34" charset="0"/>
              </a:rPr>
              <a:t> КОРНЯ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ambria" pitchFamily="18" charset="0"/>
              <a:cs typeface="Arial" pitchFamily="34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3929058" y="3571876"/>
            <a:ext cx="2143140" cy="71438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cs typeface="Arial" pitchFamily="34" charset="0"/>
              </a:rPr>
              <a:t>значения</a:t>
            </a: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571472" y="3571876"/>
            <a:ext cx="1214446" cy="78581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НОВЫХ СЛОВ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ambria" pitchFamily="18" charset="0"/>
              <a:cs typeface="Arial" pitchFamily="34" charset="0"/>
            </a:endParaRP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auto">
          <a:xfrm>
            <a:off x="2143108" y="3571876"/>
            <a:ext cx="1214446" cy="78581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b="1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ФОРМ СЛОВА</a:t>
            </a:r>
          </a:p>
        </p:txBody>
      </p:sp>
      <p:sp>
        <p:nvSpPr>
          <p:cNvPr id="11" name="AutoShape 3"/>
          <p:cNvSpPr>
            <a:spLocks noChangeArrowheads="1"/>
          </p:cNvSpPr>
          <p:nvPr/>
        </p:nvSpPr>
        <p:spPr bwMode="auto">
          <a:xfrm>
            <a:off x="2857488" y="5000636"/>
            <a:ext cx="1214446" cy="114300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УМЕНЬШИТЕЛЬНО-ЛАСКАТЕЛЬНЫЙ</a:t>
            </a:r>
          </a:p>
        </p:txBody>
      </p:sp>
      <p:sp>
        <p:nvSpPr>
          <p:cNvPr id="12" name="AutoShape 3"/>
          <p:cNvSpPr>
            <a:spLocks noChangeArrowheads="1"/>
          </p:cNvSpPr>
          <p:nvPr/>
        </p:nvSpPr>
        <p:spPr bwMode="auto">
          <a:xfrm>
            <a:off x="4357686" y="5000636"/>
            <a:ext cx="1214446" cy="114300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ДЕТЁНЫШИ ЖИВОТНЫХ</a:t>
            </a:r>
          </a:p>
        </p:txBody>
      </p:sp>
      <p:sp>
        <p:nvSpPr>
          <p:cNvPr id="13" name="AutoShape 3"/>
          <p:cNvSpPr>
            <a:spLocks noChangeArrowheads="1"/>
          </p:cNvSpPr>
          <p:nvPr/>
        </p:nvSpPr>
        <p:spPr bwMode="auto">
          <a:xfrm>
            <a:off x="5857884" y="5000636"/>
            <a:ext cx="1214446" cy="114300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sz="1600" b="1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ЧУТЬ-ЧУТЬ</a:t>
            </a:r>
          </a:p>
        </p:txBody>
      </p:sp>
      <p:sp>
        <p:nvSpPr>
          <p:cNvPr id="14" name="AutoShape 3"/>
          <p:cNvSpPr>
            <a:spLocks noChangeArrowheads="1"/>
          </p:cNvSpPr>
          <p:nvPr/>
        </p:nvSpPr>
        <p:spPr bwMode="auto">
          <a:xfrm>
            <a:off x="7358082" y="5000636"/>
            <a:ext cx="1214446" cy="114300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ЛИЦО.</a:t>
            </a:r>
          </a:p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ПРОФЕССИЯ</a:t>
            </a:r>
          </a:p>
        </p:txBody>
      </p:sp>
      <p:sp>
        <p:nvSpPr>
          <p:cNvPr id="16" name="Выгнутая влево стрелка 15"/>
          <p:cNvSpPr/>
          <p:nvPr/>
        </p:nvSpPr>
        <p:spPr>
          <a:xfrm rot="4231865">
            <a:off x="2786050" y="461735"/>
            <a:ext cx="746491" cy="202777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Выгнутая вправо стрелка 16"/>
          <p:cNvSpPr/>
          <p:nvPr/>
        </p:nvSpPr>
        <p:spPr>
          <a:xfrm rot="17303506">
            <a:off x="5652745" y="442856"/>
            <a:ext cx="798285" cy="198593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Стрелка вниз 17"/>
          <p:cNvSpPr/>
          <p:nvPr/>
        </p:nvSpPr>
        <p:spPr>
          <a:xfrm flipH="1">
            <a:off x="4786314" y="2357430"/>
            <a:ext cx="285752" cy="1143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 стрелкой 19"/>
          <p:cNvCxnSpPr/>
          <p:nvPr/>
        </p:nvCxnSpPr>
        <p:spPr>
          <a:xfrm rot="10800000" flipV="1">
            <a:off x="1285852" y="3000372"/>
            <a:ext cx="714380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2143108" y="3000372"/>
            <a:ext cx="714380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0800000" flipV="1">
            <a:off x="3571868" y="4357694"/>
            <a:ext cx="1285884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rot="5400000">
            <a:off x="4714876" y="4643446"/>
            <a:ext cx="429422" cy="14367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5572132" y="4357694"/>
            <a:ext cx="2071702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5214942" y="4429132"/>
            <a:ext cx="785818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1" name="Стрелка влево 40">
            <a:hlinkClick r:id="rId3" action="ppaction://hlinksldjump"/>
          </p:cNvPr>
          <p:cNvSpPr/>
          <p:nvPr/>
        </p:nvSpPr>
        <p:spPr>
          <a:xfrm>
            <a:off x="500034" y="5929330"/>
            <a:ext cx="978408" cy="484632"/>
          </a:xfrm>
          <a:prstGeom prst="lef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00364" y="1500174"/>
            <a:ext cx="464347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Кожа…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ая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куртка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Серебря…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ые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часы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Гуси…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ое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перо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Клюкве…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ый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сок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Тума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…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ая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даль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Ко…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ый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завод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Искусстве…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ый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мех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Дли…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ая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ночь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71670" y="428604"/>
            <a:ext cx="6572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740000"/>
                </a:solidFill>
                <a:latin typeface="Monotype Corsiva" pitchFamily="66" charset="0"/>
              </a:rPr>
              <a:t>Задание: спишите словосочетания, вставив пропущенные буквы.</a:t>
            </a:r>
            <a:endParaRPr lang="ru-RU" sz="3600" b="1" dirty="0">
              <a:solidFill>
                <a:srgbClr val="740000"/>
              </a:solidFill>
              <a:latin typeface="Monotype Corsiva" pitchFamily="66" charset="0"/>
            </a:endParaRPr>
          </a:p>
        </p:txBody>
      </p:sp>
      <p:pic>
        <p:nvPicPr>
          <p:cNvPr id="6" name="Picture 2" descr="F:\7269260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1643074" cy="1662257"/>
          </a:xfrm>
          <a:prstGeom prst="rect">
            <a:avLst/>
          </a:prstGeom>
          <a:noFill/>
        </p:spPr>
      </p:pic>
      <p:sp>
        <p:nvSpPr>
          <p:cNvPr id="7" name="Стрелка влево 6">
            <a:hlinkClick r:id="rId3" action="ppaction://hlinksldjump"/>
          </p:cNvPr>
          <p:cNvSpPr/>
          <p:nvPr/>
        </p:nvSpPr>
        <p:spPr>
          <a:xfrm>
            <a:off x="500034" y="5929330"/>
            <a:ext cx="978408" cy="484632"/>
          </a:xfrm>
          <a:prstGeom prst="lef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7269260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1643074" cy="1662257"/>
          </a:xfrm>
          <a:prstGeom prst="rect">
            <a:avLst/>
          </a:prstGeom>
          <a:noFill/>
        </p:spPr>
      </p:pic>
      <p:cxnSp>
        <p:nvCxnSpPr>
          <p:cNvPr id="4" name="Прямая соединительная линия 3"/>
          <p:cNvCxnSpPr/>
          <p:nvPr/>
        </p:nvCxnSpPr>
        <p:spPr>
          <a:xfrm flipV="1">
            <a:off x="2857488" y="2857496"/>
            <a:ext cx="3630228" cy="13272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 rot="16200000" flipH="1">
            <a:off x="2178827" y="3821909"/>
            <a:ext cx="2286016" cy="357190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5400000">
            <a:off x="2285760" y="1641686"/>
            <a:ext cx="2070562" cy="358778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Равнобедренный треугольник 9"/>
          <p:cNvSpPr/>
          <p:nvPr/>
        </p:nvSpPr>
        <p:spPr>
          <a:xfrm rot="16200000">
            <a:off x="221439" y="1493049"/>
            <a:ext cx="2448272" cy="2891150"/>
          </a:xfrm>
          <a:prstGeom prst="triangle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ru-RU" sz="1100" b="1" dirty="0" smtClean="0">
                <a:latin typeface="Cambria" pitchFamily="18" charset="0"/>
              </a:rPr>
              <a:t>От чего зависит выбор написания Н  и НН  в суффиксах имён прилагательных?</a:t>
            </a:r>
            <a:endParaRPr lang="ru-RU" sz="1100" b="1" dirty="0">
              <a:latin typeface="Cambria" pitchFamily="18" charset="0"/>
            </a:endParaRPr>
          </a:p>
        </p:txBody>
      </p:sp>
      <p:sp>
        <p:nvSpPr>
          <p:cNvPr id="46" name="Равнобедренный треугольник 45"/>
          <p:cNvSpPr/>
          <p:nvPr/>
        </p:nvSpPr>
        <p:spPr>
          <a:xfrm rot="16200000">
            <a:off x="6143636" y="1500174"/>
            <a:ext cx="2643206" cy="2786082"/>
          </a:xfrm>
          <a:prstGeom prst="triangle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endParaRPr lang="ru-RU" sz="1100" b="1" dirty="0">
              <a:latin typeface="Cambria" pitchFamily="18" charset="0"/>
            </a:endParaRP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 rot="5400000">
            <a:off x="2786050" y="1643050"/>
            <a:ext cx="2071702" cy="357190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5400000">
            <a:off x="3358124" y="1642480"/>
            <a:ext cx="2070562" cy="357190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rot="5400000">
            <a:off x="3786752" y="1642480"/>
            <a:ext cx="2142000" cy="428628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rot="5400000">
            <a:off x="4429694" y="1571042"/>
            <a:ext cx="2070562" cy="500066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rot="5400000">
            <a:off x="5036917" y="1606761"/>
            <a:ext cx="1999124" cy="500066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rot="16200000" flipH="1">
            <a:off x="2750331" y="3821909"/>
            <a:ext cx="2214578" cy="428628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rot="16200000" flipH="1">
            <a:off x="3321835" y="3821909"/>
            <a:ext cx="2214578" cy="428628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rot="16200000" flipH="1">
            <a:off x="3750463" y="3750471"/>
            <a:ext cx="2286016" cy="500066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rot="16200000" flipH="1">
            <a:off x="4393405" y="3750471"/>
            <a:ext cx="2214578" cy="571504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rot="16200000" flipH="1">
            <a:off x="4929190" y="3714752"/>
            <a:ext cx="2286016" cy="571504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1" name="Стрелка влево 130">
            <a:hlinkClick r:id="rId3" action="ppaction://hlinksldjump"/>
          </p:cNvPr>
          <p:cNvSpPr/>
          <p:nvPr/>
        </p:nvSpPr>
        <p:spPr>
          <a:xfrm>
            <a:off x="500034" y="5929330"/>
            <a:ext cx="978408" cy="484632"/>
          </a:xfrm>
          <a:prstGeom prst="lef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7269260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1643074" cy="1662257"/>
          </a:xfrm>
          <a:prstGeom prst="rect">
            <a:avLst/>
          </a:prstGeom>
          <a:noFill/>
        </p:spPr>
      </p:pic>
      <p:sp>
        <p:nvSpPr>
          <p:cNvPr id="4" name="Стрелка влево 3">
            <a:hlinkClick r:id="rId3" action="ppaction://hlinksldjump"/>
          </p:cNvPr>
          <p:cNvSpPr/>
          <p:nvPr/>
        </p:nvSpPr>
        <p:spPr>
          <a:xfrm>
            <a:off x="500034" y="5929330"/>
            <a:ext cx="978408" cy="484632"/>
          </a:xfrm>
          <a:prstGeom prst="lef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071670" y="428604"/>
            <a:ext cx="67866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740000"/>
                </a:solidFill>
                <a:latin typeface="Monotype Corsiva" pitchFamily="66" charset="0"/>
              </a:rPr>
              <a:t>Задание: спишите, проведите исследование, проанализировав по схеме :            </a:t>
            </a:r>
            <a:r>
              <a:rPr lang="ru-RU" sz="3600" b="1" dirty="0" smtClean="0">
                <a:ln w="38100">
                  <a:solidFill>
                    <a:schemeClr val="accent1"/>
                  </a:solidFill>
                </a:ln>
                <a:solidFill>
                  <a:srgbClr val="740000"/>
                </a:solidFill>
                <a:latin typeface="Monotype Corsiva" pitchFamily="66" charset="0"/>
              </a:rPr>
              <a:t>+</a:t>
            </a:r>
            <a:r>
              <a:rPr lang="ru-RU" sz="3600" b="1" dirty="0" smtClean="0">
                <a:solidFill>
                  <a:srgbClr val="740000"/>
                </a:solidFill>
                <a:latin typeface="Monotype Corsiva" pitchFamily="66" charset="0"/>
              </a:rPr>
              <a:t>                 </a:t>
            </a:r>
            <a:endParaRPr lang="ru-RU" sz="3600" b="1" dirty="0">
              <a:solidFill>
                <a:srgbClr val="740000"/>
              </a:solidFill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1714488"/>
            <a:ext cx="914400" cy="2857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 flipH="1" flipV="1">
            <a:off x="4964909" y="1607331"/>
            <a:ext cx="285752" cy="214314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16200000" flipV="1">
            <a:off x="5214942" y="1571612"/>
            <a:ext cx="276228" cy="276228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715008" y="1857364"/>
            <a:ext cx="714380" cy="1588"/>
          </a:xfrm>
          <a:prstGeom prst="straightConnector1">
            <a:avLst/>
          </a:prstGeom>
          <a:ln w="5715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214282" y="2143116"/>
            <a:ext cx="1928826" cy="300039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740000"/>
                </a:solidFill>
                <a:latin typeface="Cambria" pitchFamily="18" charset="0"/>
              </a:rPr>
              <a:t>1 группа</a:t>
            </a:r>
          </a:p>
          <a:p>
            <a:pPr algn="ctr"/>
            <a:endParaRPr lang="ru-RU" sz="2400" b="1" dirty="0" smtClean="0">
              <a:solidFill>
                <a:schemeClr val="tx1"/>
              </a:solidFill>
              <a:latin typeface="Cambria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</a:rPr>
              <a:t>Кожаная,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</a:rPr>
              <a:t>серебряная,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</a:rPr>
              <a:t>глиняный,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</a:rPr>
              <a:t>песчаный,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</a:rPr>
              <a:t>ледяной.</a:t>
            </a:r>
            <a:endParaRPr lang="ru-RU" sz="20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214546" y="2500306"/>
            <a:ext cx="2000264" cy="300039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rgbClr val="740000"/>
              </a:solidFill>
              <a:latin typeface="Cambria" pitchFamily="18" charset="0"/>
            </a:endParaRPr>
          </a:p>
          <a:p>
            <a:pPr algn="ctr"/>
            <a:endParaRPr lang="ru-RU" sz="2400" b="1" dirty="0" smtClean="0">
              <a:solidFill>
                <a:srgbClr val="740000"/>
              </a:solidFill>
              <a:latin typeface="Cambria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740000"/>
                </a:solidFill>
                <a:latin typeface="Cambria" pitchFamily="18" charset="0"/>
              </a:rPr>
              <a:t>2 группа</a:t>
            </a:r>
          </a:p>
          <a:p>
            <a:pPr algn="ctr"/>
            <a:endParaRPr lang="ru-RU" sz="2400" b="1" dirty="0" smtClean="0">
              <a:solidFill>
                <a:srgbClr val="740000"/>
              </a:solidFill>
              <a:latin typeface="Cambria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</a:rPr>
              <a:t>Гусиный,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</a:rPr>
              <a:t>Воробьиное,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</a:rPr>
              <a:t>журавлиная,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</a:rPr>
              <a:t>лошадиный,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</a:rPr>
              <a:t>орлиные.</a:t>
            </a:r>
          </a:p>
          <a:p>
            <a:pPr algn="ctr"/>
            <a:endParaRPr lang="ru-RU" sz="2400" b="1" dirty="0" smtClean="0">
              <a:solidFill>
                <a:srgbClr val="740000"/>
              </a:solidFill>
              <a:latin typeface="Cambria" pitchFamily="18" charset="0"/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286248" y="2786058"/>
            <a:ext cx="1785950" cy="300039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740000"/>
                </a:solidFill>
                <a:latin typeface="Cambria" pitchFamily="18" charset="0"/>
              </a:rPr>
              <a:t>3 группа</a:t>
            </a:r>
          </a:p>
          <a:p>
            <a:pPr algn="ctr"/>
            <a:endParaRPr lang="ru-RU" sz="2400" b="1" dirty="0" smtClean="0">
              <a:solidFill>
                <a:schemeClr val="tx1"/>
              </a:solidFill>
              <a:latin typeface="Cambria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</a:rPr>
              <a:t>Сонный, законный,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</a:rPr>
              <a:t>конный,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</a:rPr>
              <a:t>длинная,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</a:rPr>
              <a:t>туманный.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143636" y="3286124"/>
            <a:ext cx="2786050" cy="300039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740000"/>
                </a:solidFill>
                <a:latin typeface="Cambria" pitchFamily="18" charset="0"/>
              </a:rPr>
              <a:t>4 группа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</a:rPr>
              <a:t>Клюквенный, информационный, искусственный, революционный,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</a:rPr>
              <a:t>соломенный.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7269260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1643074" cy="1662257"/>
          </a:xfrm>
          <a:prstGeom prst="rect">
            <a:avLst/>
          </a:prstGeom>
          <a:noFill/>
        </p:spPr>
      </p:pic>
      <p:cxnSp>
        <p:nvCxnSpPr>
          <p:cNvPr id="4" name="Прямая соединительная линия 3"/>
          <p:cNvCxnSpPr>
            <a:endCxn id="46" idx="0"/>
          </p:cNvCxnSpPr>
          <p:nvPr/>
        </p:nvCxnSpPr>
        <p:spPr>
          <a:xfrm flipV="1">
            <a:off x="2857488" y="2857496"/>
            <a:ext cx="3857620" cy="13272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 rot="5400000">
            <a:off x="1608117" y="4606933"/>
            <a:ext cx="3500462" cy="1588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5400000">
            <a:off x="2142884" y="1571042"/>
            <a:ext cx="2499984" cy="72232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Равнобедренный треугольник 9"/>
          <p:cNvSpPr/>
          <p:nvPr/>
        </p:nvSpPr>
        <p:spPr>
          <a:xfrm rot="16200000">
            <a:off x="471456" y="1743066"/>
            <a:ext cx="2305396" cy="2533992"/>
          </a:xfrm>
          <a:prstGeom prst="triangle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ru-RU" sz="1100" b="1" dirty="0" smtClean="0">
                <a:latin typeface="Cambria" pitchFamily="18" charset="0"/>
              </a:rPr>
              <a:t>От чего зависит выбор написания Н  и НН  в суффиксах имён прилагательных?</a:t>
            </a:r>
            <a:endParaRPr lang="ru-RU" sz="1100" b="1" dirty="0">
              <a:latin typeface="Cambria" pitchFamily="18" charset="0"/>
            </a:endParaRPr>
          </a:p>
        </p:txBody>
      </p:sp>
      <p:sp>
        <p:nvSpPr>
          <p:cNvPr id="46" name="Равнобедренный треугольник 45"/>
          <p:cNvSpPr/>
          <p:nvPr/>
        </p:nvSpPr>
        <p:spPr>
          <a:xfrm rot="16200000">
            <a:off x="6500810" y="1785910"/>
            <a:ext cx="2571768" cy="2143172"/>
          </a:xfrm>
          <a:prstGeom prst="triangle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ru-RU" sz="1100" b="1" dirty="0" smtClean="0">
                <a:latin typeface="Cambria" pitchFamily="18" charset="0"/>
              </a:rPr>
              <a:t>Количество букв Н зависит от суффикса, при помощи которого образовалось прилагательное.</a:t>
            </a:r>
            <a:endParaRPr lang="ru-RU" sz="1100" b="1" dirty="0">
              <a:latin typeface="Cambria" pitchFamily="18" charset="0"/>
            </a:endParaRP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 rot="5400000">
            <a:off x="2570942" y="1571612"/>
            <a:ext cx="2501124" cy="72232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5400000">
            <a:off x="3000140" y="1571042"/>
            <a:ext cx="2499984" cy="72232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rot="5400000">
            <a:off x="3463917" y="1607331"/>
            <a:ext cx="2572562" cy="72232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rot="5400000">
            <a:off x="4035421" y="1607331"/>
            <a:ext cx="2501124" cy="794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rot="5400000">
            <a:off x="4536057" y="1606761"/>
            <a:ext cx="2499984" cy="794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rot="5400000">
            <a:off x="2072464" y="4643446"/>
            <a:ext cx="3428230" cy="794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rot="5400000">
            <a:off x="2465373" y="4607727"/>
            <a:ext cx="3499668" cy="794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rot="5400000">
            <a:off x="3000364" y="4643446"/>
            <a:ext cx="3429024" cy="1588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rot="5400000">
            <a:off x="3536943" y="4607727"/>
            <a:ext cx="3499668" cy="794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rot="5400000">
            <a:off x="4037009" y="4607727"/>
            <a:ext cx="3499668" cy="794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1" name="Стрелка влево 130">
            <a:hlinkClick r:id="rId3" action="ppaction://hlinksldjump"/>
          </p:cNvPr>
          <p:cNvSpPr/>
          <p:nvPr/>
        </p:nvSpPr>
        <p:spPr>
          <a:xfrm>
            <a:off x="500034" y="5929330"/>
            <a:ext cx="978408" cy="484632"/>
          </a:xfrm>
          <a:prstGeom prst="lef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TextBox 58"/>
          <p:cNvSpPr txBox="1"/>
          <p:nvPr/>
        </p:nvSpPr>
        <p:spPr>
          <a:xfrm>
            <a:off x="2786050" y="1285860"/>
            <a:ext cx="659155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Cambria" pitchFamily="18" charset="0"/>
              </a:rPr>
              <a:t>-АН-</a:t>
            </a:r>
            <a:endParaRPr lang="ru-RU" b="1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214678" y="2071678"/>
            <a:ext cx="663964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Cambria" pitchFamily="18" charset="0"/>
              </a:rPr>
              <a:t>-ЯН-</a:t>
            </a:r>
            <a:endParaRPr lang="ru-RU" b="1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714744" y="1500174"/>
            <a:ext cx="676788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horz"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Cambria" pitchFamily="18" charset="0"/>
              </a:rPr>
              <a:t>-ИН-</a:t>
            </a:r>
            <a:endParaRPr lang="ru-RU" b="1" dirty="0">
              <a:solidFill>
                <a:srgbClr val="FF0000"/>
              </a:solidFill>
              <a:latin typeface="Cambria" pitchFamily="18" charset="0"/>
            </a:endParaRPr>
          </a:p>
        </p:txBody>
      </p:sp>
      <p:cxnSp>
        <p:nvCxnSpPr>
          <p:cNvPr id="69" name="Прямая соединительная линия 68"/>
          <p:cNvCxnSpPr/>
          <p:nvPr/>
        </p:nvCxnSpPr>
        <p:spPr>
          <a:xfrm flipV="1">
            <a:off x="2786050" y="1071546"/>
            <a:ext cx="285752" cy="2143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3071802" y="1071546"/>
            <a:ext cx="214314" cy="14287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rot="5400000" flipH="1" flipV="1">
            <a:off x="3321835" y="1893083"/>
            <a:ext cx="285752" cy="2143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rot="16200000" flipH="1">
            <a:off x="3536149" y="1893083"/>
            <a:ext cx="214314" cy="14287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 rot="5400000" flipH="1" flipV="1">
            <a:off x="3750463" y="1250141"/>
            <a:ext cx="285752" cy="2143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rot="16200000" flipH="1">
            <a:off x="3964777" y="1250141"/>
            <a:ext cx="285752" cy="2143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2857488" y="2928934"/>
            <a:ext cx="500393" cy="2428892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ru-RU" b="1" dirty="0" smtClean="0">
                <a:latin typeface="Cambria" pitchFamily="18" charset="0"/>
              </a:rPr>
              <a:t>КОЖ</a:t>
            </a:r>
            <a:r>
              <a:rPr lang="ru-RU" b="1" dirty="0" smtClean="0">
                <a:solidFill>
                  <a:srgbClr val="FF0000"/>
                </a:solidFill>
                <a:latin typeface="Cambria" pitchFamily="18" charset="0"/>
              </a:rPr>
              <a:t>АН</a:t>
            </a:r>
            <a:r>
              <a:rPr lang="ru-RU" b="1" dirty="0" smtClean="0">
                <a:latin typeface="Cambria" pitchFamily="18" charset="0"/>
              </a:rPr>
              <a:t>ЫЙ</a:t>
            </a:r>
            <a:endParaRPr lang="ru-RU" b="1" dirty="0">
              <a:latin typeface="Cambria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786182" y="2928934"/>
            <a:ext cx="475579" cy="3001463"/>
          </a:xfrm>
          <a:prstGeom prst="rect">
            <a:avLst/>
          </a:prstGeom>
          <a:noFill/>
        </p:spPr>
        <p:txBody>
          <a:bodyPr vert="wordArtVert" wrap="none" rtlCol="0">
            <a:spAutoFit/>
          </a:bodyPr>
          <a:lstStyle/>
          <a:p>
            <a:r>
              <a:rPr lang="ru-RU" sz="1600" b="1" dirty="0" smtClean="0"/>
              <a:t>СЕРЕБР</a:t>
            </a:r>
            <a:r>
              <a:rPr lang="ru-RU" sz="1600" b="1" dirty="0" smtClean="0">
                <a:solidFill>
                  <a:srgbClr val="FF0000"/>
                </a:solidFill>
              </a:rPr>
              <a:t>ЯН</a:t>
            </a:r>
            <a:r>
              <a:rPr lang="ru-RU" sz="1600" b="1" dirty="0" smtClean="0"/>
              <a:t>ЫЙ</a:t>
            </a:r>
            <a:endParaRPr lang="ru-RU" sz="1600" b="1" dirty="0"/>
          </a:p>
        </p:txBody>
      </p:sp>
      <p:sp>
        <p:nvSpPr>
          <p:cNvPr id="85" name="TextBox 84"/>
          <p:cNvSpPr txBox="1"/>
          <p:nvPr/>
        </p:nvSpPr>
        <p:spPr>
          <a:xfrm>
            <a:off x="3357554" y="3357562"/>
            <a:ext cx="475579" cy="2357454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ru-RU" sz="1600" b="1" dirty="0" smtClean="0"/>
              <a:t>ОРЛ</a:t>
            </a:r>
            <a:r>
              <a:rPr lang="ru-RU" sz="1600" b="1" dirty="0" smtClean="0">
                <a:solidFill>
                  <a:srgbClr val="FF0000"/>
                </a:solidFill>
              </a:rPr>
              <a:t>ИН</a:t>
            </a:r>
            <a:r>
              <a:rPr lang="ru-RU" sz="1600" b="1" dirty="0" smtClean="0"/>
              <a:t>ЫЙ</a:t>
            </a:r>
            <a:endParaRPr lang="ru-RU" sz="1600" b="1" dirty="0"/>
          </a:p>
        </p:txBody>
      </p:sp>
      <p:sp>
        <p:nvSpPr>
          <p:cNvPr id="86" name="TextBox 85"/>
          <p:cNvSpPr txBox="1"/>
          <p:nvPr/>
        </p:nvSpPr>
        <p:spPr>
          <a:xfrm>
            <a:off x="4071934" y="2071678"/>
            <a:ext cx="835485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ambria" pitchFamily="18" charset="0"/>
              </a:rPr>
              <a:t>-ОНН-</a:t>
            </a:r>
            <a:endParaRPr lang="ru-RU" b="1" dirty="0">
              <a:solidFill>
                <a:srgbClr val="002060"/>
              </a:solidFill>
              <a:latin typeface="Cambria" pitchFamily="18" charset="0"/>
            </a:endParaRPr>
          </a:p>
        </p:txBody>
      </p:sp>
      <p:cxnSp>
        <p:nvCxnSpPr>
          <p:cNvPr id="87" name="Прямая соединительная линия 86"/>
          <p:cNvCxnSpPr/>
          <p:nvPr/>
        </p:nvCxnSpPr>
        <p:spPr>
          <a:xfrm rot="5400000" flipH="1" flipV="1">
            <a:off x="4179091" y="1821645"/>
            <a:ext cx="285752" cy="21431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 rot="16200000" flipV="1">
            <a:off x="4393405" y="1821645"/>
            <a:ext cx="284958" cy="21352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4643438" y="1285860"/>
            <a:ext cx="808235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ambria" pitchFamily="18" charset="0"/>
              </a:rPr>
              <a:t>-ЕНН-</a:t>
            </a:r>
            <a:endParaRPr lang="ru-RU" b="1" dirty="0">
              <a:solidFill>
                <a:srgbClr val="002060"/>
              </a:solidFill>
              <a:latin typeface="Cambria" pitchFamily="18" charset="0"/>
            </a:endParaRPr>
          </a:p>
        </p:txBody>
      </p:sp>
      <p:cxnSp>
        <p:nvCxnSpPr>
          <p:cNvPr id="92" name="Прямая соединительная линия 91"/>
          <p:cNvCxnSpPr/>
          <p:nvPr/>
        </p:nvCxnSpPr>
        <p:spPr>
          <a:xfrm rot="5400000" flipH="1" flipV="1">
            <a:off x="4750595" y="1035827"/>
            <a:ext cx="285752" cy="21431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 rot="16200000" flipV="1">
            <a:off x="4964909" y="1035827"/>
            <a:ext cx="284958" cy="21352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4286248" y="2928934"/>
            <a:ext cx="439223" cy="3656129"/>
          </a:xfrm>
          <a:prstGeom prst="rect">
            <a:avLst/>
          </a:prstGeom>
          <a:noFill/>
        </p:spPr>
        <p:txBody>
          <a:bodyPr vert="wordArtVert" wrap="none" rtlCol="0">
            <a:spAutoFit/>
          </a:bodyPr>
          <a:lstStyle/>
          <a:p>
            <a:r>
              <a:rPr lang="ru-RU" sz="1400" b="1" dirty="0" smtClean="0"/>
              <a:t>ИНФОРМАЦИ</a:t>
            </a:r>
            <a:r>
              <a:rPr lang="ru-RU" sz="1400" b="1" dirty="0" smtClean="0">
                <a:solidFill>
                  <a:srgbClr val="002060"/>
                </a:solidFill>
              </a:rPr>
              <a:t>ОНН</a:t>
            </a:r>
            <a:r>
              <a:rPr lang="ru-RU" sz="1400" b="1" dirty="0" smtClean="0"/>
              <a:t>ЫЙ</a:t>
            </a:r>
            <a:endParaRPr lang="ru-RU" sz="14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714876" y="3286124"/>
            <a:ext cx="439223" cy="2637902"/>
          </a:xfrm>
          <a:prstGeom prst="rect">
            <a:avLst/>
          </a:prstGeom>
          <a:noFill/>
        </p:spPr>
        <p:txBody>
          <a:bodyPr vert="wordArtVert" wrap="none" rtlCol="0">
            <a:spAutoFit/>
          </a:bodyPr>
          <a:lstStyle/>
          <a:p>
            <a:r>
              <a:rPr lang="ru-RU" sz="1400" b="1" dirty="0" smtClean="0"/>
              <a:t>СОЛОМ</a:t>
            </a:r>
            <a:r>
              <a:rPr lang="ru-RU" sz="1400" b="1" dirty="0" smtClean="0">
                <a:solidFill>
                  <a:srgbClr val="002060"/>
                </a:solidFill>
              </a:rPr>
              <a:t>ЕНН</a:t>
            </a:r>
            <a:r>
              <a:rPr lang="ru-RU" sz="1400" b="1" dirty="0" smtClean="0"/>
              <a:t>ЫЙ</a:t>
            </a:r>
            <a:endParaRPr lang="ru-RU" sz="1400" b="1" dirty="0"/>
          </a:p>
        </p:txBody>
      </p:sp>
      <p:sp>
        <p:nvSpPr>
          <p:cNvPr id="104" name="TextBox 103"/>
          <p:cNvSpPr txBox="1"/>
          <p:nvPr/>
        </p:nvSpPr>
        <p:spPr>
          <a:xfrm>
            <a:off x="5286380" y="285728"/>
            <a:ext cx="511935" cy="271462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ru-RU" sz="1200" b="1" dirty="0" smtClean="0">
                <a:solidFill>
                  <a:srgbClr val="002060"/>
                </a:solidFill>
              </a:rPr>
              <a:t>ОСНОВА НА </a:t>
            </a:r>
            <a:r>
              <a:rPr lang="ru-RU" b="1" dirty="0" smtClean="0">
                <a:solidFill>
                  <a:srgbClr val="002060"/>
                </a:solidFill>
              </a:rPr>
              <a:t>Н</a:t>
            </a:r>
            <a:endParaRPr lang="ru-RU" b="1" dirty="0">
              <a:solidFill>
                <a:srgbClr val="002060"/>
              </a:solidFill>
            </a:endParaRPr>
          </a:p>
        </p:txBody>
      </p:sp>
      <p:cxnSp>
        <p:nvCxnSpPr>
          <p:cNvPr id="124" name="Прямая соединительная линия 123"/>
          <p:cNvCxnSpPr/>
          <p:nvPr/>
        </p:nvCxnSpPr>
        <p:spPr>
          <a:xfrm rot="5400000">
            <a:off x="5143901" y="4643049"/>
            <a:ext cx="3429024" cy="794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5" name="Прямая соединительная линия 124"/>
          <p:cNvCxnSpPr/>
          <p:nvPr/>
        </p:nvCxnSpPr>
        <p:spPr>
          <a:xfrm rot="5400000">
            <a:off x="5572926" y="1570818"/>
            <a:ext cx="2571768" cy="1588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0" name="TextBox 129"/>
          <p:cNvSpPr txBox="1"/>
          <p:nvPr/>
        </p:nvSpPr>
        <p:spPr>
          <a:xfrm>
            <a:off x="5286380" y="3429000"/>
            <a:ext cx="439223" cy="2286016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</a:rPr>
              <a:t>ДЛИН</a:t>
            </a:r>
            <a:r>
              <a:rPr lang="ru-RU" sz="1400" b="1" dirty="0" smtClean="0">
                <a:solidFill>
                  <a:srgbClr val="FF0000"/>
                </a:solidFill>
              </a:rPr>
              <a:t>Н</a:t>
            </a:r>
            <a:r>
              <a:rPr lang="ru-RU" sz="1400" b="1" dirty="0" smtClean="0"/>
              <a:t>ЫЙЙ</a:t>
            </a:r>
            <a:endParaRPr lang="ru-RU" sz="1400" b="1" dirty="0"/>
          </a:p>
        </p:txBody>
      </p:sp>
      <p:sp>
        <p:nvSpPr>
          <p:cNvPr id="132" name="TextBox 131"/>
          <p:cNvSpPr txBox="1"/>
          <p:nvPr/>
        </p:nvSpPr>
        <p:spPr>
          <a:xfrm>
            <a:off x="6072198" y="357166"/>
            <a:ext cx="439223" cy="271462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ru-RU" sz="1400" b="1" dirty="0" smtClean="0">
                <a:solidFill>
                  <a:srgbClr val="05671C"/>
                </a:solidFill>
              </a:rPr>
              <a:t>ИСКЛЮЧЕНИЯ</a:t>
            </a:r>
            <a:endParaRPr lang="ru-RU" sz="1400" b="1" dirty="0">
              <a:solidFill>
                <a:srgbClr val="05671C"/>
              </a:solidFill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6215074" y="3143248"/>
            <a:ext cx="439223" cy="271462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ru-RU" sz="1400" b="1" dirty="0" smtClean="0">
                <a:solidFill>
                  <a:srgbClr val="05671C"/>
                </a:solidFill>
              </a:rPr>
              <a:t>ОЛОВЯННЫЙ</a:t>
            </a:r>
            <a:endParaRPr lang="ru-RU" sz="1400" b="1" dirty="0">
              <a:solidFill>
                <a:srgbClr val="05671C"/>
              </a:solidFill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5715008" y="3071810"/>
            <a:ext cx="439223" cy="271462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ru-RU" sz="1400" b="1" dirty="0" smtClean="0">
                <a:solidFill>
                  <a:srgbClr val="05671C"/>
                </a:solidFill>
              </a:rPr>
              <a:t>ДЕРЕВЯННЫЙ</a:t>
            </a:r>
            <a:endParaRPr lang="ru-RU" sz="1400" b="1" dirty="0">
              <a:solidFill>
                <a:srgbClr val="05671C"/>
              </a:solidFill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6000760" y="3357562"/>
            <a:ext cx="439223" cy="271462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ru-RU" sz="1400" b="1" dirty="0" smtClean="0">
                <a:solidFill>
                  <a:srgbClr val="05671C"/>
                </a:solidFill>
              </a:rPr>
              <a:t>СТЕКЛЯННЫЙ</a:t>
            </a:r>
            <a:endParaRPr lang="ru-RU" sz="1400" b="1" dirty="0">
              <a:solidFill>
                <a:srgbClr val="05671C"/>
              </a:solidFill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6429388" y="3286124"/>
            <a:ext cx="439223" cy="271462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ru-RU" sz="1400" b="1" dirty="0" smtClean="0">
                <a:solidFill>
                  <a:srgbClr val="05671C"/>
                </a:solidFill>
              </a:rPr>
              <a:t>ВЕТРЕНЫЙ</a:t>
            </a:r>
            <a:endParaRPr lang="ru-RU" sz="1400" b="1" dirty="0">
              <a:solidFill>
                <a:srgbClr val="05671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00364" y="1500174"/>
            <a:ext cx="464347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Кожа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Н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ая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куртка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Серебря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Н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ые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часы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Гуси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Н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ое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перо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Клюкве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НН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ый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сок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Тума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НН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ая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даль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Ко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НН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ый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завод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Искусстве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НН</a:t>
            </a:r>
            <a:r>
              <a:rPr kumimoji="0" lang="ru-RU" sz="40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1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ый</a:t>
            </a:r>
            <a:r>
              <a:rPr kumimoji="0" lang="ru-RU" sz="40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мех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Дли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НН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ая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ночь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71670" y="428604"/>
            <a:ext cx="6572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740000"/>
                </a:solidFill>
                <a:latin typeface="Monotype Corsiva" pitchFamily="66" charset="0"/>
              </a:rPr>
              <a:t>Задание: выполните работу над ошибками.</a:t>
            </a:r>
            <a:endParaRPr lang="ru-RU" sz="3600" b="1" dirty="0">
              <a:solidFill>
                <a:srgbClr val="740000"/>
              </a:solidFill>
              <a:latin typeface="Monotype Corsiva" pitchFamily="66" charset="0"/>
            </a:endParaRPr>
          </a:p>
        </p:txBody>
      </p:sp>
      <p:pic>
        <p:nvPicPr>
          <p:cNvPr id="6" name="Picture 2" descr="F:\7269260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1643074" cy="1662257"/>
          </a:xfrm>
          <a:prstGeom prst="rect">
            <a:avLst/>
          </a:prstGeom>
          <a:noFill/>
        </p:spPr>
      </p:pic>
      <p:sp>
        <p:nvSpPr>
          <p:cNvPr id="7" name="Стрелка влево 6">
            <a:hlinkClick r:id="rId3" action="ppaction://hlinksldjump"/>
          </p:cNvPr>
          <p:cNvSpPr/>
          <p:nvPr/>
        </p:nvSpPr>
        <p:spPr>
          <a:xfrm>
            <a:off x="500034" y="5929330"/>
            <a:ext cx="978408" cy="484632"/>
          </a:xfrm>
          <a:prstGeom prst="lef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14316" y="86916"/>
            <a:ext cx="8429684" cy="677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7400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Тест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1. В каком прилагательном на месте пропуска пишется одна буква Н?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единстве...ый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друг 2)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ветчи...ая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колбаса 3)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еди...ые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требования 4)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карти...ая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галерея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2. В каком прилагательном на месте пропуска пишутся две буквы Н?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бараба...ый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бой 2)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глиня...ый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кувшин 3)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масля...ый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насос 4)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песча...ый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пляж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3. В каком прилагательном на месте пропуска пишутся две буквы Н?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гуси...ое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перо 2)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дикови...ая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шкатулка 3)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лоси...ая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тропа 4)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петуши...ый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гребень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4. В каком прилагательном на месте пропуска пишутся две буквы Н?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платя...ой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шкаф 2)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ветря...ая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мельница 3)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багря...ый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закат 4)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оловя...ый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солдатик 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5. В каком прилагательном на месте пропуска пишется одна буква Н?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каме...ая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ограда 2)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ветре...ый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день 3)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лекарстве...ый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сбор 4)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тыкве...ая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каша 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6. В каком прилагательном на месте пропуска пишется одна буква Н?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стари...ая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вещь 2)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подли...ое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искусство 3)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исти...ые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чувства 4)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сви...ой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паштет 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7. В каком прилагательном на месте пропуска пишется одна буква Н?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тума...ое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утро 2)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орга...ая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музыка 3)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кожа...ый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ремень 4)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белокоча...ая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капуста 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8. В каком прилагательном на месте пропуска пишется одна буква Н?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мгнове...ое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решение 2)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румя...ые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щеки 3)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дискуссио...ый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вопрос 4)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племе...ой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скот 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трелка влево 2">
            <a:hlinkClick r:id="rId2" action="ppaction://hlinksldjump"/>
          </p:cNvPr>
          <p:cNvSpPr/>
          <p:nvPr/>
        </p:nvSpPr>
        <p:spPr>
          <a:xfrm>
            <a:off x="357158" y="6286520"/>
            <a:ext cx="978408" cy="357166"/>
          </a:xfrm>
          <a:prstGeom prst="lef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7269260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6"/>
            <a:ext cx="1370232" cy="144794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071670" y="428604"/>
            <a:ext cx="65722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740000"/>
                </a:solidFill>
                <a:latin typeface="Monotype Corsiva" pitchFamily="66" charset="0"/>
              </a:rPr>
              <a:t>Задание: образуйте от данных слов имена прилагательные с Н и НН в суффиксах, графически обозначив изученную орфограмму.</a:t>
            </a:r>
            <a:endParaRPr lang="ru-RU" sz="3600" b="1" dirty="0">
              <a:solidFill>
                <a:srgbClr val="740000"/>
              </a:solidFill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3214686"/>
            <a:ext cx="861832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Cambria" pitchFamily="18" charset="0"/>
              </a:rPr>
              <a:t>Ветер, карман, вода, земля, весна, </a:t>
            </a:r>
          </a:p>
          <a:p>
            <a:r>
              <a:rPr lang="ru-RU" sz="4000" b="1" dirty="0" smtClean="0">
                <a:latin typeface="Cambria" pitchFamily="18" charset="0"/>
              </a:rPr>
              <a:t>закон, лёд, окно, машина, утка, </a:t>
            </a:r>
          </a:p>
          <a:p>
            <a:r>
              <a:rPr lang="ru-RU" sz="4000" b="1" dirty="0" smtClean="0">
                <a:latin typeface="Cambria" pitchFamily="18" charset="0"/>
              </a:rPr>
              <a:t>авиация, олово, обед, глубина.</a:t>
            </a:r>
            <a:endParaRPr lang="ru-RU" sz="4000" b="1" dirty="0">
              <a:latin typeface="Cambria" pitchFamily="18" charset="0"/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500034" y="6072206"/>
            <a:ext cx="978408" cy="357166"/>
          </a:xfrm>
          <a:prstGeom prst="lef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трелка влево 2">
            <a:hlinkClick r:id="rId2" action="ppaction://hlinksldjump"/>
          </p:cNvPr>
          <p:cNvSpPr/>
          <p:nvPr/>
        </p:nvSpPr>
        <p:spPr>
          <a:xfrm>
            <a:off x="3643306" y="6286520"/>
            <a:ext cx="978408" cy="357166"/>
          </a:xfrm>
          <a:prstGeom prst="lef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2910" y="357166"/>
            <a:ext cx="3357586" cy="592935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rgbClr val="74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74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740000"/>
              </a:solidFill>
              <a:latin typeface="Cambria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740000"/>
                </a:solidFill>
                <a:latin typeface="Monotype Corsiva" pitchFamily="66" charset="0"/>
              </a:rPr>
              <a:t>Тест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Cambria" pitchFamily="18" charset="0"/>
              </a:rPr>
              <a:t>1. 3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Cambria" pitchFamily="18" charset="0"/>
              </a:rPr>
              <a:t>2. 1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Cambria" pitchFamily="18" charset="0"/>
              </a:rPr>
              <a:t>3. 2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Cambria" pitchFamily="18" charset="0"/>
              </a:rPr>
              <a:t>4. 4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Cambria" pitchFamily="18" charset="0"/>
              </a:rPr>
              <a:t>5. 2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Cambria" pitchFamily="18" charset="0"/>
              </a:rPr>
              <a:t>6. 4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Cambria" pitchFamily="18" charset="0"/>
              </a:rPr>
              <a:t>7. 3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Cambria" pitchFamily="18" charset="0"/>
              </a:rPr>
              <a:t>8. 2</a:t>
            </a:r>
          </a:p>
          <a:p>
            <a:r>
              <a:rPr lang="ru-RU" sz="2400" b="1" dirty="0" smtClean="0">
                <a:solidFill>
                  <a:srgbClr val="740000"/>
                </a:solidFill>
                <a:latin typeface="Cambria" pitchFamily="18" charset="0"/>
              </a:rPr>
              <a:t>Критерии оценки:</a:t>
            </a:r>
          </a:p>
          <a:p>
            <a:r>
              <a:rPr lang="ru-RU" sz="2400" b="1" dirty="0" smtClean="0">
                <a:solidFill>
                  <a:srgbClr val="740000"/>
                </a:solidFill>
                <a:latin typeface="Cambria" pitchFamily="18" charset="0"/>
              </a:rPr>
              <a:t>«5» -8;</a:t>
            </a:r>
          </a:p>
          <a:p>
            <a:r>
              <a:rPr lang="ru-RU" sz="2400" b="1" dirty="0" smtClean="0">
                <a:solidFill>
                  <a:srgbClr val="740000"/>
                </a:solidFill>
                <a:latin typeface="Cambria" pitchFamily="18" charset="0"/>
              </a:rPr>
              <a:t>«4»-7;</a:t>
            </a:r>
          </a:p>
          <a:p>
            <a:r>
              <a:rPr lang="ru-RU" sz="2400" b="1" dirty="0" smtClean="0">
                <a:solidFill>
                  <a:srgbClr val="740000"/>
                </a:solidFill>
                <a:latin typeface="Cambria" pitchFamily="18" charset="0"/>
              </a:rPr>
              <a:t>«3»- 6-5;</a:t>
            </a:r>
          </a:p>
          <a:p>
            <a:r>
              <a:rPr lang="ru-RU" sz="2400" b="1" dirty="0" smtClean="0">
                <a:solidFill>
                  <a:srgbClr val="740000"/>
                </a:solidFill>
                <a:latin typeface="Cambria" pitchFamily="18" charset="0"/>
              </a:rPr>
              <a:t>«2» – 4 и меньше</a:t>
            </a:r>
          </a:p>
          <a:p>
            <a:endParaRPr lang="ru-RU" sz="2400" b="1" dirty="0" smtClean="0">
              <a:solidFill>
                <a:srgbClr val="740000"/>
              </a:solidFill>
              <a:latin typeface="Cambria" pitchFamily="18" charset="0"/>
            </a:endParaRPr>
          </a:p>
          <a:p>
            <a:endParaRPr lang="ru-RU" sz="2400" b="1" dirty="0" smtClean="0">
              <a:solidFill>
                <a:srgbClr val="740000"/>
              </a:solidFill>
              <a:latin typeface="Cambria" pitchFamily="18" charset="0"/>
            </a:endParaRPr>
          </a:p>
          <a:p>
            <a:endParaRPr lang="ru-RU" sz="2800" b="1" dirty="0" smtClean="0">
              <a:solidFill>
                <a:srgbClr val="740000"/>
              </a:solidFill>
              <a:latin typeface="Cambria" pitchFamily="18" charset="0"/>
            </a:endParaRPr>
          </a:p>
          <a:p>
            <a:pPr algn="ctr"/>
            <a:endParaRPr lang="ru-RU" sz="2000" b="1" dirty="0">
              <a:solidFill>
                <a:srgbClr val="740000"/>
              </a:solidFill>
              <a:latin typeface="Cambria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86248" y="357166"/>
            <a:ext cx="4357718" cy="600079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rgbClr val="740000"/>
              </a:solidFill>
              <a:latin typeface="Monotype Corsiva" pitchFamily="66" charset="0"/>
            </a:endParaRPr>
          </a:p>
          <a:p>
            <a:pPr algn="ctr"/>
            <a:r>
              <a:rPr lang="ru-RU" sz="2800" b="1" dirty="0" smtClean="0">
                <a:solidFill>
                  <a:srgbClr val="740000"/>
                </a:solidFill>
                <a:latin typeface="Monotype Corsiva" pitchFamily="66" charset="0"/>
              </a:rPr>
              <a:t>Образование слов</a:t>
            </a:r>
          </a:p>
          <a:p>
            <a:pPr algn="ctr"/>
            <a:endParaRPr lang="ru-RU" sz="2800" b="1" dirty="0" smtClean="0">
              <a:solidFill>
                <a:srgbClr val="740000"/>
              </a:solidFill>
              <a:latin typeface="Cambria" pitchFamily="18" charset="0"/>
            </a:endParaRPr>
          </a:p>
          <a:p>
            <a:r>
              <a:rPr lang="ru-RU" sz="2400" b="1" dirty="0" smtClean="0">
                <a:solidFill>
                  <a:srgbClr val="002060"/>
                </a:solidFill>
                <a:latin typeface="Cambria" pitchFamily="18" charset="0"/>
              </a:rPr>
              <a:t>Ветреный</a:t>
            </a:r>
            <a:r>
              <a:rPr lang="ru-RU" sz="2400" b="1" dirty="0" smtClean="0">
                <a:solidFill>
                  <a:srgbClr val="002060"/>
                </a:solidFill>
                <a:latin typeface="Cambria" pitchFamily="18" charset="0"/>
              </a:rPr>
              <a:t>, карманный,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Cambria" pitchFamily="18" charset="0"/>
              </a:rPr>
              <a:t>водяной, земляной,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Cambria" pitchFamily="18" charset="0"/>
              </a:rPr>
              <a:t>ледяной, оконный,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Cambria" pitchFamily="18" charset="0"/>
              </a:rPr>
              <a:t>машинный, утиный,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Cambria" pitchFamily="18" charset="0"/>
              </a:rPr>
              <a:t>авиационный, оловянный, обеденный,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Cambria" pitchFamily="18" charset="0"/>
              </a:rPr>
              <a:t>глубинный.</a:t>
            </a:r>
          </a:p>
          <a:p>
            <a:endParaRPr lang="ru-RU" sz="2400" b="1" dirty="0" smtClean="0">
              <a:solidFill>
                <a:srgbClr val="740000"/>
              </a:solidFill>
              <a:latin typeface="Cambria" pitchFamily="18" charset="0"/>
            </a:endParaRPr>
          </a:p>
          <a:p>
            <a:r>
              <a:rPr lang="ru-RU" sz="2400" b="1" dirty="0" smtClean="0">
                <a:solidFill>
                  <a:srgbClr val="740000"/>
                </a:solidFill>
                <a:latin typeface="Cambria" pitchFamily="18" charset="0"/>
              </a:rPr>
              <a:t>Критерии оценки:</a:t>
            </a:r>
          </a:p>
          <a:p>
            <a:r>
              <a:rPr lang="ru-RU" sz="2400" b="1" dirty="0" smtClean="0">
                <a:solidFill>
                  <a:srgbClr val="740000"/>
                </a:solidFill>
                <a:latin typeface="Cambria" pitchFamily="18" charset="0"/>
              </a:rPr>
              <a:t>«5» – 12;</a:t>
            </a:r>
          </a:p>
          <a:p>
            <a:r>
              <a:rPr lang="ru-RU" sz="2400" b="1" dirty="0" smtClean="0">
                <a:solidFill>
                  <a:srgbClr val="740000"/>
                </a:solidFill>
                <a:latin typeface="Cambria" pitchFamily="18" charset="0"/>
              </a:rPr>
              <a:t>«4» - 11-10;</a:t>
            </a:r>
          </a:p>
          <a:p>
            <a:r>
              <a:rPr lang="ru-RU" sz="2400" b="1" dirty="0" smtClean="0">
                <a:solidFill>
                  <a:srgbClr val="740000"/>
                </a:solidFill>
                <a:latin typeface="Cambria" pitchFamily="18" charset="0"/>
              </a:rPr>
              <a:t>«3» – 9-7;</a:t>
            </a:r>
          </a:p>
          <a:p>
            <a:r>
              <a:rPr lang="ru-RU" sz="2400" b="1" dirty="0" smtClean="0">
                <a:solidFill>
                  <a:srgbClr val="740000"/>
                </a:solidFill>
                <a:latin typeface="Cambria" pitchFamily="18" charset="0"/>
              </a:rPr>
              <a:t>«2» - 6 и меньше</a:t>
            </a:r>
          </a:p>
          <a:p>
            <a:pPr algn="ctr"/>
            <a:endParaRPr lang="ru-RU" sz="2800" b="1" dirty="0" smtClean="0">
              <a:solidFill>
                <a:srgbClr val="7400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7269260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6"/>
            <a:ext cx="1370232" cy="1447943"/>
          </a:xfrm>
          <a:prstGeom prst="rect">
            <a:avLst/>
          </a:prstGeom>
          <a:noFill/>
        </p:spPr>
      </p:pic>
      <p:sp>
        <p:nvSpPr>
          <p:cNvPr id="3" name="Стрелка влево 2">
            <a:hlinkClick r:id="rId3" action="ppaction://hlinksldjump"/>
          </p:cNvPr>
          <p:cNvSpPr/>
          <p:nvPr/>
        </p:nvSpPr>
        <p:spPr>
          <a:xfrm>
            <a:off x="500034" y="6000768"/>
            <a:ext cx="978408" cy="357166"/>
          </a:xfrm>
          <a:prstGeom prst="lef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071802" y="428604"/>
            <a:ext cx="37769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740000"/>
                </a:solidFill>
                <a:latin typeface="Monotype Corsiva" pitchFamily="66" charset="0"/>
              </a:rPr>
              <a:t>Домашнее задание</a:t>
            </a:r>
            <a:endParaRPr lang="ru-RU" sz="4000" b="1" dirty="0">
              <a:solidFill>
                <a:srgbClr val="740000"/>
              </a:solidFill>
              <a:latin typeface="Monotype Corsiva" pitchFamily="66" charset="0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357158" y="2154128"/>
            <a:ext cx="8286808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800" dirty="0" smtClean="0"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lang="ru-RU" sz="2800" dirty="0" smtClean="0"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аписать </a:t>
            </a:r>
            <a:r>
              <a:rPr lang="ru-RU" sz="2800" dirty="0" smtClean="0"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сочинение-миниатюру на тему «Зима», используя прилагательные на изученную </a:t>
            </a:r>
            <a:r>
              <a:rPr lang="ru-RU" sz="2800" dirty="0" smtClean="0"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орфограмму.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800" dirty="0" smtClean="0">
                <a:latin typeface="Cambria" pitchFamily="18" charset="0"/>
                <a:cs typeface="Times New Roman" pitchFamily="18" charset="0"/>
              </a:rPr>
              <a:t>Составить словосочетания «</a:t>
            </a:r>
            <a:r>
              <a:rPr lang="ru-RU" sz="2800" dirty="0" err="1" smtClean="0">
                <a:latin typeface="Cambria" pitchFamily="18" charset="0"/>
                <a:cs typeface="Times New Roman" pitchFamily="18" charset="0"/>
              </a:rPr>
              <a:t>прил.+сущ</a:t>
            </a:r>
            <a:r>
              <a:rPr lang="ru-RU" sz="2800" dirty="0" smtClean="0">
                <a:latin typeface="Cambria" pitchFamily="18" charset="0"/>
                <a:cs typeface="Times New Roman" pitchFamily="18" charset="0"/>
              </a:rPr>
              <a:t>.»</a:t>
            </a:r>
            <a:r>
              <a:rPr lang="ru-RU" sz="2800" dirty="0" smtClean="0"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для словарного </a:t>
            </a:r>
            <a:r>
              <a:rPr lang="ru-RU" sz="2800" dirty="0" smtClean="0"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диктанта</a:t>
            </a:r>
            <a:r>
              <a:rPr lang="ru-RU" sz="2800" dirty="0" smtClean="0">
                <a:latin typeface="Cambria" pitchFamily="18" charset="0"/>
                <a:cs typeface="Times New Roman" pitchFamily="18" charset="0"/>
              </a:rPr>
              <a:t>,</a:t>
            </a:r>
            <a:r>
              <a:rPr lang="ru-RU" sz="2800" dirty="0" smtClean="0"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используя прилагательные на изученную </a:t>
            </a:r>
            <a:r>
              <a:rPr lang="ru-RU" sz="2800" dirty="0" smtClean="0"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орфограмму. </a:t>
            </a:r>
            <a:endParaRPr lang="ru-RU" sz="2800" dirty="0" smtClean="0">
              <a:latin typeface="Cambria" pitchFamily="18" charset="0"/>
              <a:cs typeface="Arial" pitchFamily="34" charset="0"/>
            </a:endParaRPr>
          </a:p>
          <a:p>
            <a:pPr marL="514350" marR="0" lvl="0" indent="-5143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2800" dirty="0" smtClean="0"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ыполнить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упр. 321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стр.134</a:t>
            </a:r>
            <a:r>
              <a:rPr lang="ru-RU" sz="2800" dirty="0" smtClean="0">
                <a:latin typeface="Cambria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Cambr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784</TotalTime>
  <Words>1477</Words>
  <Application>Microsoft Office PowerPoint</Application>
  <PresentationFormat>Экран (4:3)</PresentationFormat>
  <Paragraphs>341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Аспект</vt:lpstr>
      <vt:lpstr>Мультимедийная  презентация  урока  русского  языка  в 6 классе                                                                        по  теме «Буквы Н и НН  в  суффиксах  имён прилагательных»  </vt:lpstr>
      <vt:lpstr>УМК Оборудование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Galina</cp:lastModifiedBy>
  <cp:revision>100</cp:revision>
  <dcterms:created xsi:type="dcterms:W3CDTF">2012-11-06T16:51:31Z</dcterms:created>
  <dcterms:modified xsi:type="dcterms:W3CDTF">2012-11-09T05:03:23Z</dcterms:modified>
</cp:coreProperties>
</file>