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84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rgbClr val="669900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0b800f12c739caea0dd94939624c2493"/>
          <p:cNvPicPr>
            <a:picLocks noChangeAspect="1" noChangeArrowheads="1" noCrop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924800" y="304800"/>
            <a:ext cx="938213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15"/>
          <p:cNvGrpSpPr>
            <a:grpSpLocks/>
          </p:cNvGrpSpPr>
          <p:nvPr userDrawn="1"/>
        </p:nvGrpSpPr>
        <p:grpSpPr bwMode="auto">
          <a:xfrm>
            <a:off x="304800" y="0"/>
            <a:ext cx="203200" cy="6503988"/>
            <a:chOff x="112" y="145"/>
            <a:chExt cx="128" cy="4097"/>
          </a:xfrm>
        </p:grpSpPr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17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grpSp>
        <p:nvGrpSpPr>
          <p:cNvPr id="8" name="Group 10"/>
          <p:cNvGrpSpPr>
            <a:grpSpLocks/>
          </p:cNvGrpSpPr>
          <p:nvPr userDrawn="1"/>
        </p:nvGrpSpPr>
        <p:grpSpPr bwMode="auto">
          <a:xfrm>
            <a:off x="152400" y="3810000"/>
            <a:ext cx="2819400" cy="2705100"/>
            <a:chOff x="120" y="1464"/>
            <a:chExt cx="2064" cy="2088"/>
          </a:xfrm>
        </p:grpSpPr>
        <p:sp>
          <p:nvSpPr>
            <p:cNvPr id="9" name="AutoShape 11"/>
            <p:cNvSpPr>
              <a:spLocks noChangeArrowheads="1"/>
            </p:cNvSpPr>
            <p:nvPr userDrawn="1"/>
          </p:nvSpPr>
          <p:spPr bwMode="gray">
            <a:xfrm>
              <a:off x="120" y="1992"/>
              <a:ext cx="1104" cy="1008"/>
            </a:xfrm>
            <a:prstGeom prst="hexagon">
              <a:avLst>
                <a:gd name="adj" fmla="val 27381"/>
                <a:gd name="vf" fmla="val 115470"/>
              </a:avLst>
            </a:prstGeom>
            <a:blipFill dpi="0" rotWithShape="1">
              <a:blip r:embed="rId3" cstate="screen"/>
              <a:srcRect/>
              <a:stretch>
                <a:fillRect/>
              </a:stretch>
            </a:blipFill>
            <a:ln w="28575">
              <a:solidFill>
                <a:schemeClr val="bg1"/>
              </a:solidFill>
              <a:miter lim="800000"/>
              <a:headEnd/>
              <a:tailEnd/>
            </a:ln>
            <a:effectLst>
              <a:outerShdw dist="125080" dir="1437749" algn="ctr" rotWithShape="0">
                <a:schemeClr val="bg2">
                  <a:alpha val="32001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ko-KR" altLang="en-US">
                <a:latin typeface="Times New Roman" pitchFamily="18" charset="0"/>
                <a:ea typeface="Gulim" pitchFamily="34" charset="-127"/>
              </a:endParaRPr>
            </a:p>
          </p:txBody>
        </p:sp>
        <p:sp>
          <p:nvSpPr>
            <p:cNvPr id="10" name="AutoShape 12" descr="j0438727"/>
            <p:cNvSpPr>
              <a:spLocks noChangeArrowheads="1"/>
            </p:cNvSpPr>
            <p:nvPr userDrawn="1"/>
          </p:nvSpPr>
          <p:spPr bwMode="gray">
            <a:xfrm>
              <a:off x="1032" y="1464"/>
              <a:ext cx="1152" cy="1008"/>
            </a:xfrm>
            <a:prstGeom prst="hexagon">
              <a:avLst>
                <a:gd name="adj" fmla="val 28571"/>
                <a:gd name="vf" fmla="val 115470"/>
              </a:avLst>
            </a:prstGeom>
            <a:blipFill dpi="0" rotWithShape="1">
              <a:blip r:embed="rId4" cstate="screen"/>
              <a:srcRect/>
              <a:stretch>
                <a:fillRect/>
              </a:stretch>
            </a:blipFill>
            <a:ln w="28575">
              <a:solidFill>
                <a:schemeClr val="bg1"/>
              </a:solidFill>
              <a:miter lim="800000"/>
              <a:headEnd/>
              <a:tailEnd/>
            </a:ln>
            <a:effectLst>
              <a:outerShdw dist="125080" dir="1437749" algn="ctr" rotWithShape="0">
                <a:schemeClr val="bg2">
                  <a:alpha val="32001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ko-KR" altLang="en-US">
                <a:latin typeface="Times New Roman" pitchFamily="18" charset="0"/>
                <a:ea typeface="Gulim" pitchFamily="34" charset="-127"/>
              </a:endParaRPr>
            </a:p>
          </p:txBody>
        </p:sp>
        <p:sp>
          <p:nvSpPr>
            <p:cNvPr id="11" name="AutoShape 13" descr="j0425262"/>
            <p:cNvSpPr>
              <a:spLocks noChangeArrowheads="1"/>
            </p:cNvSpPr>
            <p:nvPr userDrawn="1"/>
          </p:nvSpPr>
          <p:spPr bwMode="gray">
            <a:xfrm>
              <a:off x="1008" y="2544"/>
              <a:ext cx="1152" cy="1008"/>
            </a:xfrm>
            <a:prstGeom prst="hexagon">
              <a:avLst>
                <a:gd name="adj" fmla="val 28571"/>
                <a:gd name="vf" fmla="val 115470"/>
              </a:avLst>
            </a:prstGeom>
            <a:blipFill dpi="0" rotWithShape="1">
              <a:blip r:embed="rId5" cstate="screen"/>
              <a:srcRect/>
              <a:stretch>
                <a:fillRect/>
              </a:stretch>
            </a:blipFill>
            <a:ln w="28575">
              <a:solidFill>
                <a:schemeClr val="bg1"/>
              </a:solidFill>
              <a:miter lim="800000"/>
              <a:headEnd/>
              <a:tailEnd/>
            </a:ln>
            <a:effectLst>
              <a:outerShdw dist="125080" dir="1437749" algn="ctr" rotWithShape="0">
                <a:schemeClr val="bg2">
                  <a:alpha val="32001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ko-KR" altLang="en-US">
                <a:latin typeface="Times New Roman" pitchFamily="18" charset="0"/>
                <a:ea typeface="Gulim" pitchFamily="34" charset="-127"/>
              </a:endParaRPr>
            </a:p>
          </p:txBody>
        </p:sp>
      </p:grpSp>
      <p:grpSp>
        <p:nvGrpSpPr>
          <p:cNvPr id="12" name="Group 18"/>
          <p:cNvGrpSpPr>
            <a:grpSpLocks/>
          </p:cNvGrpSpPr>
          <p:nvPr userDrawn="1"/>
        </p:nvGrpSpPr>
        <p:grpSpPr bwMode="auto">
          <a:xfrm rot="10800000">
            <a:off x="8686800" y="354013"/>
            <a:ext cx="203200" cy="6503987"/>
            <a:chOff x="112" y="145"/>
            <a:chExt cx="128" cy="4097"/>
          </a:xfrm>
        </p:grpSpPr>
        <p:sp>
          <p:nvSpPr>
            <p:cNvPr id="13" name="Rectangle 19"/>
            <p:cNvSpPr>
              <a:spLocks noChangeArrowheads="1"/>
            </p:cNvSpPr>
            <p:nvPr/>
          </p:nvSpPr>
          <p:spPr bwMode="auto">
            <a:xfrm flipH="1">
              <a:off x="192" y="156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grpSp>
        <p:nvGrpSpPr>
          <p:cNvPr id="15" name="Group 21"/>
          <p:cNvGrpSpPr>
            <a:grpSpLocks/>
          </p:cNvGrpSpPr>
          <p:nvPr userDrawn="1"/>
        </p:nvGrpSpPr>
        <p:grpSpPr bwMode="auto">
          <a:xfrm rot="-5400000">
            <a:off x="3455194" y="-2997994"/>
            <a:ext cx="203200" cy="6503988"/>
            <a:chOff x="112" y="145"/>
            <a:chExt cx="128" cy="4097"/>
          </a:xfrm>
        </p:grpSpPr>
        <p:sp>
          <p:nvSpPr>
            <p:cNvPr id="16" name="Rectangle 22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Rectangle 23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grpSp>
        <p:nvGrpSpPr>
          <p:cNvPr id="18" name="Group 24"/>
          <p:cNvGrpSpPr>
            <a:grpSpLocks/>
          </p:cNvGrpSpPr>
          <p:nvPr userDrawn="1"/>
        </p:nvGrpSpPr>
        <p:grpSpPr bwMode="auto">
          <a:xfrm rot="5400000">
            <a:off x="5512594" y="3402806"/>
            <a:ext cx="203200" cy="6503988"/>
            <a:chOff x="112" y="145"/>
            <a:chExt cx="128" cy="4097"/>
          </a:xfrm>
        </p:grpSpPr>
        <p:sp>
          <p:nvSpPr>
            <p:cNvPr id="19" name="Rectangle 25"/>
            <p:cNvSpPr>
              <a:spLocks noChangeArrowheads="1"/>
            </p:cNvSpPr>
            <p:nvPr/>
          </p:nvSpPr>
          <p:spPr bwMode="auto">
            <a:xfrm flipH="1">
              <a:off x="192" y="156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sp>
        <p:nvSpPr>
          <p:cNvPr id="5147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676400"/>
            <a:ext cx="7467600" cy="147002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48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124200" y="3276600"/>
            <a:ext cx="5257800" cy="914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1" name="Rectangle 2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8BE94-D0ED-44F9-9F4B-2249D4C3A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6567F-1608-4FD5-AB87-9C1213EDD0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09667-DAA6-4769-85E2-B8971B0472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C888B-F38E-4CBD-B8D4-AD229B2A08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2662E-404D-49E6-97B6-8BB225AF16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050F5-D4EB-49B4-B632-DED61F3D9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9AC4B-1409-44BC-B485-3F598CED5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B6557-C655-437B-B7FB-FAA0B3839A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112CD-301A-40BB-A026-AFE2536524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A6A7B-9D04-40E1-8088-0C4CE94F9B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25EA8-F68C-4A8B-BBEE-D86D967668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rgbClr val="66990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 rot="10800000">
            <a:off x="8305800" y="0"/>
            <a:ext cx="838200" cy="6858000"/>
          </a:xfrm>
          <a:prstGeom prst="rect">
            <a:avLst/>
          </a:prstGeom>
          <a:gradFill rotWithShape="1">
            <a:gsLst>
              <a:gs pos="0">
                <a:srgbClr val="66990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028" name="Group 9"/>
          <p:cNvGrpSpPr>
            <a:grpSpLocks/>
          </p:cNvGrpSpPr>
          <p:nvPr userDrawn="1"/>
        </p:nvGrpSpPr>
        <p:grpSpPr bwMode="auto">
          <a:xfrm>
            <a:off x="304800" y="0"/>
            <a:ext cx="203200" cy="6503988"/>
            <a:chOff x="112" y="145"/>
            <a:chExt cx="128" cy="4097"/>
          </a:xfrm>
        </p:grpSpPr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grpSp>
        <p:nvGrpSpPr>
          <p:cNvPr id="1029" name="Group 12"/>
          <p:cNvGrpSpPr>
            <a:grpSpLocks/>
          </p:cNvGrpSpPr>
          <p:nvPr userDrawn="1"/>
        </p:nvGrpSpPr>
        <p:grpSpPr bwMode="auto">
          <a:xfrm rot="10800000">
            <a:off x="8686800" y="354013"/>
            <a:ext cx="203200" cy="6503987"/>
            <a:chOff x="112" y="145"/>
            <a:chExt cx="128" cy="4097"/>
          </a:xfrm>
        </p:grpSpPr>
        <p:sp>
          <p:nvSpPr>
            <p:cNvPr id="2" name="Rectangle 13"/>
            <p:cNvSpPr>
              <a:spLocks noChangeArrowheads="1"/>
            </p:cNvSpPr>
            <p:nvPr/>
          </p:nvSpPr>
          <p:spPr bwMode="auto">
            <a:xfrm flipH="1">
              <a:off x="192" y="156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grpSp>
        <p:nvGrpSpPr>
          <p:cNvPr id="1030" name="Group 15"/>
          <p:cNvGrpSpPr>
            <a:grpSpLocks/>
          </p:cNvGrpSpPr>
          <p:nvPr userDrawn="1"/>
        </p:nvGrpSpPr>
        <p:grpSpPr bwMode="auto">
          <a:xfrm rot="-5400000">
            <a:off x="3455194" y="-2997994"/>
            <a:ext cx="203200" cy="6503988"/>
            <a:chOff x="112" y="145"/>
            <a:chExt cx="128" cy="4097"/>
          </a:xfrm>
        </p:grpSpPr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grpSp>
        <p:nvGrpSpPr>
          <p:cNvPr id="3" name="Group 18"/>
          <p:cNvGrpSpPr>
            <a:grpSpLocks/>
          </p:cNvGrpSpPr>
          <p:nvPr userDrawn="1"/>
        </p:nvGrpSpPr>
        <p:grpSpPr bwMode="auto">
          <a:xfrm rot="5400000">
            <a:off x="5512594" y="3402806"/>
            <a:ext cx="203200" cy="6503988"/>
            <a:chOff x="112" y="145"/>
            <a:chExt cx="128" cy="4097"/>
          </a:xfrm>
        </p:grpSpPr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 flipH="1">
              <a:off x="192" y="156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4" name="Rectangle 20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E950577-FDFA-4647-AD5E-52EE938CBC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6" name="Group 21"/>
          <p:cNvGrpSpPr>
            <a:grpSpLocks/>
          </p:cNvGrpSpPr>
          <p:nvPr userDrawn="1"/>
        </p:nvGrpSpPr>
        <p:grpSpPr bwMode="auto">
          <a:xfrm>
            <a:off x="304800" y="152400"/>
            <a:ext cx="762000" cy="1066800"/>
            <a:chOff x="1920" y="2832"/>
            <a:chExt cx="717" cy="1152"/>
          </a:xfrm>
        </p:grpSpPr>
        <p:sp>
          <p:nvSpPr>
            <p:cNvPr id="1046" name="AutoShape 22"/>
            <p:cNvSpPr>
              <a:spLocks noChangeAspect="1" noChangeArrowheads="1" noTextEdit="1"/>
            </p:cNvSpPr>
            <p:nvPr/>
          </p:nvSpPr>
          <p:spPr bwMode="auto">
            <a:xfrm>
              <a:off x="1920" y="2832"/>
              <a:ext cx="717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2025" y="2866"/>
              <a:ext cx="612" cy="1113"/>
            </a:xfrm>
            <a:custGeom>
              <a:avLst/>
              <a:gdLst/>
              <a:ahLst/>
              <a:cxnLst>
                <a:cxn ang="0">
                  <a:pos x="821" y="35"/>
                </a:cxn>
                <a:cxn ang="0">
                  <a:pos x="673" y="8"/>
                </a:cxn>
                <a:cxn ang="0">
                  <a:pos x="642" y="165"/>
                </a:cxn>
                <a:cxn ang="0">
                  <a:pos x="669" y="584"/>
                </a:cxn>
                <a:cxn ang="0">
                  <a:pos x="609" y="596"/>
                </a:cxn>
                <a:cxn ang="0">
                  <a:pos x="397" y="620"/>
                </a:cxn>
                <a:cxn ang="0">
                  <a:pos x="117" y="969"/>
                </a:cxn>
                <a:cxn ang="0">
                  <a:pos x="68" y="1145"/>
                </a:cxn>
                <a:cxn ang="0">
                  <a:pos x="45" y="1310"/>
                </a:cxn>
                <a:cxn ang="0">
                  <a:pos x="49" y="1475"/>
                </a:cxn>
                <a:cxn ang="0">
                  <a:pos x="84" y="1652"/>
                </a:cxn>
                <a:cxn ang="0">
                  <a:pos x="33" y="1856"/>
                </a:cxn>
                <a:cxn ang="0">
                  <a:pos x="5" y="2074"/>
                </a:cxn>
                <a:cxn ang="0">
                  <a:pos x="1065" y="2167"/>
                </a:cxn>
                <a:cxn ang="0">
                  <a:pos x="694" y="2018"/>
                </a:cxn>
                <a:cxn ang="0">
                  <a:pos x="1176" y="2036"/>
                </a:cxn>
                <a:cxn ang="0">
                  <a:pos x="1215" y="1862"/>
                </a:cxn>
                <a:cxn ang="0">
                  <a:pos x="579" y="1802"/>
                </a:cxn>
                <a:cxn ang="0">
                  <a:pos x="475" y="1639"/>
                </a:cxn>
                <a:cxn ang="0">
                  <a:pos x="562" y="1614"/>
                </a:cxn>
                <a:cxn ang="0">
                  <a:pos x="966" y="1598"/>
                </a:cxn>
                <a:cxn ang="0">
                  <a:pos x="1172" y="1437"/>
                </a:cxn>
                <a:cxn ang="0">
                  <a:pos x="467" y="1327"/>
                </a:cxn>
                <a:cxn ang="0">
                  <a:pos x="240" y="1385"/>
                </a:cxn>
                <a:cxn ang="0">
                  <a:pos x="238" y="1251"/>
                </a:cxn>
                <a:cxn ang="0">
                  <a:pos x="259" y="1141"/>
                </a:cxn>
                <a:cxn ang="0">
                  <a:pos x="291" y="1054"/>
                </a:cxn>
                <a:cxn ang="0">
                  <a:pos x="347" y="1015"/>
                </a:cxn>
                <a:cxn ang="0">
                  <a:pos x="624" y="1095"/>
                </a:cxn>
                <a:cxn ang="0">
                  <a:pos x="707" y="1136"/>
                </a:cxn>
                <a:cxn ang="0">
                  <a:pos x="698" y="1190"/>
                </a:cxn>
                <a:cxn ang="0">
                  <a:pos x="726" y="1240"/>
                </a:cxn>
                <a:cxn ang="0">
                  <a:pos x="747" y="1323"/>
                </a:cxn>
                <a:cxn ang="0">
                  <a:pos x="831" y="1252"/>
                </a:cxn>
                <a:cxn ang="0">
                  <a:pos x="851" y="1214"/>
                </a:cxn>
                <a:cxn ang="0">
                  <a:pos x="929" y="1294"/>
                </a:cxn>
                <a:cxn ang="0">
                  <a:pos x="953" y="1288"/>
                </a:cxn>
                <a:cxn ang="0">
                  <a:pos x="974" y="1279"/>
                </a:cxn>
                <a:cxn ang="0">
                  <a:pos x="991" y="1266"/>
                </a:cxn>
                <a:cxn ang="0">
                  <a:pos x="1005" y="1245"/>
                </a:cxn>
                <a:cxn ang="0">
                  <a:pos x="1007" y="1190"/>
                </a:cxn>
                <a:cxn ang="0">
                  <a:pos x="1073" y="1252"/>
                </a:cxn>
                <a:cxn ang="0">
                  <a:pos x="1097" y="1243"/>
                </a:cxn>
                <a:cxn ang="0">
                  <a:pos x="1112" y="1229"/>
                </a:cxn>
                <a:cxn ang="0">
                  <a:pos x="1123" y="1206"/>
                </a:cxn>
                <a:cxn ang="0">
                  <a:pos x="1056" y="1103"/>
                </a:cxn>
                <a:cxn ang="0">
                  <a:pos x="1024" y="1057"/>
                </a:cxn>
                <a:cxn ang="0">
                  <a:pos x="1007" y="999"/>
                </a:cxn>
                <a:cxn ang="0">
                  <a:pos x="865" y="622"/>
                </a:cxn>
                <a:cxn ang="0">
                  <a:pos x="884" y="573"/>
                </a:cxn>
                <a:cxn ang="0">
                  <a:pos x="805" y="166"/>
                </a:cxn>
              </a:cxnLst>
              <a:rect l="0" t="0" r="r" b="b"/>
              <a:pathLst>
                <a:path w="1224" h="2222">
                  <a:moveTo>
                    <a:pt x="822" y="150"/>
                  </a:moveTo>
                  <a:lnTo>
                    <a:pt x="821" y="35"/>
                  </a:lnTo>
                  <a:lnTo>
                    <a:pt x="789" y="0"/>
                  </a:lnTo>
                  <a:lnTo>
                    <a:pt x="673" y="8"/>
                  </a:lnTo>
                  <a:lnTo>
                    <a:pt x="634" y="39"/>
                  </a:lnTo>
                  <a:lnTo>
                    <a:pt x="642" y="165"/>
                  </a:lnTo>
                  <a:lnTo>
                    <a:pt x="660" y="193"/>
                  </a:lnTo>
                  <a:lnTo>
                    <a:pt x="669" y="584"/>
                  </a:lnTo>
                  <a:lnTo>
                    <a:pt x="610" y="589"/>
                  </a:lnTo>
                  <a:lnTo>
                    <a:pt x="609" y="596"/>
                  </a:lnTo>
                  <a:lnTo>
                    <a:pt x="402" y="599"/>
                  </a:lnTo>
                  <a:lnTo>
                    <a:pt x="397" y="620"/>
                  </a:lnTo>
                  <a:lnTo>
                    <a:pt x="212" y="811"/>
                  </a:lnTo>
                  <a:lnTo>
                    <a:pt x="117" y="969"/>
                  </a:lnTo>
                  <a:lnTo>
                    <a:pt x="88" y="1060"/>
                  </a:lnTo>
                  <a:lnTo>
                    <a:pt x="68" y="1145"/>
                  </a:lnTo>
                  <a:lnTo>
                    <a:pt x="53" y="1228"/>
                  </a:lnTo>
                  <a:lnTo>
                    <a:pt x="45" y="1310"/>
                  </a:lnTo>
                  <a:lnTo>
                    <a:pt x="43" y="1392"/>
                  </a:lnTo>
                  <a:lnTo>
                    <a:pt x="49" y="1475"/>
                  </a:lnTo>
                  <a:lnTo>
                    <a:pt x="63" y="1561"/>
                  </a:lnTo>
                  <a:lnTo>
                    <a:pt x="84" y="1652"/>
                  </a:lnTo>
                  <a:lnTo>
                    <a:pt x="88" y="1689"/>
                  </a:lnTo>
                  <a:lnTo>
                    <a:pt x="33" y="1856"/>
                  </a:lnTo>
                  <a:lnTo>
                    <a:pt x="0" y="1885"/>
                  </a:lnTo>
                  <a:lnTo>
                    <a:pt x="5" y="2074"/>
                  </a:lnTo>
                  <a:lnTo>
                    <a:pt x="995" y="2222"/>
                  </a:lnTo>
                  <a:lnTo>
                    <a:pt x="1065" y="2167"/>
                  </a:lnTo>
                  <a:lnTo>
                    <a:pt x="1057" y="2053"/>
                  </a:lnTo>
                  <a:lnTo>
                    <a:pt x="694" y="2018"/>
                  </a:lnTo>
                  <a:lnTo>
                    <a:pt x="595" y="1990"/>
                  </a:lnTo>
                  <a:lnTo>
                    <a:pt x="1176" y="2036"/>
                  </a:lnTo>
                  <a:lnTo>
                    <a:pt x="1224" y="1985"/>
                  </a:lnTo>
                  <a:lnTo>
                    <a:pt x="1215" y="1862"/>
                  </a:lnTo>
                  <a:lnTo>
                    <a:pt x="681" y="1819"/>
                  </a:lnTo>
                  <a:lnTo>
                    <a:pt x="579" y="1802"/>
                  </a:lnTo>
                  <a:lnTo>
                    <a:pt x="475" y="1714"/>
                  </a:lnTo>
                  <a:lnTo>
                    <a:pt x="475" y="1639"/>
                  </a:lnTo>
                  <a:lnTo>
                    <a:pt x="521" y="1639"/>
                  </a:lnTo>
                  <a:lnTo>
                    <a:pt x="562" y="1614"/>
                  </a:lnTo>
                  <a:lnTo>
                    <a:pt x="562" y="1581"/>
                  </a:lnTo>
                  <a:lnTo>
                    <a:pt x="966" y="1598"/>
                  </a:lnTo>
                  <a:lnTo>
                    <a:pt x="992" y="1560"/>
                  </a:lnTo>
                  <a:lnTo>
                    <a:pt x="1172" y="1437"/>
                  </a:lnTo>
                  <a:lnTo>
                    <a:pt x="1172" y="1364"/>
                  </a:lnTo>
                  <a:lnTo>
                    <a:pt x="467" y="1327"/>
                  </a:lnTo>
                  <a:lnTo>
                    <a:pt x="253" y="1460"/>
                  </a:lnTo>
                  <a:lnTo>
                    <a:pt x="240" y="1385"/>
                  </a:lnTo>
                  <a:lnTo>
                    <a:pt x="236" y="1315"/>
                  </a:lnTo>
                  <a:lnTo>
                    <a:pt x="238" y="1251"/>
                  </a:lnTo>
                  <a:lnTo>
                    <a:pt x="247" y="1192"/>
                  </a:lnTo>
                  <a:lnTo>
                    <a:pt x="259" y="1141"/>
                  </a:lnTo>
                  <a:lnTo>
                    <a:pt x="275" y="1095"/>
                  </a:lnTo>
                  <a:lnTo>
                    <a:pt x="291" y="1054"/>
                  </a:lnTo>
                  <a:lnTo>
                    <a:pt x="306" y="1020"/>
                  </a:lnTo>
                  <a:lnTo>
                    <a:pt x="347" y="1015"/>
                  </a:lnTo>
                  <a:lnTo>
                    <a:pt x="624" y="1068"/>
                  </a:lnTo>
                  <a:lnTo>
                    <a:pt x="624" y="1095"/>
                  </a:lnTo>
                  <a:lnTo>
                    <a:pt x="694" y="1098"/>
                  </a:lnTo>
                  <a:lnTo>
                    <a:pt x="707" y="1136"/>
                  </a:lnTo>
                  <a:lnTo>
                    <a:pt x="681" y="1139"/>
                  </a:lnTo>
                  <a:lnTo>
                    <a:pt x="698" y="1190"/>
                  </a:lnTo>
                  <a:lnTo>
                    <a:pt x="726" y="1177"/>
                  </a:lnTo>
                  <a:lnTo>
                    <a:pt x="726" y="1240"/>
                  </a:lnTo>
                  <a:lnTo>
                    <a:pt x="747" y="1256"/>
                  </a:lnTo>
                  <a:lnTo>
                    <a:pt x="747" y="1323"/>
                  </a:lnTo>
                  <a:lnTo>
                    <a:pt x="831" y="1323"/>
                  </a:lnTo>
                  <a:lnTo>
                    <a:pt x="831" y="1252"/>
                  </a:lnTo>
                  <a:lnTo>
                    <a:pt x="851" y="1244"/>
                  </a:lnTo>
                  <a:lnTo>
                    <a:pt x="851" y="1214"/>
                  </a:lnTo>
                  <a:lnTo>
                    <a:pt x="885" y="1211"/>
                  </a:lnTo>
                  <a:lnTo>
                    <a:pt x="929" y="1294"/>
                  </a:lnTo>
                  <a:lnTo>
                    <a:pt x="942" y="1292"/>
                  </a:lnTo>
                  <a:lnTo>
                    <a:pt x="953" y="1288"/>
                  </a:lnTo>
                  <a:lnTo>
                    <a:pt x="965" y="1283"/>
                  </a:lnTo>
                  <a:lnTo>
                    <a:pt x="974" y="1279"/>
                  </a:lnTo>
                  <a:lnTo>
                    <a:pt x="983" y="1273"/>
                  </a:lnTo>
                  <a:lnTo>
                    <a:pt x="991" y="1266"/>
                  </a:lnTo>
                  <a:lnTo>
                    <a:pt x="999" y="1257"/>
                  </a:lnTo>
                  <a:lnTo>
                    <a:pt x="1005" y="1245"/>
                  </a:lnTo>
                  <a:lnTo>
                    <a:pt x="978" y="1190"/>
                  </a:lnTo>
                  <a:lnTo>
                    <a:pt x="1007" y="1190"/>
                  </a:lnTo>
                  <a:lnTo>
                    <a:pt x="1057" y="1256"/>
                  </a:lnTo>
                  <a:lnTo>
                    <a:pt x="1073" y="1252"/>
                  </a:lnTo>
                  <a:lnTo>
                    <a:pt x="1087" y="1248"/>
                  </a:lnTo>
                  <a:lnTo>
                    <a:pt x="1097" y="1243"/>
                  </a:lnTo>
                  <a:lnTo>
                    <a:pt x="1105" y="1237"/>
                  </a:lnTo>
                  <a:lnTo>
                    <a:pt x="1112" y="1229"/>
                  </a:lnTo>
                  <a:lnTo>
                    <a:pt x="1118" y="1219"/>
                  </a:lnTo>
                  <a:lnTo>
                    <a:pt x="1123" y="1206"/>
                  </a:lnTo>
                  <a:lnTo>
                    <a:pt x="1126" y="1190"/>
                  </a:lnTo>
                  <a:lnTo>
                    <a:pt x="1056" y="1103"/>
                  </a:lnTo>
                  <a:lnTo>
                    <a:pt x="1057" y="1082"/>
                  </a:lnTo>
                  <a:lnTo>
                    <a:pt x="1024" y="1057"/>
                  </a:lnTo>
                  <a:lnTo>
                    <a:pt x="1020" y="1020"/>
                  </a:lnTo>
                  <a:lnTo>
                    <a:pt x="1007" y="999"/>
                  </a:lnTo>
                  <a:lnTo>
                    <a:pt x="891" y="1044"/>
                  </a:lnTo>
                  <a:lnTo>
                    <a:pt x="865" y="622"/>
                  </a:lnTo>
                  <a:lnTo>
                    <a:pt x="887" y="611"/>
                  </a:lnTo>
                  <a:lnTo>
                    <a:pt x="884" y="573"/>
                  </a:lnTo>
                  <a:lnTo>
                    <a:pt x="828" y="577"/>
                  </a:lnTo>
                  <a:lnTo>
                    <a:pt x="805" y="166"/>
                  </a:lnTo>
                  <a:lnTo>
                    <a:pt x="822" y="15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auto">
            <a:xfrm>
              <a:off x="2344" y="3406"/>
              <a:ext cx="103" cy="22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06" y="0"/>
                </a:cxn>
                <a:cxn ang="0">
                  <a:pos x="208" y="27"/>
                </a:cxn>
                <a:cxn ang="0">
                  <a:pos x="2" y="41"/>
                </a:cxn>
                <a:cxn ang="0">
                  <a:pos x="0" y="14"/>
                </a:cxn>
              </a:cxnLst>
              <a:rect l="0" t="0" r="r" b="b"/>
              <a:pathLst>
                <a:path w="208" h="41">
                  <a:moveTo>
                    <a:pt x="0" y="14"/>
                  </a:moveTo>
                  <a:lnTo>
                    <a:pt x="206" y="0"/>
                  </a:lnTo>
                  <a:lnTo>
                    <a:pt x="208" y="27"/>
                  </a:lnTo>
                  <a:lnTo>
                    <a:pt x="2" y="4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2365" y="3406"/>
              <a:ext cx="70" cy="21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40" y="0"/>
                </a:cxn>
                <a:cxn ang="0">
                  <a:pos x="141" y="29"/>
                </a:cxn>
                <a:cxn ang="0">
                  <a:pos x="2" y="38"/>
                </a:cxn>
                <a:cxn ang="0">
                  <a:pos x="0" y="10"/>
                </a:cxn>
              </a:cxnLst>
              <a:rect l="0" t="0" r="r" b="b"/>
              <a:pathLst>
                <a:path w="141" h="38">
                  <a:moveTo>
                    <a:pt x="0" y="10"/>
                  </a:moveTo>
                  <a:lnTo>
                    <a:pt x="140" y="0"/>
                  </a:lnTo>
                  <a:lnTo>
                    <a:pt x="141" y="29"/>
                  </a:lnTo>
                  <a:lnTo>
                    <a:pt x="2" y="38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auto">
            <a:xfrm>
              <a:off x="2376" y="3410"/>
              <a:ext cx="42" cy="17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2" y="0"/>
                </a:cxn>
                <a:cxn ang="0">
                  <a:pos x="84" y="28"/>
                </a:cxn>
                <a:cxn ang="0">
                  <a:pos x="1" y="34"/>
                </a:cxn>
                <a:cxn ang="0">
                  <a:pos x="0" y="5"/>
                </a:cxn>
              </a:cxnLst>
              <a:rect l="0" t="0" r="r" b="b"/>
              <a:pathLst>
                <a:path w="84" h="34">
                  <a:moveTo>
                    <a:pt x="0" y="5"/>
                  </a:moveTo>
                  <a:lnTo>
                    <a:pt x="82" y="0"/>
                  </a:lnTo>
                  <a:lnTo>
                    <a:pt x="84" y="28"/>
                  </a:lnTo>
                  <a:lnTo>
                    <a:pt x="1" y="3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2388" y="3410"/>
              <a:ext cx="19" cy="1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8" y="0"/>
                </a:cxn>
                <a:cxn ang="0">
                  <a:pos x="39" y="28"/>
                </a:cxn>
                <a:cxn ang="0">
                  <a:pos x="2" y="30"/>
                </a:cxn>
                <a:cxn ang="0">
                  <a:pos x="0" y="3"/>
                </a:cxn>
              </a:cxnLst>
              <a:rect l="0" t="0" r="r" b="b"/>
              <a:pathLst>
                <a:path w="39" h="30">
                  <a:moveTo>
                    <a:pt x="0" y="3"/>
                  </a:moveTo>
                  <a:lnTo>
                    <a:pt x="38" y="0"/>
                  </a:lnTo>
                  <a:lnTo>
                    <a:pt x="39" y="28"/>
                  </a:lnTo>
                  <a:lnTo>
                    <a:pt x="2" y="3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2" name="Freeform 28"/>
            <p:cNvSpPr>
              <a:spLocks/>
            </p:cNvSpPr>
            <p:nvPr/>
          </p:nvSpPr>
          <p:spPr bwMode="auto">
            <a:xfrm>
              <a:off x="2358" y="2954"/>
              <a:ext cx="78" cy="20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135" y="0"/>
                </a:cxn>
                <a:cxn ang="0">
                  <a:pos x="158" y="400"/>
                </a:cxn>
                <a:cxn ang="0">
                  <a:pos x="12" y="413"/>
                </a:cxn>
                <a:cxn ang="0">
                  <a:pos x="0" y="11"/>
                </a:cxn>
              </a:cxnLst>
              <a:rect l="0" t="0" r="r" b="b"/>
              <a:pathLst>
                <a:path w="158" h="413">
                  <a:moveTo>
                    <a:pt x="0" y="11"/>
                  </a:moveTo>
                  <a:lnTo>
                    <a:pt x="135" y="0"/>
                  </a:lnTo>
                  <a:lnTo>
                    <a:pt x="158" y="400"/>
                  </a:lnTo>
                  <a:lnTo>
                    <a:pt x="12" y="413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2397" y="2955"/>
              <a:ext cx="34" cy="2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400"/>
                </a:cxn>
                <a:cxn ang="0">
                  <a:pos x="68" y="398"/>
                </a:cxn>
                <a:cxn ang="0">
                  <a:pos x="47" y="2"/>
                </a:cxn>
                <a:cxn ang="0">
                  <a:pos x="0" y="0"/>
                </a:cxn>
              </a:cxnLst>
              <a:rect l="0" t="0" r="r" b="b"/>
              <a:pathLst>
                <a:path w="68" h="400">
                  <a:moveTo>
                    <a:pt x="0" y="0"/>
                  </a:moveTo>
                  <a:lnTo>
                    <a:pt x="10" y="400"/>
                  </a:lnTo>
                  <a:lnTo>
                    <a:pt x="68" y="398"/>
                  </a:lnTo>
                  <a:lnTo>
                    <a:pt x="47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2361" y="2955"/>
              <a:ext cx="33" cy="2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407"/>
                </a:cxn>
                <a:cxn ang="0">
                  <a:pos x="68" y="402"/>
                </a:cxn>
                <a:cxn ang="0">
                  <a:pos x="56" y="0"/>
                </a:cxn>
                <a:cxn ang="0">
                  <a:pos x="0" y="0"/>
                </a:cxn>
              </a:cxnLst>
              <a:rect l="0" t="0" r="r" b="b"/>
              <a:pathLst>
                <a:path w="68" h="407">
                  <a:moveTo>
                    <a:pt x="0" y="0"/>
                  </a:moveTo>
                  <a:lnTo>
                    <a:pt x="10" y="407"/>
                  </a:lnTo>
                  <a:lnTo>
                    <a:pt x="68" y="402"/>
                  </a:lnTo>
                  <a:lnTo>
                    <a:pt x="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2352" y="2883"/>
              <a:ext cx="81" cy="67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6" y="135"/>
                </a:cxn>
                <a:cxn ang="0">
                  <a:pos x="163" y="127"/>
                </a:cxn>
                <a:cxn ang="0">
                  <a:pos x="157" y="0"/>
                </a:cxn>
                <a:cxn ang="0">
                  <a:pos x="0" y="5"/>
                </a:cxn>
              </a:cxnLst>
              <a:rect l="0" t="0" r="r" b="b"/>
              <a:pathLst>
                <a:path w="163" h="135">
                  <a:moveTo>
                    <a:pt x="0" y="5"/>
                  </a:moveTo>
                  <a:lnTo>
                    <a:pt x="6" y="135"/>
                  </a:lnTo>
                  <a:lnTo>
                    <a:pt x="163" y="127"/>
                  </a:lnTo>
                  <a:lnTo>
                    <a:pt x="157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2404" y="2955"/>
              <a:ext cx="24" cy="1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99"/>
                </a:cxn>
                <a:cxn ang="0">
                  <a:pos x="47" y="397"/>
                </a:cxn>
                <a:cxn ang="0">
                  <a:pos x="31" y="0"/>
                </a:cxn>
                <a:cxn ang="0">
                  <a:pos x="0" y="0"/>
                </a:cxn>
              </a:cxnLst>
              <a:rect l="0" t="0" r="r" b="b"/>
              <a:pathLst>
                <a:path w="47" h="399">
                  <a:moveTo>
                    <a:pt x="0" y="0"/>
                  </a:moveTo>
                  <a:lnTo>
                    <a:pt x="5" y="399"/>
                  </a:lnTo>
                  <a:lnTo>
                    <a:pt x="47" y="397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2367" y="2955"/>
              <a:ext cx="21" cy="2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407"/>
                </a:cxn>
                <a:cxn ang="0">
                  <a:pos x="42" y="403"/>
                </a:cxn>
                <a:cxn ang="0">
                  <a:pos x="32" y="0"/>
                </a:cxn>
                <a:cxn ang="0">
                  <a:pos x="0" y="0"/>
                </a:cxn>
              </a:cxnLst>
              <a:rect l="0" t="0" r="r" b="b"/>
              <a:pathLst>
                <a:path w="42" h="407">
                  <a:moveTo>
                    <a:pt x="0" y="0"/>
                  </a:moveTo>
                  <a:lnTo>
                    <a:pt x="8" y="407"/>
                  </a:lnTo>
                  <a:lnTo>
                    <a:pt x="42" y="403"/>
                  </a:lnTo>
                  <a:lnTo>
                    <a:pt x="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2365" y="2883"/>
              <a:ext cx="52" cy="67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9" y="131"/>
                </a:cxn>
                <a:cxn ang="0">
                  <a:pos x="107" y="123"/>
                </a:cxn>
                <a:cxn ang="0">
                  <a:pos x="103" y="0"/>
                </a:cxn>
                <a:cxn ang="0">
                  <a:pos x="0" y="8"/>
                </a:cxn>
              </a:cxnLst>
              <a:rect l="0" t="0" r="r" b="b"/>
              <a:pathLst>
                <a:path w="107" h="131">
                  <a:moveTo>
                    <a:pt x="0" y="8"/>
                  </a:moveTo>
                  <a:lnTo>
                    <a:pt x="9" y="131"/>
                  </a:lnTo>
                  <a:lnTo>
                    <a:pt x="107" y="123"/>
                  </a:lnTo>
                  <a:lnTo>
                    <a:pt x="103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9" name="Freeform 35"/>
            <p:cNvSpPr>
              <a:spLocks/>
            </p:cNvSpPr>
            <p:nvPr/>
          </p:nvSpPr>
          <p:spPr bwMode="auto">
            <a:xfrm>
              <a:off x="2407" y="2955"/>
              <a:ext cx="16" cy="1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399"/>
                </a:cxn>
                <a:cxn ang="0">
                  <a:pos x="33" y="397"/>
                </a:cxn>
                <a:cxn ang="0">
                  <a:pos x="15" y="2"/>
                </a:cxn>
                <a:cxn ang="0">
                  <a:pos x="0" y="0"/>
                </a:cxn>
              </a:cxnLst>
              <a:rect l="0" t="0" r="r" b="b"/>
              <a:pathLst>
                <a:path w="33" h="399">
                  <a:moveTo>
                    <a:pt x="0" y="0"/>
                  </a:moveTo>
                  <a:lnTo>
                    <a:pt x="15" y="399"/>
                  </a:lnTo>
                  <a:lnTo>
                    <a:pt x="33" y="397"/>
                  </a:lnTo>
                  <a:lnTo>
                    <a:pt x="1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0" name="Freeform 36"/>
            <p:cNvSpPr>
              <a:spLocks/>
            </p:cNvSpPr>
            <p:nvPr/>
          </p:nvSpPr>
          <p:spPr bwMode="auto">
            <a:xfrm>
              <a:off x="2370" y="2955"/>
              <a:ext cx="12" cy="2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404"/>
                </a:cxn>
                <a:cxn ang="0">
                  <a:pos x="25" y="404"/>
                </a:cxn>
                <a:cxn ang="0">
                  <a:pos x="15" y="2"/>
                </a:cxn>
                <a:cxn ang="0">
                  <a:pos x="0" y="0"/>
                </a:cxn>
              </a:cxnLst>
              <a:rect l="0" t="0" r="r" b="b"/>
              <a:pathLst>
                <a:path w="25" h="404">
                  <a:moveTo>
                    <a:pt x="0" y="0"/>
                  </a:moveTo>
                  <a:lnTo>
                    <a:pt x="12" y="404"/>
                  </a:lnTo>
                  <a:lnTo>
                    <a:pt x="25" y="404"/>
                  </a:lnTo>
                  <a:lnTo>
                    <a:pt x="1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auto">
            <a:xfrm>
              <a:off x="2382" y="2883"/>
              <a:ext cx="27" cy="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9"/>
                </a:cxn>
                <a:cxn ang="0">
                  <a:pos x="56" y="124"/>
                </a:cxn>
                <a:cxn ang="0">
                  <a:pos x="53" y="4"/>
                </a:cxn>
                <a:cxn ang="0">
                  <a:pos x="0" y="0"/>
                </a:cxn>
              </a:cxnLst>
              <a:rect l="0" t="0" r="r" b="b"/>
              <a:pathLst>
                <a:path w="56" h="129">
                  <a:moveTo>
                    <a:pt x="0" y="0"/>
                  </a:moveTo>
                  <a:lnTo>
                    <a:pt x="0" y="129"/>
                  </a:lnTo>
                  <a:lnTo>
                    <a:pt x="56" y="124"/>
                  </a:lnTo>
                  <a:lnTo>
                    <a:pt x="53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2" name="Freeform 38"/>
            <p:cNvSpPr>
              <a:spLocks/>
            </p:cNvSpPr>
            <p:nvPr/>
          </p:nvSpPr>
          <p:spPr bwMode="auto">
            <a:xfrm>
              <a:off x="2391" y="2883"/>
              <a:ext cx="9" cy="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29"/>
                </a:cxn>
                <a:cxn ang="0">
                  <a:pos x="20" y="124"/>
                </a:cxn>
                <a:cxn ang="0">
                  <a:pos x="17" y="4"/>
                </a:cxn>
                <a:cxn ang="0">
                  <a:pos x="1" y="0"/>
                </a:cxn>
              </a:cxnLst>
              <a:rect l="0" t="0" r="r" b="b"/>
              <a:pathLst>
                <a:path w="20" h="129">
                  <a:moveTo>
                    <a:pt x="1" y="0"/>
                  </a:moveTo>
                  <a:lnTo>
                    <a:pt x="0" y="129"/>
                  </a:lnTo>
                  <a:lnTo>
                    <a:pt x="20" y="124"/>
                  </a:lnTo>
                  <a:lnTo>
                    <a:pt x="17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3" name="Freeform 39"/>
            <p:cNvSpPr>
              <a:spLocks/>
            </p:cNvSpPr>
            <p:nvPr/>
          </p:nvSpPr>
          <p:spPr bwMode="auto">
            <a:xfrm>
              <a:off x="2040" y="3182"/>
              <a:ext cx="281" cy="511"/>
            </a:xfrm>
            <a:custGeom>
              <a:avLst/>
              <a:gdLst/>
              <a:ahLst/>
              <a:cxnLst>
                <a:cxn ang="0">
                  <a:pos x="566" y="0"/>
                </a:cxn>
                <a:cxn ang="0">
                  <a:pos x="353" y="0"/>
                </a:cxn>
                <a:cxn ang="0">
                  <a:pos x="330" y="19"/>
                </a:cxn>
                <a:cxn ang="0">
                  <a:pos x="308" y="37"/>
                </a:cxn>
                <a:cxn ang="0">
                  <a:pos x="286" y="57"/>
                </a:cxn>
                <a:cxn ang="0">
                  <a:pos x="265" y="78"/>
                </a:cxn>
                <a:cxn ang="0">
                  <a:pos x="244" y="98"/>
                </a:cxn>
                <a:cxn ang="0">
                  <a:pos x="225" y="119"/>
                </a:cxn>
                <a:cxn ang="0">
                  <a:pos x="206" y="141"/>
                </a:cxn>
                <a:cxn ang="0">
                  <a:pos x="189" y="163"/>
                </a:cxn>
                <a:cxn ang="0">
                  <a:pos x="172" y="185"/>
                </a:cxn>
                <a:cxn ang="0">
                  <a:pos x="155" y="208"/>
                </a:cxn>
                <a:cxn ang="0">
                  <a:pos x="140" y="231"/>
                </a:cxn>
                <a:cxn ang="0">
                  <a:pos x="125" y="255"/>
                </a:cxn>
                <a:cxn ang="0">
                  <a:pos x="110" y="279"/>
                </a:cxn>
                <a:cxn ang="0">
                  <a:pos x="97" y="303"/>
                </a:cxn>
                <a:cxn ang="0">
                  <a:pos x="84" y="329"/>
                </a:cxn>
                <a:cxn ang="0">
                  <a:pos x="73" y="354"/>
                </a:cxn>
                <a:cxn ang="0">
                  <a:pos x="44" y="430"/>
                </a:cxn>
                <a:cxn ang="0">
                  <a:pos x="21" y="510"/>
                </a:cxn>
                <a:cxn ang="0">
                  <a:pos x="7" y="590"/>
                </a:cxn>
                <a:cxn ang="0">
                  <a:pos x="0" y="674"/>
                </a:cxn>
                <a:cxn ang="0">
                  <a:pos x="1" y="760"/>
                </a:cxn>
                <a:cxn ang="0">
                  <a:pos x="11" y="846"/>
                </a:cxn>
                <a:cxn ang="0">
                  <a:pos x="28" y="934"/>
                </a:cxn>
                <a:cxn ang="0">
                  <a:pos x="54" y="1022"/>
                </a:cxn>
                <a:cxn ang="0">
                  <a:pos x="117" y="959"/>
                </a:cxn>
                <a:cxn ang="0">
                  <a:pos x="173" y="949"/>
                </a:cxn>
                <a:cxn ang="0">
                  <a:pos x="167" y="897"/>
                </a:cxn>
                <a:cxn ang="0">
                  <a:pos x="156" y="849"/>
                </a:cxn>
                <a:cxn ang="0">
                  <a:pos x="149" y="805"/>
                </a:cxn>
                <a:cxn ang="0">
                  <a:pos x="147" y="761"/>
                </a:cxn>
                <a:cxn ang="0">
                  <a:pos x="149" y="718"/>
                </a:cxn>
                <a:cxn ang="0">
                  <a:pos x="155" y="674"/>
                </a:cxn>
                <a:cxn ang="0">
                  <a:pos x="163" y="632"/>
                </a:cxn>
                <a:cxn ang="0">
                  <a:pos x="173" y="587"/>
                </a:cxn>
                <a:cxn ang="0">
                  <a:pos x="185" y="540"/>
                </a:cxn>
                <a:cxn ang="0">
                  <a:pos x="246" y="398"/>
                </a:cxn>
                <a:cxn ang="0">
                  <a:pos x="308" y="375"/>
                </a:cxn>
                <a:cxn ang="0">
                  <a:pos x="392" y="392"/>
                </a:cxn>
                <a:cxn ang="0">
                  <a:pos x="499" y="415"/>
                </a:cxn>
                <a:cxn ang="0">
                  <a:pos x="493" y="136"/>
                </a:cxn>
                <a:cxn ang="0">
                  <a:pos x="566" y="136"/>
                </a:cxn>
                <a:cxn ang="0">
                  <a:pos x="566" y="0"/>
                </a:cxn>
              </a:cxnLst>
              <a:rect l="0" t="0" r="r" b="b"/>
              <a:pathLst>
                <a:path w="566" h="1022">
                  <a:moveTo>
                    <a:pt x="566" y="0"/>
                  </a:moveTo>
                  <a:lnTo>
                    <a:pt x="353" y="0"/>
                  </a:lnTo>
                  <a:lnTo>
                    <a:pt x="330" y="19"/>
                  </a:lnTo>
                  <a:lnTo>
                    <a:pt x="308" y="37"/>
                  </a:lnTo>
                  <a:lnTo>
                    <a:pt x="286" y="57"/>
                  </a:lnTo>
                  <a:lnTo>
                    <a:pt x="265" y="78"/>
                  </a:lnTo>
                  <a:lnTo>
                    <a:pt x="244" y="98"/>
                  </a:lnTo>
                  <a:lnTo>
                    <a:pt x="225" y="119"/>
                  </a:lnTo>
                  <a:lnTo>
                    <a:pt x="206" y="141"/>
                  </a:lnTo>
                  <a:lnTo>
                    <a:pt x="189" y="163"/>
                  </a:lnTo>
                  <a:lnTo>
                    <a:pt x="172" y="185"/>
                  </a:lnTo>
                  <a:lnTo>
                    <a:pt x="155" y="208"/>
                  </a:lnTo>
                  <a:lnTo>
                    <a:pt x="140" y="231"/>
                  </a:lnTo>
                  <a:lnTo>
                    <a:pt x="125" y="255"/>
                  </a:lnTo>
                  <a:lnTo>
                    <a:pt x="110" y="279"/>
                  </a:lnTo>
                  <a:lnTo>
                    <a:pt x="97" y="303"/>
                  </a:lnTo>
                  <a:lnTo>
                    <a:pt x="84" y="329"/>
                  </a:lnTo>
                  <a:lnTo>
                    <a:pt x="73" y="354"/>
                  </a:lnTo>
                  <a:lnTo>
                    <a:pt x="44" y="430"/>
                  </a:lnTo>
                  <a:lnTo>
                    <a:pt x="21" y="510"/>
                  </a:lnTo>
                  <a:lnTo>
                    <a:pt x="7" y="590"/>
                  </a:lnTo>
                  <a:lnTo>
                    <a:pt x="0" y="674"/>
                  </a:lnTo>
                  <a:lnTo>
                    <a:pt x="1" y="760"/>
                  </a:lnTo>
                  <a:lnTo>
                    <a:pt x="11" y="846"/>
                  </a:lnTo>
                  <a:lnTo>
                    <a:pt x="28" y="934"/>
                  </a:lnTo>
                  <a:lnTo>
                    <a:pt x="54" y="1022"/>
                  </a:lnTo>
                  <a:lnTo>
                    <a:pt x="117" y="959"/>
                  </a:lnTo>
                  <a:lnTo>
                    <a:pt x="173" y="949"/>
                  </a:lnTo>
                  <a:lnTo>
                    <a:pt x="167" y="897"/>
                  </a:lnTo>
                  <a:lnTo>
                    <a:pt x="156" y="849"/>
                  </a:lnTo>
                  <a:lnTo>
                    <a:pt x="149" y="805"/>
                  </a:lnTo>
                  <a:lnTo>
                    <a:pt x="147" y="761"/>
                  </a:lnTo>
                  <a:lnTo>
                    <a:pt x="149" y="718"/>
                  </a:lnTo>
                  <a:lnTo>
                    <a:pt x="155" y="674"/>
                  </a:lnTo>
                  <a:lnTo>
                    <a:pt x="163" y="632"/>
                  </a:lnTo>
                  <a:lnTo>
                    <a:pt x="173" y="587"/>
                  </a:lnTo>
                  <a:lnTo>
                    <a:pt x="185" y="540"/>
                  </a:lnTo>
                  <a:lnTo>
                    <a:pt x="246" y="398"/>
                  </a:lnTo>
                  <a:lnTo>
                    <a:pt x="308" y="375"/>
                  </a:lnTo>
                  <a:lnTo>
                    <a:pt x="392" y="392"/>
                  </a:lnTo>
                  <a:lnTo>
                    <a:pt x="499" y="415"/>
                  </a:lnTo>
                  <a:lnTo>
                    <a:pt x="493" y="136"/>
                  </a:lnTo>
                  <a:lnTo>
                    <a:pt x="566" y="136"/>
                  </a:lnTo>
                  <a:lnTo>
                    <a:pt x="566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4" name="Freeform 40"/>
            <p:cNvSpPr>
              <a:spLocks/>
            </p:cNvSpPr>
            <p:nvPr/>
          </p:nvSpPr>
          <p:spPr bwMode="auto">
            <a:xfrm>
              <a:off x="2025" y="3665"/>
              <a:ext cx="502" cy="319"/>
            </a:xfrm>
            <a:custGeom>
              <a:avLst/>
              <a:gdLst/>
              <a:ahLst/>
              <a:cxnLst>
                <a:cxn ang="0">
                  <a:pos x="107" y="56"/>
                </a:cxn>
                <a:cxn ang="0">
                  <a:pos x="34" y="243"/>
                </a:cxn>
                <a:cxn ang="0">
                  <a:pos x="0" y="294"/>
                </a:cxn>
                <a:cxn ang="0">
                  <a:pos x="6" y="479"/>
                </a:cxn>
                <a:cxn ang="0">
                  <a:pos x="388" y="570"/>
                </a:cxn>
                <a:cxn ang="0">
                  <a:pos x="1007" y="638"/>
                </a:cxn>
                <a:cxn ang="0">
                  <a:pos x="1007" y="518"/>
                </a:cxn>
                <a:cxn ang="0">
                  <a:pos x="535" y="468"/>
                </a:cxn>
                <a:cxn ang="0">
                  <a:pos x="365" y="439"/>
                </a:cxn>
                <a:cxn ang="0">
                  <a:pos x="304" y="385"/>
                </a:cxn>
                <a:cxn ang="0">
                  <a:pos x="299" y="299"/>
                </a:cxn>
                <a:cxn ang="0">
                  <a:pos x="299" y="124"/>
                </a:cxn>
                <a:cxn ang="0">
                  <a:pos x="293" y="99"/>
                </a:cxn>
                <a:cxn ang="0">
                  <a:pos x="286" y="76"/>
                </a:cxn>
                <a:cxn ang="0">
                  <a:pos x="279" y="56"/>
                </a:cxn>
                <a:cxn ang="0">
                  <a:pos x="272" y="40"/>
                </a:cxn>
                <a:cxn ang="0">
                  <a:pos x="264" y="26"/>
                </a:cxn>
                <a:cxn ang="0">
                  <a:pos x="256" y="16"/>
                </a:cxn>
                <a:cxn ang="0">
                  <a:pos x="247" y="8"/>
                </a:cxn>
                <a:cxn ang="0">
                  <a:pos x="238" y="2"/>
                </a:cxn>
                <a:cxn ang="0">
                  <a:pos x="226" y="0"/>
                </a:cxn>
                <a:cxn ang="0">
                  <a:pos x="213" y="0"/>
                </a:cxn>
                <a:cxn ang="0">
                  <a:pos x="201" y="3"/>
                </a:cxn>
                <a:cxn ang="0">
                  <a:pos x="185" y="8"/>
                </a:cxn>
                <a:cxn ang="0">
                  <a:pos x="168" y="16"/>
                </a:cxn>
                <a:cxn ang="0">
                  <a:pos x="150" y="27"/>
                </a:cxn>
                <a:cxn ang="0">
                  <a:pos x="129" y="40"/>
                </a:cxn>
                <a:cxn ang="0">
                  <a:pos x="107" y="56"/>
                </a:cxn>
              </a:cxnLst>
              <a:rect l="0" t="0" r="r" b="b"/>
              <a:pathLst>
                <a:path w="1007" h="638">
                  <a:moveTo>
                    <a:pt x="107" y="56"/>
                  </a:moveTo>
                  <a:lnTo>
                    <a:pt x="34" y="243"/>
                  </a:lnTo>
                  <a:lnTo>
                    <a:pt x="0" y="294"/>
                  </a:lnTo>
                  <a:lnTo>
                    <a:pt x="6" y="479"/>
                  </a:lnTo>
                  <a:lnTo>
                    <a:pt x="388" y="570"/>
                  </a:lnTo>
                  <a:lnTo>
                    <a:pt x="1007" y="638"/>
                  </a:lnTo>
                  <a:lnTo>
                    <a:pt x="1007" y="518"/>
                  </a:lnTo>
                  <a:lnTo>
                    <a:pt x="535" y="468"/>
                  </a:lnTo>
                  <a:lnTo>
                    <a:pt x="365" y="439"/>
                  </a:lnTo>
                  <a:lnTo>
                    <a:pt x="304" y="385"/>
                  </a:lnTo>
                  <a:lnTo>
                    <a:pt x="299" y="299"/>
                  </a:lnTo>
                  <a:lnTo>
                    <a:pt x="299" y="124"/>
                  </a:lnTo>
                  <a:lnTo>
                    <a:pt x="293" y="99"/>
                  </a:lnTo>
                  <a:lnTo>
                    <a:pt x="286" y="76"/>
                  </a:lnTo>
                  <a:lnTo>
                    <a:pt x="279" y="56"/>
                  </a:lnTo>
                  <a:lnTo>
                    <a:pt x="272" y="40"/>
                  </a:lnTo>
                  <a:lnTo>
                    <a:pt x="264" y="26"/>
                  </a:lnTo>
                  <a:lnTo>
                    <a:pt x="256" y="16"/>
                  </a:lnTo>
                  <a:lnTo>
                    <a:pt x="247" y="8"/>
                  </a:lnTo>
                  <a:lnTo>
                    <a:pt x="238" y="2"/>
                  </a:lnTo>
                  <a:lnTo>
                    <a:pt x="226" y="0"/>
                  </a:lnTo>
                  <a:lnTo>
                    <a:pt x="213" y="0"/>
                  </a:lnTo>
                  <a:lnTo>
                    <a:pt x="201" y="3"/>
                  </a:lnTo>
                  <a:lnTo>
                    <a:pt x="185" y="8"/>
                  </a:lnTo>
                  <a:lnTo>
                    <a:pt x="168" y="16"/>
                  </a:lnTo>
                  <a:lnTo>
                    <a:pt x="150" y="27"/>
                  </a:lnTo>
                  <a:lnTo>
                    <a:pt x="129" y="40"/>
                  </a:lnTo>
                  <a:lnTo>
                    <a:pt x="107" y="56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5" name="Freeform 41"/>
            <p:cNvSpPr>
              <a:spLocks/>
            </p:cNvSpPr>
            <p:nvPr/>
          </p:nvSpPr>
          <p:spPr bwMode="auto">
            <a:xfrm>
              <a:off x="2134" y="3617"/>
              <a:ext cx="379" cy="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59" y="39"/>
                </a:cxn>
                <a:cxn ang="0">
                  <a:pos x="753" y="101"/>
                </a:cxn>
                <a:cxn ang="0">
                  <a:pos x="7" y="61"/>
                </a:cxn>
                <a:cxn ang="0">
                  <a:pos x="0" y="0"/>
                </a:cxn>
              </a:cxnLst>
              <a:rect l="0" t="0" r="r" b="b"/>
              <a:pathLst>
                <a:path w="759" h="101">
                  <a:moveTo>
                    <a:pt x="0" y="0"/>
                  </a:moveTo>
                  <a:lnTo>
                    <a:pt x="759" y="39"/>
                  </a:lnTo>
                  <a:lnTo>
                    <a:pt x="753" y="101"/>
                  </a:lnTo>
                  <a:lnTo>
                    <a:pt x="7" y="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6" name="Freeform 42"/>
            <p:cNvSpPr>
              <a:spLocks/>
            </p:cNvSpPr>
            <p:nvPr/>
          </p:nvSpPr>
          <p:spPr bwMode="auto">
            <a:xfrm>
              <a:off x="2525" y="3893"/>
              <a:ext cx="33" cy="91"/>
            </a:xfrm>
            <a:custGeom>
              <a:avLst/>
              <a:gdLst/>
              <a:ahLst/>
              <a:cxnLst>
                <a:cxn ang="0">
                  <a:pos x="3" y="59"/>
                </a:cxn>
                <a:cxn ang="0">
                  <a:pos x="64" y="0"/>
                </a:cxn>
                <a:cxn ang="0">
                  <a:pos x="64" y="114"/>
                </a:cxn>
                <a:cxn ang="0">
                  <a:pos x="0" y="182"/>
                </a:cxn>
                <a:cxn ang="0">
                  <a:pos x="3" y="59"/>
                </a:cxn>
              </a:cxnLst>
              <a:rect l="0" t="0" r="r" b="b"/>
              <a:pathLst>
                <a:path w="64" h="182">
                  <a:moveTo>
                    <a:pt x="3" y="59"/>
                  </a:moveTo>
                  <a:lnTo>
                    <a:pt x="64" y="0"/>
                  </a:lnTo>
                  <a:lnTo>
                    <a:pt x="64" y="114"/>
                  </a:lnTo>
                  <a:lnTo>
                    <a:pt x="0" y="182"/>
                  </a:lnTo>
                  <a:lnTo>
                    <a:pt x="3" y="59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2618" y="3795"/>
              <a:ext cx="18" cy="86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0" y="173"/>
                </a:cxn>
                <a:cxn ang="0">
                  <a:pos x="39" y="125"/>
                </a:cxn>
                <a:cxn ang="0">
                  <a:pos x="39" y="0"/>
                </a:cxn>
                <a:cxn ang="0">
                  <a:pos x="0" y="51"/>
                </a:cxn>
              </a:cxnLst>
              <a:rect l="0" t="0" r="r" b="b"/>
              <a:pathLst>
                <a:path w="39" h="173">
                  <a:moveTo>
                    <a:pt x="0" y="51"/>
                  </a:moveTo>
                  <a:lnTo>
                    <a:pt x="0" y="173"/>
                  </a:lnTo>
                  <a:lnTo>
                    <a:pt x="39" y="125"/>
                  </a:lnTo>
                  <a:lnTo>
                    <a:pt x="39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8" name="Freeform 44"/>
            <p:cNvSpPr>
              <a:spLocks/>
            </p:cNvSpPr>
            <p:nvPr/>
          </p:nvSpPr>
          <p:spPr bwMode="auto">
            <a:xfrm>
              <a:off x="2504" y="3554"/>
              <a:ext cx="108" cy="117"/>
            </a:xfrm>
            <a:custGeom>
              <a:avLst/>
              <a:gdLst/>
              <a:ahLst/>
              <a:cxnLst>
                <a:cxn ang="0">
                  <a:pos x="0" y="165"/>
                </a:cxn>
                <a:cxn ang="0">
                  <a:pos x="214" y="0"/>
                </a:cxn>
                <a:cxn ang="0">
                  <a:pos x="214" y="74"/>
                </a:cxn>
                <a:cxn ang="0">
                  <a:pos x="6" y="232"/>
                </a:cxn>
                <a:cxn ang="0">
                  <a:pos x="0" y="165"/>
                </a:cxn>
              </a:cxnLst>
              <a:rect l="0" t="0" r="r" b="b"/>
              <a:pathLst>
                <a:path w="214" h="232">
                  <a:moveTo>
                    <a:pt x="0" y="165"/>
                  </a:moveTo>
                  <a:lnTo>
                    <a:pt x="214" y="0"/>
                  </a:lnTo>
                  <a:lnTo>
                    <a:pt x="214" y="74"/>
                  </a:lnTo>
                  <a:lnTo>
                    <a:pt x="6" y="232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2340" y="3182"/>
              <a:ext cx="128" cy="225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228" y="0"/>
                </a:cxn>
                <a:cxn ang="0">
                  <a:pos x="255" y="426"/>
                </a:cxn>
                <a:cxn ang="0">
                  <a:pos x="171" y="443"/>
                </a:cxn>
                <a:cxn ang="0">
                  <a:pos x="104" y="449"/>
                </a:cxn>
                <a:cxn ang="0">
                  <a:pos x="25" y="443"/>
                </a:cxn>
                <a:cxn ang="0">
                  <a:pos x="23" y="373"/>
                </a:cxn>
                <a:cxn ang="0">
                  <a:pos x="17" y="220"/>
                </a:cxn>
                <a:cxn ang="0">
                  <a:pos x="9" y="72"/>
                </a:cxn>
                <a:cxn ang="0">
                  <a:pos x="0" y="15"/>
                </a:cxn>
              </a:cxnLst>
              <a:rect l="0" t="0" r="r" b="b"/>
              <a:pathLst>
                <a:path w="255" h="449">
                  <a:moveTo>
                    <a:pt x="0" y="15"/>
                  </a:moveTo>
                  <a:lnTo>
                    <a:pt x="228" y="0"/>
                  </a:lnTo>
                  <a:lnTo>
                    <a:pt x="255" y="426"/>
                  </a:lnTo>
                  <a:lnTo>
                    <a:pt x="171" y="443"/>
                  </a:lnTo>
                  <a:lnTo>
                    <a:pt x="104" y="449"/>
                  </a:lnTo>
                  <a:lnTo>
                    <a:pt x="25" y="443"/>
                  </a:lnTo>
                  <a:lnTo>
                    <a:pt x="23" y="373"/>
                  </a:lnTo>
                  <a:lnTo>
                    <a:pt x="17" y="220"/>
                  </a:lnTo>
                  <a:lnTo>
                    <a:pt x="9" y="7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2344" y="3183"/>
              <a:ext cx="121" cy="22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4" y="12"/>
                </a:cxn>
                <a:cxn ang="0">
                  <a:pos x="27" y="11"/>
                </a:cxn>
                <a:cxn ang="0">
                  <a:pos x="40" y="11"/>
                </a:cxn>
                <a:cxn ang="0">
                  <a:pos x="54" y="10"/>
                </a:cxn>
                <a:cxn ang="0">
                  <a:pos x="68" y="9"/>
                </a:cxn>
                <a:cxn ang="0">
                  <a:pos x="80" y="8"/>
                </a:cxn>
                <a:cxn ang="0">
                  <a:pos x="94" y="8"/>
                </a:cxn>
                <a:cxn ang="0">
                  <a:pos x="108" y="6"/>
                </a:cxn>
                <a:cxn ang="0">
                  <a:pos x="121" y="5"/>
                </a:cxn>
                <a:cxn ang="0">
                  <a:pos x="134" y="4"/>
                </a:cxn>
                <a:cxn ang="0">
                  <a:pos x="147" y="4"/>
                </a:cxn>
                <a:cxn ang="0">
                  <a:pos x="161" y="3"/>
                </a:cxn>
                <a:cxn ang="0">
                  <a:pos x="174" y="2"/>
                </a:cxn>
                <a:cxn ang="0">
                  <a:pos x="186" y="1"/>
                </a:cxn>
                <a:cxn ang="0">
                  <a:pos x="200" y="1"/>
                </a:cxn>
                <a:cxn ang="0">
                  <a:pos x="213" y="0"/>
                </a:cxn>
                <a:cxn ang="0">
                  <a:pos x="220" y="106"/>
                </a:cxn>
                <a:cxn ang="0">
                  <a:pos x="228" y="212"/>
                </a:cxn>
                <a:cxn ang="0">
                  <a:pos x="235" y="319"/>
                </a:cxn>
                <a:cxn ang="0">
                  <a:pos x="242" y="425"/>
                </a:cxn>
                <a:cxn ang="0">
                  <a:pos x="232" y="427"/>
                </a:cxn>
                <a:cxn ang="0">
                  <a:pos x="222" y="429"/>
                </a:cxn>
                <a:cxn ang="0">
                  <a:pos x="213" y="430"/>
                </a:cxn>
                <a:cxn ang="0">
                  <a:pos x="202" y="433"/>
                </a:cxn>
                <a:cxn ang="0">
                  <a:pos x="192" y="435"/>
                </a:cxn>
                <a:cxn ang="0">
                  <a:pos x="183" y="436"/>
                </a:cxn>
                <a:cxn ang="0">
                  <a:pos x="173" y="438"/>
                </a:cxn>
                <a:cxn ang="0">
                  <a:pos x="163" y="441"/>
                </a:cxn>
                <a:cxn ang="0">
                  <a:pos x="155" y="442"/>
                </a:cxn>
                <a:cxn ang="0">
                  <a:pos x="146" y="442"/>
                </a:cxn>
                <a:cxn ang="0">
                  <a:pos x="138" y="443"/>
                </a:cxn>
                <a:cxn ang="0">
                  <a:pos x="130" y="444"/>
                </a:cxn>
                <a:cxn ang="0">
                  <a:pos x="122" y="445"/>
                </a:cxn>
                <a:cxn ang="0">
                  <a:pos x="114" y="445"/>
                </a:cxn>
                <a:cxn ang="0">
                  <a:pos x="105" y="447"/>
                </a:cxn>
                <a:cxn ang="0">
                  <a:pos x="96" y="447"/>
                </a:cxn>
                <a:cxn ang="0">
                  <a:pos x="87" y="445"/>
                </a:cxn>
                <a:cxn ang="0">
                  <a:pos x="79" y="444"/>
                </a:cxn>
                <a:cxn ang="0">
                  <a:pos x="70" y="444"/>
                </a:cxn>
                <a:cxn ang="0">
                  <a:pos x="62" y="443"/>
                </a:cxn>
                <a:cxn ang="0">
                  <a:pos x="53" y="442"/>
                </a:cxn>
                <a:cxn ang="0">
                  <a:pos x="45" y="441"/>
                </a:cxn>
                <a:cxn ang="0">
                  <a:pos x="35" y="441"/>
                </a:cxn>
                <a:cxn ang="0">
                  <a:pos x="26" y="440"/>
                </a:cxn>
                <a:cxn ang="0">
                  <a:pos x="24" y="369"/>
                </a:cxn>
                <a:cxn ang="0">
                  <a:pos x="18" y="217"/>
                </a:cxn>
                <a:cxn ang="0">
                  <a:pos x="9" y="70"/>
                </a:cxn>
                <a:cxn ang="0">
                  <a:pos x="0" y="13"/>
                </a:cxn>
              </a:cxnLst>
              <a:rect l="0" t="0" r="r" b="b"/>
              <a:pathLst>
                <a:path w="242" h="447">
                  <a:moveTo>
                    <a:pt x="0" y="13"/>
                  </a:moveTo>
                  <a:lnTo>
                    <a:pt x="14" y="12"/>
                  </a:lnTo>
                  <a:lnTo>
                    <a:pt x="27" y="11"/>
                  </a:lnTo>
                  <a:lnTo>
                    <a:pt x="40" y="11"/>
                  </a:lnTo>
                  <a:lnTo>
                    <a:pt x="54" y="10"/>
                  </a:lnTo>
                  <a:lnTo>
                    <a:pt x="68" y="9"/>
                  </a:lnTo>
                  <a:lnTo>
                    <a:pt x="80" y="8"/>
                  </a:lnTo>
                  <a:lnTo>
                    <a:pt x="94" y="8"/>
                  </a:lnTo>
                  <a:lnTo>
                    <a:pt x="108" y="6"/>
                  </a:lnTo>
                  <a:lnTo>
                    <a:pt x="121" y="5"/>
                  </a:lnTo>
                  <a:lnTo>
                    <a:pt x="134" y="4"/>
                  </a:lnTo>
                  <a:lnTo>
                    <a:pt x="147" y="4"/>
                  </a:lnTo>
                  <a:lnTo>
                    <a:pt x="161" y="3"/>
                  </a:lnTo>
                  <a:lnTo>
                    <a:pt x="174" y="2"/>
                  </a:lnTo>
                  <a:lnTo>
                    <a:pt x="186" y="1"/>
                  </a:lnTo>
                  <a:lnTo>
                    <a:pt x="200" y="1"/>
                  </a:lnTo>
                  <a:lnTo>
                    <a:pt x="213" y="0"/>
                  </a:lnTo>
                  <a:lnTo>
                    <a:pt x="220" y="106"/>
                  </a:lnTo>
                  <a:lnTo>
                    <a:pt x="228" y="212"/>
                  </a:lnTo>
                  <a:lnTo>
                    <a:pt x="235" y="319"/>
                  </a:lnTo>
                  <a:lnTo>
                    <a:pt x="242" y="425"/>
                  </a:lnTo>
                  <a:lnTo>
                    <a:pt x="232" y="427"/>
                  </a:lnTo>
                  <a:lnTo>
                    <a:pt x="222" y="429"/>
                  </a:lnTo>
                  <a:lnTo>
                    <a:pt x="213" y="430"/>
                  </a:lnTo>
                  <a:lnTo>
                    <a:pt x="202" y="433"/>
                  </a:lnTo>
                  <a:lnTo>
                    <a:pt x="192" y="435"/>
                  </a:lnTo>
                  <a:lnTo>
                    <a:pt x="183" y="436"/>
                  </a:lnTo>
                  <a:lnTo>
                    <a:pt x="173" y="438"/>
                  </a:lnTo>
                  <a:lnTo>
                    <a:pt x="163" y="441"/>
                  </a:lnTo>
                  <a:lnTo>
                    <a:pt x="155" y="442"/>
                  </a:lnTo>
                  <a:lnTo>
                    <a:pt x="146" y="442"/>
                  </a:lnTo>
                  <a:lnTo>
                    <a:pt x="138" y="443"/>
                  </a:lnTo>
                  <a:lnTo>
                    <a:pt x="130" y="444"/>
                  </a:lnTo>
                  <a:lnTo>
                    <a:pt x="122" y="445"/>
                  </a:lnTo>
                  <a:lnTo>
                    <a:pt x="114" y="445"/>
                  </a:lnTo>
                  <a:lnTo>
                    <a:pt x="105" y="447"/>
                  </a:lnTo>
                  <a:lnTo>
                    <a:pt x="96" y="447"/>
                  </a:lnTo>
                  <a:lnTo>
                    <a:pt x="87" y="445"/>
                  </a:lnTo>
                  <a:lnTo>
                    <a:pt x="79" y="444"/>
                  </a:lnTo>
                  <a:lnTo>
                    <a:pt x="70" y="444"/>
                  </a:lnTo>
                  <a:lnTo>
                    <a:pt x="62" y="443"/>
                  </a:lnTo>
                  <a:lnTo>
                    <a:pt x="53" y="442"/>
                  </a:lnTo>
                  <a:lnTo>
                    <a:pt x="45" y="441"/>
                  </a:lnTo>
                  <a:lnTo>
                    <a:pt x="35" y="441"/>
                  </a:lnTo>
                  <a:lnTo>
                    <a:pt x="26" y="440"/>
                  </a:lnTo>
                  <a:lnTo>
                    <a:pt x="24" y="369"/>
                  </a:lnTo>
                  <a:lnTo>
                    <a:pt x="18" y="217"/>
                  </a:lnTo>
                  <a:lnTo>
                    <a:pt x="9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914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1" name="Freeform 47"/>
            <p:cNvSpPr>
              <a:spLocks/>
            </p:cNvSpPr>
            <p:nvPr/>
          </p:nvSpPr>
          <p:spPr bwMode="auto">
            <a:xfrm>
              <a:off x="2349" y="3183"/>
              <a:ext cx="112" cy="22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3" y="12"/>
                </a:cxn>
                <a:cxn ang="0">
                  <a:pos x="25" y="11"/>
                </a:cxn>
                <a:cxn ang="0">
                  <a:pos x="38" y="11"/>
                </a:cxn>
                <a:cxn ang="0">
                  <a:pos x="49" y="10"/>
                </a:cxn>
                <a:cxn ang="0">
                  <a:pos x="62" y="9"/>
                </a:cxn>
                <a:cxn ang="0">
                  <a:pos x="75" y="8"/>
                </a:cxn>
                <a:cxn ang="0">
                  <a:pos x="87" y="8"/>
                </a:cxn>
                <a:cxn ang="0">
                  <a:pos x="99" y="6"/>
                </a:cxn>
                <a:cxn ang="0">
                  <a:pos x="112" y="5"/>
                </a:cxn>
                <a:cxn ang="0">
                  <a:pos x="124" y="4"/>
                </a:cxn>
                <a:cxn ang="0">
                  <a:pos x="137" y="4"/>
                </a:cxn>
                <a:cxn ang="0">
                  <a:pos x="149" y="3"/>
                </a:cxn>
                <a:cxn ang="0">
                  <a:pos x="161" y="2"/>
                </a:cxn>
                <a:cxn ang="0">
                  <a:pos x="174" y="1"/>
                </a:cxn>
                <a:cxn ang="0">
                  <a:pos x="185" y="1"/>
                </a:cxn>
                <a:cxn ang="0">
                  <a:pos x="198" y="0"/>
                </a:cxn>
                <a:cxn ang="0">
                  <a:pos x="205" y="106"/>
                </a:cxn>
                <a:cxn ang="0">
                  <a:pos x="212" y="212"/>
                </a:cxn>
                <a:cxn ang="0">
                  <a:pos x="219" y="319"/>
                </a:cxn>
                <a:cxn ang="0">
                  <a:pos x="226" y="425"/>
                </a:cxn>
                <a:cxn ang="0">
                  <a:pos x="216" y="427"/>
                </a:cxn>
                <a:cxn ang="0">
                  <a:pos x="208" y="429"/>
                </a:cxn>
                <a:cxn ang="0">
                  <a:pos x="199" y="432"/>
                </a:cxn>
                <a:cxn ang="0">
                  <a:pos x="190" y="433"/>
                </a:cxn>
                <a:cxn ang="0">
                  <a:pos x="182" y="435"/>
                </a:cxn>
                <a:cxn ang="0">
                  <a:pos x="173" y="437"/>
                </a:cxn>
                <a:cxn ang="0">
                  <a:pos x="164" y="438"/>
                </a:cxn>
                <a:cxn ang="0">
                  <a:pos x="154" y="441"/>
                </a:cxn>
                <a:cxn ang="0">
                  <a:pos x="146" y="442"/>
                </a:cxn>
                <a:cxn ang="0">
                  <a:pos x="137" y="442"/>
                </a:cxn>
                <a:cxn ang="0">
                  <a:pos x="129" y="443"/>
                </a:cxn>
                <a:cxn ang="0">
                  <a:pos x="121" y="444"/>
                </a:cxn>
                <a:cxn ang="0">
                  <a:pos x="113" y="445"/>
                </a:cxn>
                <a:cxn ang="0">
                  <a:pos x="105" y="445"/>
                </a:cxn>
                <a:cxn ang="0">
                  <a:pos x="96" y="447"/>
                </a:cxn>
                <a:cxn ang="0">
                  <a:pos x="87" y="447"/>
                </a:cxn>
                <a:cxn ang="0">
                  <a:pos x="79" y="445"/>
                </a:cxn>
                <a:cxn ang="0">
                  <a:pos x="73" y="444"/>
                </a:cxn>
                <a:cxn ang="0">
                  <a:pos x="64" y="443"/>
                </a:cxn>
                <a:cxn ang="0">
                  <a:pos x="56" y="442"/>
                </a:cxn>
                <a:cxn ang="0">
                  <a:pos x="48" y="442"/>
                </a:cxn>
                <a:cxn ang="0">
                  <a:pos x="41" y="441"/>
                </a:cxn>
                <a:cxn ang="0">
                  <a:pos x="33" y="440"/>
                </a:cxn>
                <a:cxn ang="0">
                  <a:pos x="26" y="438"/>
                </a:cxn>
                <a:cxn ang="0">
                  <a:pos x="25" y="369"/>
                </a:cxn>
                <a:cxn ang="0">
                  <a:pos x="20" y="217"/>
                </a:cxn>
                <a:cxn ang="0">
                  <a:pos x="10" y="70"/>
                </a:cxn>
                <a:cxn ang="0">
                  <a:pos x="0" y="13"/>
                </a:cxn>
              </a:cxnLst>
              <a:rect l="0" t="0" r="r" b="b"/>
              <a:pathLst>
                <a:path w="226" h="447">
                  <a:moveTo>
                    <a:pt x="0" y="13"/>
                  </a:moveTo>
                  <a:lnTo>
                    <a:pt x="13" y="12"/>
                  </a:lnTo>
                  <a:lnTo>
                    <a:pt x="25" y="11"/>
                  </a:lnTo>
                  <a:lnTo>
                    <a:pt x="38" y="11"/>
                  </a:lnTo>
                  <a:lnTo>
                    <a:pt x="49" y="10"/>
                  </a:lnTo>
                  <a:lnTo>
                    <a:pt x="62" y="9"/>
                  </a:lnTo>
                  <a:lnTo>
                    <a:pt x="75" y="8"/>
                  </a:lnTo>
                  <a:lnTo>
                    <a:pt x="87" y="8"/>
                  </a:lnTo>
                  <a:lnTo>
                    <a:pt x="99" y="6"/>
                  </a:lnTo>
                  <a:lnTo>
                    <a:pt x="112" y="5"/>
                  </a:lnTo>
                  <a:lnTo>
                    <a:pt x="124" y="4"/>
                  </a:lnTo>
                  <a:lnTo>
                    <a:pt x="137" y="4"/>
                  </a:lnTo>
                  <a:lnTo>
                    <a:pt x="149" y="3"/>
                  </a:lnTo>
                  <a:lnTo>
                    <a:pt x="161" y="2"/>
                  </a:lnTo>
                  <a:lnTo>
                    <a:pt x="174" y="1"/>
                  </a:lnTo>
                  <a:lnTo>
                    <a:pt x="185" y="1"/>
                  </a:lnTo>
                  <a:lnTo>
                    <a:pt x="198" y="0"/>
                  </a:lnTo>
                  <a:lnTo>
                    <a:pt x="205" y="106"/>
                  </a:lnTo>
                  <a:lnTo>
                    <a:pt x="212" y="212"/>
                  </a:lnTo>
                  <a:lnTo>
                    <a:pt x="219" y="319"/>
                  </a:lnTo>
                  <a:lnTo>
                    <a:pt x="226" y="425"/>
                  </a:lnTo>
                  <a:lnTo>
                    <a:pt x="216" y="427"/>
                  </a:lnTo>
                  <a:lnTo>
                    <a:pt x="208" y="429"/>
                  </a:lnTo>
                  <a:lnTo>
                    <a:pt x="199" y="432"/>
                  </a:lnTo>
                  <a:lnTo>
                    <a:pt x="190" y="433"/>
                  </a:lnTo>
                  <a:lnTo>
                    <a:pt x="182" y="435"/>
                  </a:lnTo>
                  <a:lnTo>
                    <a:pt x="173" y="437"/>
                  </a:lnTo>
                  <a:lnTo>
                    <a:pt x="164" y="438"/>
                  </a:lnTo>
                  <a:lnTo>
                    <a:pt x="154" y="441"/>
                  </a:lnTo>
                  <a:lnTo>
                    <a:pt x="146" y="442"/>
                  </a:lnTo>
                  <a:lnTo>
                    <a:pt x="137" y="442"/>
                  </a:lnTo>
                  <a:lnTo>
                    <a:pt x="129" y="443"/>
                  </a:lnTo>
                  <a:lnTo>
                    <a:pt x="121" y="444"/>
                  </a:lnTo>
                  <a:lnTo>
                    <a:pt x="113" y="445"/>
                  </a:lnTo>
                  <a:lnTo>
                    <a:pt x="105" y="445"/>
                  </a:lnTo>
                  <a:lnTo>
                    <a:pt x="96" y="447"/>
                  </a:lnTo>
                  <a:lnTo>
                    <a:pt x="87" y="447"/>
                  </a:lnTo>
                  <a:lnTo>
                    <a:pt x="79" y="445"/>
                  </a:lnTo>
                  <a:lnTo>
                    <a:pt x="73" y="444"/>
                  </a:lnTo>
                  <a:lnTo>
                    <a:pt x="64" y="443"/>
                  </a:lnTo>
                  <a:lnTo>
                    <a:pt x="56" y="442"/>
                  </a:lnTo>
                  <a:lnTo>
                    <a:pt x="48" y="442"/>
                  </a:lnTo>
                  <a:lnTo>
                    <a:pt x="41" y="441"/>
                  </a:lnTo>
                  <a:lnTo>
                    <a:pt x="33" y="440"/>
                  </a:lnTo>
                  <a:lnTo>
                    <a:pt x="26" y="438"/>
                  </a:lnTo>
                  <a:lnTo>
                    <a:pt x="25" y="369"/>
                  </a:lnTo>
                  <a:lnTo>
                    <a:pt x="20" y="217"/>
                  </a:lnTo>
                  <a:lnTo>
                    <a:pt x="1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9951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353" y="3183"/>
              <a:ext cx="105" cy="22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3" y="11"/>
                </a:cxn>
                <a:cxn ang="0">
                  <a:pos x="46" y="10"/>
                </a:cxn>
                <a:cxn ang="0">
                  <a:pos x="69" y="8"/>
                </a:cxn>
                <a:cxn ang="0">
                  <a:pos x="92" y="6"/>
                </a:cxn>
                <a:cxn ang="0">
                  <a:pos x="114" y="4"/>
                </a:cxn>
                <a:cxn ang="0">
                  <a:pos x="137" y="3"/>
                </a:cxn>
                <a:cxn ang="0">
                  <a:pos x="160" y="1"/>
                </a:cxn>
                <a:cxn ang="0">
                  <a:pos x="183" y="0"/>
                </a:cxn>
                <a:cxn ang="0">
                  <a:pos x="190" y="107"/>
                </a:cxn>
                <a:cxn ang="0">
                  <a:pos x="197" y="213"/>
                </a:cxn>
                <a:cxn ang="0">
                  <a:pos x="204" y="320"/>
                </a:cxn>
                <a:cxn ang="0">
                  <a:pos x="211" y="426"/>
                </a:cxn>
                <a:cxn ang="0">
                  <a:pos x="203" y="428"/>
                </a:cxn>
                <a:cxn ang="0">
                  <a:pos x="195" y="429"/>
                </a:cxn>
                <a:cxn ang="0">
                  <a:pos x="187" y="432"/>
                </a:cxn>
                <a:cxn ang="0">
                  <a:pos x="179" y="433"/>
                </a:cxn>
                <a:cxn ang="0">
                  <a:pos x="169" y="435"/>
                </a:cxn>
                <a:cxn ang="0">
                  <a:pos x="161" y="437"/>
                </a:cxn>
                <a:cxn ang="0">
                  <a:pos x="153" y="438"/>
                </a:cxn>
                <a:cxn ang="0">
                  <a:pos x="145" y="441"/>
                </a:cxn>
                <a:cxn ang="0">
                  <a:pos x="137" y="442"/>
                </a:cxn>
                <a:cxn ang="0">
                  <a:pos x="128" y="442"/>
                </a:cxn>
                <a:cxn ang="0">
                  <a:pos x="120" y="443"/>
                </a:cxn>
                <a:cxn ang="0">
                  <a:pos x="112" y="444"/>
                </a:cxn>
                <a:cxn ang="0">
                  <a:pos x="104" y="445"/>
                </a:cxn>
                <a:cxn ang="0">
                  <a:pos x="96" y="445"/>
                </a:cxn>
                <a:cxn ang="0">
                  <a:pos x="87" y="447"/>
                </a:cxn>
                <a:cxn ang="0">
                  <a:pos x="78" y="447"/>
                </a:cxn>
                <a:cxn ang="0">
                  <a:pos x="72" y="445"/>
                </a:cxn>
                <a:cxn ang="0">
                  <a:pos x="66" y="444"/>
                </a:cxn>
                <a:cxn ang="0">
                  <a:pos x="59" y="443"/>
                </a:cxn>
                <a:cxn ang="0">
                  <a:pos x="53" y="441"/>
                </a:cxn>
                <a:cxn ang="0">
                  <a:pos x="46" y="440"/>
                </a:cxn>
                <a:cxn ang="0">
                  <a:pos x="39" y="438"/>
                </a:cxn>
                <a:cxn ang="0">
                  <a:pos x="34" y="437"/>
                </a:cxn>
                <a:cxn ang="0">
                  <a:pos x="27" y="436"/>
                </a:cxn>
                <a:cxn ang="0">
                  <a:pos x="27" y="367"/>
                </a:cxn>
                <a:cxn ang="0">
                  <a:pos x="21" y="216"/>
                </a:cxn>
                <a:cxn ang="0">
                  <a:pos x="11" y="70"/>
                </a:cxn>
                <a:cxn ang="0">
                  <a:pos x="0" y="13"/>
                </a:cxn>
              </a:cxnLst>
              <a:rect l="0" t="0" r="r" b="b"/>
              <a:pathLst>
                <a:path w="211" h="447">
                  <a:moveTo>
                    <a:pt x="0" y="13"/>
                  </a:moveTo>
                  <a:lnTo>
                    <a:pt x="23" y="11"/>
                  </a:lnTo>
                  <a:lnTo>
                    <a:pt x="46" y="10"/>
                  </a:lnTo>
                  <a:lnTo>
                    <a:pt x="69" y="8"/>
                  </a:lnTo>
                  <a:lnTo>
                    <a:pt x="92" y="6"/>
                  </a:lnTo>
                  <a:lnTo>
                    <a:pt x="114" y="4"/>
                  </a:lnTo>
                  <a:lnTo>
                    <a:pt x="137" y="3"/>
                  </a:lnTo>
                  <a:lnTo>
                    <a:pt x="160" y="1"/>
                  </a:lnTo>
                  <a:lnTo>
                    <a:pt x="183" y="0"/>
                  </a:lnTo>
                  <a:lnTo>
                    <a:pt x="190" y="107"/>
                  </a:lnTo>
                  <a:lnTo>
                    <a:pt x="197" y="213"/>
                  </a:lnTo>
                  <a:lnTo>
                    <a:pt x="204" y="320"/>
                  </a:lnTo>
                  <a:lnTo>
                    <a:pt x="211" y="426"/>
                  </a:lnTo>
                  <a:lnTo>
                    <a:pt x="203" y="428"/>
                  </a:lnTo>
                  <a:lnTo>
                    <a:pt x="195" y="429"/>
                  </a:lnTo>
                  <a:lnTo>
                    <a:pt x="187" y="432"/>
                  </a:lnTo>
                  <a:lnTo>
                    <a:pt x="179" y="433"/>
                  </a:lnTo>
                  <a:lnTo>
                    <a:pt x="169" y="435"/>
                  </a:lnTo>
                  <a:lnTo>
                    <a:pt x="161" y="437"/>
                  </a:lnTo>
                  <a:lnTo>
                    <a:pt x="153" y="438"/>
                  </a:lnTo>
                  <a:lnTo>
                    <a:pt x="145" y="441"/>
                  </a:lnTo>
                  <a:lnTo>
                    <a:pt x="137" y="442"/>
                  </a:lnTo>
                  <a:lnTo>
                    <a:pt x="128" y="442"/>
                  </a:lnTo>
                  <a:lnTo>
                    <a:pt x="120" y="443"/>
                  </a:lnTo>
                  <a:lnTo>
                    <a:pt x="112" y="444"/>
                  </a:lnTo>
                  <a:lnTo>
                    <a:pt x="104" y="445"/>
                  </a:lnTo>
                  <a:lnTo>
                    <a:pt x="96" y="445"/>
                  </a:lnTo>
                  <a:lnTo>
                    <a:pt x="87" y="447"/>
                  </a:lnTo>
                  <a:lnTo>
                    <a:pt x="78" y="447"/>
                  </a:lnTo>
                  <a:lnTo>
                    <a:pt x="72" y="445"/>
                  </a:lnTo>
                  <a:lnTo>
                    <a:pt x="66" y="444"/>
                  </a:lnTo>
                  <a:lnTo>
                    <a:pt x="59" y="443"/>
                  </a:lnTo>
                  <a:lnTo>
                    <a:pt x="53" y="441"/>
                  </a:lnTo>
                  <a:lnTo>
                    <a:pt x="46" y="440"/>
                  </a:lnTo>
                  <a:lnTo>
                    <a:pt x="39" y="438"/>
                  </a:lnTo>
                  <a:lnTo>
                    <a:pt x="34" y="437"/>
                  </a:lnTo>
                  <a:lnTo>
                    <a:pt x="27" y="436"/>
                  </a:lnTo>
                  <a:lnTo>
                    <a:pt x="27" y="367"/>
                  </a:lnTo>
                  <a:lnTo>
                    <a:pt x="21" y="216"/>
                  </a:lnTo>
                  <a:lnTo>
                    <a:pt x="11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9E5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358" y="3183"/>
              <a:ext cx="99" cy="223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1" y="11"/>
                </a:cxn>
                <a:cxn ang="0">
                  <a:pos x="42" y="10"/>
                </a:cxn>
                <a:cxn ang="0">
                  <a:pos x="63" y="8"/>
                </a:cxn>
                <a:cxn ang="0">
                  <a:pos x="84" y="7"/>
                </a:cxn>
                <a:cxn ang="0">
                  <a:pos x="105" y="4"/>
                </a:cxn>
                <a:cxn ang="0">
                  <a:pos x="126" y="3"/>
                </a:cxn>
                <a:cxn ang="0">
                  <a:pos x="147" y="1"/>
                </a:cxn>
                <a:cxn ang="0">
                  <a:pos x="167" y="0"/>
                </a:cxn>
                <a:cxn ang="0">
                  <a:pos x="175" y="106"/>
                </a:cxn>
                <a:cxn ang="0">
                  <a:pos x="182" y="212"/>
                </a:cxn>
                <a:cxn ang="0">
                  <a:pos x="189" y="319"/>
                </a:cxn>
                <a:cxn ang="0">
                  <a:pos x="196" y="425"/>
                </a:cxn>
                <a:cxn ang="0">
                  <a:pos x="188" y="427"/>
                </a:cxn>
                <a:cxn ang="0">
                  <a:pos x="181" y="429"/>
                </a:cxn>
                <a:cxn ang="0">
                  <a:pos x="173" y="431"/>
                </a:cxn>
                <a:cxn ang="0">
                  <a:pos x="166" y="433"/>
                </a:cxn>
                <a:cxn ang="0">
                  <a:pos x="158" y="434"/>
                </a:cxn>
                <a:cxn ang="0">
                  <a:pos x="151" y="436"/>
                </a:cxn>
                <a:cxn ang="0">
                  <a:pos x="143" y="437"/>
                </a:cxn>
                <a:cxn ang="0">
                  <a:pos x="136" y="440"/>
                </a:cxn>
                <a:cxn ang="0">
                  <a:pos x="128" y="441"/>
                </a:cxn>
                <a:cxn ang="0">
                  <a:pos x="119" y="441"/>
                </a:cxn>
                <a:cxn ang="0">
                  <a:pos x="111" y="442"/>
                </a:cxn>
                <a:cxn ang="0">
                  <a:pos x="103" y="443"/>
                </a:cxn>
                <a:cxn ang="0">
                  <a:pos x="95" y="444"/>
                </a:cxn>
                <a:cxn ang="0">
                  <a:pos x="87" y="444"/>
                </a:cxn>
                <a:cxn ang="0">
                  <a:pos x="78" y="446"/>
                </a:cxn>
                <a:cxn ang="0">
                  <a:pos x="69" y="446"/>
                </a:cxn>
                <a:cxn ang="0">
                  <a:pos x="64" y="444"/>
                </a:cxn>
                <a:cxn ang="0">
                  <a:pos x="58" y="443"/>
                </a:cxn>
                <a:cxn ang="0">
                  <a:pos x="53" y="441"/>
                </a:cxn>
                <a:cxn ang="0">
                  <a:pos x="48" y="440"/>
                </a:cxn>
                <a:cxn ang="0">
                  <a:pos x="43" y="439"/>
                </a:cxn>
                <a:cxn ang="0">
                  <a:pos x="37" y="436"/>
                </a:cxn>
                <a:cxn ang="0">
                  <a:pos x="33" y="435"/>
                </a:cxn>
                <a:cxn ang="0">
                  <a:pos x="27" y="434"/>
                </a:cxn>
                <a:cxn ang="0">
                  <a:pos x="27" y="365"/>
                </a:cxn>
                <a:cxn ang="0">
                  <a:pos x="21" y="214"/>
                </a:cxn>
                <a:cxn ang="0">
                  <a:pos x="11" y="69"/>
                </a:cxn>
                <a:cxn ang="0">
                  <a:pos x="0" y="12"/>
                </a:cxn>
              </a:cxnLst>
              <a:rect l="0" t="0" r="r" b="b"/>
              <a:pathLst>
                <a:path w="196" h="446">
                  <a:moveTo>
                    <a:pt x="0" y="12"/>
                  </a:moveTo>
                  <a:lnTo>
                    <a:pt x="21" y="11"/>
                  </a:lnTo>
                  <a:lnTo>
                    <a:pt x="42" y="10"/>
                  </a:lnTo>
                  <a:lnTo>
                    <a:pt x="63" y="8"/>
                  </a:lnTo>
                  <a:lnTo>
                    <a:pt x="84" y="7"/>
                  </a:lnTo>
                  <a:lnTo>
                    <a:pt x="105" y="4"/>
                  </a:lnTo>
                  <a:lnTo>
                    <a:pt x="126" y="3"/>
                  </a:lnTo>
                  <a:lnTo>
                    <a:pt x="147" y="1"/>
                  </a:lnTo>
                  <a:lnTo>
                    <a:pt x="167" y="0"/>
                  </a:lnTo>
                  <a:lnTo>
                    <a:pt x="175" y="106"/>
                  </a:lnTo>
                  <a:lnTo>
                    <a:pt x="182" y="212"/>
                  </a:lnTo>
                  <a:lnTo>
                    <a:pt x="189" y="319"/>
                  </a:lnTo>
                  <a:lnTo>
                    <a:pt x="196" y="425"/>
                  </a:lnTo>
                  <a:lnTo>
                    <a:pt x="188" y="427"/>
                  </a:lnTo>
                  <a:lnTo>
                    <a:pt x="181" y="429"/>
                  </a:lnTo>
                  <a:lnTo>
                    <a:pt x="173" y="431"/>
                  </a:lnTo>
                  <a:lnTo>
                    <a:pt x="166" y="433"/>
                  </a:lnTo>
                  <a:lnTo>
                    <a:pt x="158" y="434"/>
                  </a:lnTo>
                  <a:lnTo>
                    <a:pt x="151" y="436"/>
                  </a:lnTo>
                  <a:lnTo>
                    <a:pt x="143" y="437"/>
                  </a:lnTo>
                  <a:lnTo>
                    <a:pt x="136" y="440"/>
                  </a:lnTo>
                  <a:lnTo>
                    <a:pt x="128" y="441"/>
                  </a:lnTo>
                  <a:lnTo>
                    <a:pt x="119" y="441"/>
                  </a:lnTo>
                  <a:lnTo>
                    <a:pt x="111" y="442"/>
                  </a:lnTo>
                  <a:lnTo>
                    <a:pt x="103" y="443"/>
                  </a:lnTo>
                  <a:lnTo>
                    <a:pt x="95" y="444"/>
                  </a:lnTo>
                  <a:lnTo>
                    <a:pt x="87" y="444"/>
                  </a:lnTo>
                  <a:lnTo>
                    <a:pt x="78" y="446"/>
                  </a:lnTo>
                  <a:lnTo>
                    <a:pt x="69" y="446"/>
                  </a:lnTo>
                  <a:lnTo>
                    <a:pt x="64" y="444"/>
                  </a:lnTo>
                  <a:lnTo>
                    <a:pt x="58" y="443"/>
                  </a:lnTo>
                  <a:lnTo>
                    <a:pt x="53" y="441"/>
                  </a:lnTo>
                  <a:lnTo>
                    <a:pt x="48" y="440"/>
                  </a:lnTo>
                  <a:lnTo>
                    <a:pt x="43" y="439"/>
                  </a:lnTo>
                  <a:lnTo>
                    <a:pt x="37" y="436"/>
                  </a:lnTo>
                  <a:lnTo>
                    <a:pt x="33" y="435"/>
                  </a:lnTo>
                  <a:lnTo>
                    <a:pt x="27" y="434"/>
                  </a:lnTo>
                  <a:lnTo>
                    <a:pt x="27" y="365"/>
                  </a:lnTo>
                  <a:lnTo>
                    <a:pt x="21" y="214"/>
                  </a:lnTo>
                  <a:lnTo>
                    <a:pt x="11" y="69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A560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362" y="3183"/>
              <a:ext cx="91" cy="223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9" y="11"/>
                </a:cxn>
                <a:cxn ang="0">
                  <a:pos x="38" y="10"/>
                </a:cxn>
                <a:cxn ang="0">
                  <a:pos x="57" y="8"/>
                </a:cxn>
                <a:cxn ang="0">
                  <a:pos x="76" y="7"/>
                </a:cxn>
                <a:cxn ang="0">
                  <a:pos x="95" y="4"/>
                </a:cxn>
                <a:cxn ang="0">
                  <a:pos x="114" y="3"/>
                </a:cxn>
                <a:cxn ang="0">
                  <a:pos x="133" y="1"/>
                </a:cxn>
                <a:cxn ang="0">
                  <a:pos x="152" y="0"/>
                </a:cxn>
                <a:cxn ang="0">
                  <a:pos x="159" y="106"/>
                </a:cxn>
                <a:cxn ang="0">
                  <a:pos x="165" y="213"/>
                </a:cxn>
                <a:cxn ang="0">
                  <a:pos x="172" y="320"/>
                </a:cxn>
                <a:cxn ang="0">
                  <a:pos x="180" y="426"/>
                </a:cxn>
                <a:cxn ang="0">
                  <a:pos x="174" y="427"/>
                </a:cxn>
                <a:cxn ang="0">
                  <a:pos x="167" y="429"/>
                </a:cxn>
                <a:cxn ang="0">
                  <a:pos x="160" y="431"/>
                </a:cxn>
                <a:cxn ang="0">
                  <a:pos x="153" y="433"/>
                </a:cxn>
                <a:cxn ang="0">
                  <a:pos x="146" y="434"/>
                </a:cxn>
                <a:cxn ang="0">
                  <a:pos x="139" y="436"/>
                </a:cxn>
                <a:cxn ang="0">
                  <a:pos x="133" y="437"/>
                </a:cxn>
                <a:cxn ang="0">
                  <a:pos x="126" y="440"/>
                </a:cxn>
                <a:cxn ang="0">
                  <a:pos x="118" y="441"/>
                </a:cxn>
                <a:cxn ang="0">
                  <a:pos x="109" y="441"/>
                </a:cxn>
                <a:cxn ang="0">
                  <a:pos x="101" y="442"/>
                </a:cxn>
                <a:cxn ang="0">
                  <a:pos x="93" y="443"/>
                </a:cxn>
                <a:cxn ang="0">
                  <a:pos x="85" y="444"/>
                </a:cxn>
                <a:cxn ang="0">
                  <a:pos x="77" y="444"/>
                </a:cxn>
                <a:cxn ang="0">
                  <a:pos x="68" y="446"/>
                </a:cxn>
                <a:cxn ang="0">
                  <a:pos x="59" y="446"/>
                </a:cxn>
                <a:cxn ang="0">
                  <a:pos x="51" y="442"/>
                </a:cxn>
                <a:cxn ang="0">
                  <a:pos x="42" y="439"/>
                </a:cxn>
                <a:cxn ang="0">
                  <a:pos x="34" y="435"/>
                </a:cxn>
                <a:cxn ang="0">
                  <a:pos x="26" y="433"/>
                </a:cxn>
                <a:cxn ang="0">
                  <a:pos x="28" y="413"/>
                </a:cxn>
                <a:cxn ang="0">
                  <a:pos x="27" y="364"/>
                </a:cxn>
                <a:cxn ang="0">
                  <a:pos x="25" y="293"/>
                </a:cxn>
                <a:cxn ang="0">
                  <a:pos x="21" y="214"/>
                </a:cxn>
                <a:cxn ang="0">
                  <a:pos x="17" y="136"/>
                </a:cxn>
                <a:cxn ang="0">
                  <a:pos x="11" y="69"/>
                </a:cxn>
                <a:cxn ang="0">
                  <a:pos x="5" y="25"/>
                </a:cxn>
                <a:cxn ang="0">
                  <a:pos x="0" y="14"/>
                </a:cxn>
              </a:cxnLst>
              <a:rect l="0" t="0" r="r" b="b"/>
              <a:pathLst>
                <a:path w="180" h="446">
                  <a:moveTo>
                    <a:pt x="0" y="14"/>
                  </a:moveTo>
                  <a:lnTo>
                    <a:pt x="19" y="11"/>
                  </a:lnTo>
                  <a:lnTo>
                    <a:pt x="38" y="10"/>
                  </a:lnTo>
                  <a:lnTo>
                    <a:pt x="57" y="8"/>
                  </a:lnTo>
                  <a:lnTo>
                    <a:pt x="76" y="7"/>
                  </a:lnTo>
                  <a:lnTo>
                    <a:pt x="95" y="4"/>
                  </a:lnTo>
                  <a:lnTo>
                    <a:pt x="114" y="3"/>
                  </a:lnTo>
                  <a:lnTo>
                    <a:pt x="133" y="1"/>
                  </a:lnTo>
                  <a:lnTo>
                    <a:pt x="152" y="0"/>
                  </a:lnTo>
                  <a:lnTo>
                    <a:pt x="159" y="106"/>
                  </a:lnTo>
                  <a:lnTo>
                    <a:pt x="165" y="213"/>
                  </a:lnTo>
                  <a:lnTo>
                    <a:pt x="172" y="320"/>
                  </a:lnTo>
                  <a:lnTo>
                    <a:pt x="180" y="426"/>
                  </a:lnTo>
                  <a:lnTo>
                    <a:pt x="174" y="427"/>
                  </a:lnTo>
                  <a:lnTo>
                    <a:pt x="167" y="429"/>
                  </a:lnTo>
                  <a:lnTo>
                    <a:pt x="160" y="431"/>
                  </a:lnTo>
                  <a:lnTo>
                    <a:pt x="153" y="433"/>
                  </a:lnTo>
                  <a:lnTo>
                    <a:pt x="146" y="434"/>
                  </a:lnTo>
                  <a:lnTo>
                    <a:pt x="139" y="436"/>
                  </a:lnTo>
                  <a:lnTo>
                    <a:pt x="133" y="437"/>
                  </a:lnTo>
                  <a:lnTo>
                    <a:pt x="126" y="440"/>
                  </a:lnTo>
                  <a:lnTo>
                    <a:pt x="118" y="441"/>
                  </a:lnTo>
                  <a:lnTo>
                    <a:pt x="109" y="441"/>
                  </a:lnTo>
                  <a:lnTo>
                    <a:pt x="101" y="442"/>
                  </a:lnTo>
                  <a:lnTo>
                    <a:pt x="93" y="443"/>
                  </a:lnTo>
                  <a:lnTo>
                    <a:pt x="85" y="444"/>
                  </a:lnTo>
                  <a:lnTo>
                    <a:pt x="77" y="444"/>
                  </a:lnTo>
                  <a:lnTo>
                    <a:pt x="68" y="446"/>
                  </a:lnTo>
                  <a:lnTo>
                    <a:pt x="59" y="446"/>
                  </a:lnTo>
                  <a:lnTo>
                    <a:pt x="51" y="442"/>
                  </a:lnTo>
                  <a:lnTo>
                    <a:pt x="42" y="439"/>
                  </a:lnTo>
                  <a:lnTo>
                    <a:pt x="34" y="435"/>
                  </a:lnTo>
                  <a:lnTo>
                    <a:pt x="26" y="433"/>
                  </a:lnTo>
                  <a:lnTo>
                    <a:pt x="28" y="413"/>
                  </a:lnTo>
                  <a:lnTo>
                    <a:pt x="27" y="364"/>
                  </a:lnTo>
                  <a:lnTo>
                    <a:pt x="25" y="293"/>
                  </a:lnTo>
                  <a:lnTo>
                    <a:pt x="21" y="214"/>
                  </a:lnTo>
                  <a:lnTo>
                    <a:pt x="17" y="136"/>
                  </a:lnTo>
                  <a:lnTo>
                    <a:pt x="11" y="69"/>
                  </a:lnTo>
                  <a:lnTo>
                    <a:pt x="5" y="2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AA66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367" y="3183"/>
              <a:ext cx="82" cy="22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7" y="11"/>
                </a:cxn>
                <a:cxn ang="0">
                  <a:pos x="34" y="9"/>
                </a:cxn>
                <a:cxn ang="0">
                  <a:pos x="51" y="8"/>
                </a:cxn>
                <a:cxn ang="0">
                  <a:pos x="69" y="6"/>
                </a:cxn>
                <a:cxn ang="0">
                  <a:pos x="86" y="4"/>
                </a:cxn>
                <a:cxn ang="0">
                  <a:pos x="103" y="2"/>
                </a:cxn>
                <a:cxn ang="0">
                  <a:pos x="121" y="1"/>
                </a:cxn>
                <a:cxn ang="0">
                  <a:pos x="138" y="0"/>
                </a:cxn>
                <a:cxn ang="0">
                  <a:pos x="145" y="106"/>
                </a:cxn>
                <a:cxn ang="0">
                  <a:pos x="152" y="212"/>
                </a:cxn>
                <a:cxn ang="0">
                  <a:pos x="159" y="319"/>
                </a:cxn>
                <a:cxn ang="0">
                  <a:pos x="166" y="425"/>
                </a:cxn>
                <a:cxn ang="0">
                  <a:pos x="160" y="426"/>
                </a:cxn>
                <a:cxn ang="0">
                  <a:pos x="154" y="428"/>
                </a:cxn>
                <a:cxn ang="0">
                  <a:pos x="148" y="430"/>
                </a:cxn>
                <a:cxn ang="0">
                  <a:pos x="142" y="432"/>
                </a:cxn>
                <a:cxn ang="0">
                  <a:pos x="136" y="433"/>
                </a:cxn>
                <a:cxn ang="0">
                  <a:pos x="130" y="435"/>
                </a:cxn>
                <a:cxn ang="0">
                  <a:pos x="124" y="436"/>
                </a:cxn>
                <a:cxn ang="0">
                  <a:pos x="118" y="439"/>
                </a:cxn>
                <a:cxn ang="0">
                  <a:pos x="110" y="440"/>
                </a:cxn>
                <a:cxn ang="0">
                  <a:pos x="101" y="440"/>
                </a:cxn>
                <a:cxn ang="0">
                  <a:pos x="93" y="441"/>
                </a:cxn>
                <a:cxn ang="0">
                  <a:pos x="85" y="442"/>
                </a:cxn>
                <a:cxn ang="0">
                  <a:pos x="77" y="443"/>
                </a:cxn>
                <a:cxn ang="0">
                  <a:pos x="69" y="443"/>
                </a:cxn>
                <a:cxn ang="0">
                  <a:pos x="60" y="445"/>
                </a:cxn>
                <a:cxn ang="0">
                  <a:pos x="51" y="445"/>
                </a:cxn>
                <a:cxn ang="0">
                  <a:pos x="46" y="441"/>
                </a:cxn>
                <a:cxn ang="0">
                  <a:pos x="40" y="436"/>
                </a:cxn>
                <a:cxn ang="0">
                  <a:pos x="34" y="433"/>
                </a:cxn>
                <a:cxn ang="0">
                  <a:pos x="28" y="430"/>
                </a:cxn>
                <a:cxn ang="0">
                  <a:pos x="31" y="411"/>
                </a:cxn>
                <a:cxn ang="0">
                  <a:pos x="30" y="362"/>
                </a:cxn>
                <a:cxn ang="0">
                  <a:pos x="27" y="291"/>
                </a:cxn>
                <a:cxn ang="0">
                  <a:pos x="23" y="212"/>
                </a:cxn>
                <a:cxn ang="0">
                  <a:pos x="17" y="135"/>
                </a:cxn>
                <a:cxn ang="0">
                  <a:pos x="11" y="68"/>
                </a:cxn>
                <a:cxn ang="0">
                  <a:pos x="5" y="24"/>
                </a:cxn>
                <a:cxn ang="0">
                  <a:pos x="0" y="13"/>
                </a:cxn>
              </a:cxnLst>
              <a:rect l="0" t="0" r="r" b="b"/>
              <a:pathLst>
                <a:path w="166" h="445">
                  <a:moveTo>
                    <a:pt x="0" y="13"/>
                  </a:moveTo>
                  <a:lnTo>
                    <a:pt x="17" y="11"/>
                  </a:lnTo>
                  <a:lnTo>
                    <a:pt x="34" y="9"/>
                  </a:lnTo>
                  <a:lnTo>
                    <a:pt x="51" y="8"/>
                  </a:lnTo>
                  <a:lnTo>
                    <a:pt x="69" y="6"/>
                  </a:lnTo>
                  <a:lnTo>
                    <a:pt x="86" y="4"/>
                  </a:lnTo>
                  <a:lnTo>
                    <a:pt x="103" y="2"/>
                  </a:lnTo>
                  <a:lnTo>
                    <a:pt x="121" y="1"/>
                  </a:lnTo>
                  <a:lnTo>
                    <a:pt x="138" y="0"/>
                  </a:lnTo>
                  <a:lnTo>
                    <a:pt x="145" y="106"/>
                  </a:lnTo>
                  <a:lnTo>
                    <a:pt x="152" y="212"/>
                  </a:lnTo>
                  <a:lnTo>
                    <a:pt x="159" y="319"/>
                  </a:lnTo>
                  <a:lnTo>
                    <a:pt x="166" y="425"/>
                  </a:lnTo>
                  <a:lnTo>
                    <a:pt x="160" y="426"/>
                  </a:lnTo>
                  <a:lnTo>
                    <a:pt x="154" y="428"/>
                  </a:lnTo>
                  <a:lnTo>
                    <a:pt x="148" y="430"/>
                  </a:lnTo>
                  <a:lnTo>
                    <a:pt x="142" y="432"/>
                  </a:lnTo>
                  <a:lnTo>
                    <a:pt x="136" y="433"/>
                  </a:lnTo>
                  <a:lnTo>
                    <a:pt x="130" y="435"/>
                  </a:lnTo>
                  <a:lnTo>
                    <a:pt x="124" y="436"/>
                  </a:lnTo>
                  <a:lnTo>
                    <a:pt x="118" y="439"/>
                  </a:lnTo>
                  <a:lnTo>
                    <a:pt x="110" y="440"/>
                  </a:lnTo>
                  <a:lnTo>
                    <a:pt x="101" y="440"/>
                  </a:lnTo>
                  <a:lnTo>
                    <a:pt x="93" y="441"/>
                  </a:lnTo>
                  <a:lnTo>
                    <a:pt x="85" y="442"/>
                  </a:lnTo>
                  <a:lnTo>
                    <a:pt x="77" y="443"/>
                  </a:lnTo>
                  <a:lnTo>
                    <a:pt x="69" y="443"/>
                  </a:lnTo>
                  <a:lnTo>
                    <a:pt x="60" y="445"/>
                  </a:lnTo>
                  <a:lnTo>
                    <a:pt x="51" y="445"/>
                  </a:lnTo>
                  <a:lnTo>
                    <a:pt x="46" y="441"/>
                  </a:lnTo>
                  <a:lnTo>
                    <a:pt x="40" y="436"/>
                  </a:lnTo>
                  <a:lnTo>
                    <a:pt x="34" y="433"/>
                  </a:lnTo>
                  <a:lnTo>
                    <a:pt x="28" y="430"/>
                  </a:lnTo>
                  <a:lnTo>
                    <a:pt x="31" y="411"/>
                  </a:lnTo>
                  <a:lnTo>
                    <a:pt x="30" y="362"/>
                  </a:lnTo>
                  <a:lnTo>
                    <a:pt x="27" y="291"/>
                  </a:lnTo>
                  <a:lnTo>
                    <a:pt x="23" y="212"/>
                  </a:lnTo>
                  <a:lnTo>
                    <a:pt x="17" y="135"/>
                  </a:lnTo>
                  <a:lnTo>
                    <a:pt x="11" y="68"/>
                  </a:lnTo>
                  <a:lnTo>
                    <a:pt x="5" y="24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26D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371" y="3183"/>
              <a:ext cx="75" cy="22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6" y="11"/>
                </a:cxn>
                <a:cxn ang="0">
                  <a:pos x="31" y="9"/>
                </a:cxn>
                <a:cxn ang="0">
                  <a:pos x="47" y="8"/>
                </a:cxn>
                <a:cxn ang="0">
                  <a:pos x="62" y="6"/>
                </a:cxn>
                <a:cxn ang="0">
                  <a:pos x="77" y="4"/>
                </a:cxn>
                <a:cxn ang="0">
                  <a:pos x="92" y="3"/>
                </a:cxn>
                <a:cxn ang="0">
                  <a:pos x="107" y="1"/>
                </a:cxn>
                <a:cxn ang="0">
                  <a:pos x="122" y="0"/>
                </a:cxn>
                <a:cxn ang="0">
                  <a:pos x="130" y="106"/>
                </a:cxn>
                <a:cxn ang="0">
                  <a:pos x="137" y="213"/>
                </a:cxn>
                <a:cxn ang="0">
                  <a:pos x="144" y="319"/>
                </a:cxn>
                <a:cxn ang="0">
                  <a:pos x="151" y="426"/>
                </a:cxn>
                <a:cxn ang="0">
                  <a:pos x="146" y="427"/>
                </a:cxn>
                <a:cxn ang="0">
                  <a:pos x="140" y="428"/>
                </a:cxn>
                <a:cxn ang="0">
                  <a:pos x="136" y="431"/>
                </a:cxn>
                <a:cxn ang="0">
                  <a:pos x="130" y="432"/>
                </a:cxn>
                <a:cxn ang="0">
                  <a:pos x="125" y="434"/>
                </a:cxn>
                <a:cxn ang="0">
                  <a:pos x="120" y="435"/>
                </a:cxn>
                <a:cxn ang="0">
                  <a:pos x="115" y="438"/>
                </a:cxn>
                <a:cxn ang="0">
                  <a:pos x="109" y="439"/>
                </a:cxn>
                <a:cxn ang="0">
                  <a:pos x="101" y="440"/>
                </a:cxn>
                <a:cxn ang="0">
                  <a:pos x="92" y="440"/>
                </a:cxn>
                <a:cxn ang="0">
                  <a:pos x="84" y="441"/>
                </a:cxn>
                <a:cxn ang="0">
                  <a:pos x="76" y="442"/>
                </a:cxn>
                <a:cxn ang="0">
                  <a:pos x="68" y="443"/>
                </a:cxn>
                <a:cxn ang="0">
                  <a:pos x="60" y="443"/>
                </a:cxn>
                <a:cxn ang="0">
                  <a:pos x="51" y="445"/>
                </a:cxn>
                <a:cxn ang="0">
                  <a:pos x="42" y="445"/>
                </a:cxn>
                <a:cxn ang="0">
                  <a:pos x="38" y="440"/>
                </a:cxn>
                <a:cxn ang="0">
                  <a:pos x="34" y="436"/>
                </a:cxn>
                <a:cxn ang="0">
                  <a:pos x="31" y="433"/>
                </a:cxn>
                <a:cxn ang="0">
                  <a:pos x="28" y="428"/>
                </a:cxn>
                <a:cxn ang="0">
                  <a:pos x="30" y="410"/>
                </a:cxn>
                <a:cxn ang="0">
                  <a:pos x="30" y="360"/>
                </a:cxn>
                <a:cxn ang="0">
                  <a:pos x="28" y="291"/>
                </a:cxn>
                <a:cxn ang="0">
                  <a:pos x="23" y="212"/>
                </a:cxn>
                <a:cxn ang="0">
                  <a:pos x="17" y="134"/>
                </a:cxn>
                <a:cxn ang="0">
                  <a:pos x="11" y="68"/>
                </a:cxn>
                <a:cxn ang="0">
                  <a:pos x="6" y="24"/>
                </a:cxn>
                <a:cxn ang="0">
                  <a:pos x="0" y="13"/>
                </a:cxn>
              </a:cxnLst>
              <a:rect l="0" t="0" r="r" b="b"/>
              <a:pathLst>
                <a:path w="151" h="445">
                  <a:moveTo>
                    <a:pt x="0" y="13"/>
                  </a:moveTo>
                  <a:lnTo>
                    <a:pt x="16" y="11"/>
                  </a:lnTo>
                  <a:lnTo>
                    <a:pt x="31" y="9"/>
                  </a:lnTo>
                  <a:lnTo>
                    <a:pt x="47" y="8"/>
                  </a:lnTo>
                  <a:lnTo>
                    <a:pt x="62" y="6"/>
                  </a:lnTo>
                  <a:lnTo>
                    <a:pt x="77" y="4"/>
                  </a:lnTo>
                  <a:lnTo>
                    <a:pt x="92" y="3"/>
                  </a:lnTo>
                  <a:lnTo>
                    <a:pt x="107" y="1"/>
                  </a:lnTo>
                  <a:lnTo>
                    <a:pt x="122" y="0"/>
                  </a:lnTo>
                  <a:lnTo>
                    <a:pt x="130" y="106"/>
                  </a:lnTo>
                  <a:lnTo>
                    <a:pt x="137" y="213"/>
                  </a:lnTo>
                  <a:lnTo>
                    <a:pt x="144" y="319"/>
                  </a:lnTo>
                  <a:lnTo>
                    <a:pt x="151" y="426"/>
                  </a:lnTo>
                  <a:lnTo>
                    <a:pt x="146" y="427"/>
                  </a:lnTo>
                  <a:lnTo>
                    <a:pt x="140" y="428"/>
                  </a:lnTo>
                  <a:lnTo>
                    <a:pt x="136" y="431"/>
                  </a:lnTo>
                  <a:lnTo>
                    <a:pt x="130" y="432"/>
                  </a:lnTo>
                  <a:lnTo>
                    <a:pt x="125" y="434"/>
                  </a:lnTo>
                  <a:lnTo>
                    <a:pt x="120" y="435"/>
                  </a:lnTo>
                  <a:lnTo>
                    <a:pt x="115" y="438"/>
                  </a:lnTo>
                  <a:lnTo>
                    <a:pt x="109" y="439"/>
                  </a:lnTo>
                  <a:lnTo>
                    <a:pt x="101" y="440"/>
                  </a:lnTo>
                  <a:lnTo>
                    <a:pt x="92" y="440"/>
                  </a:lnTo>
                  <a:lnTo>
                    <a:pt x="84" y="441"/>
                  </a:lnTo>
                  <a:lnTo>
                    <a:pt x="76" y="442"/>
                  </a:lnTo>
                  <a:lnTo>
                    <a:pt x="68" y="443"/>
                  </a:lnTo>
                  <a:lnTo>
                    <a:pt x="60" y="443"/>
                  </a:lnTo>
                  <a:lnTo>
                    <a:pt x="51" y="445"/>
                  </a:lnTo>
                  <a:lnTo>
                    <a:pt x="42" y="445"/>
                  </a:lnTo>
                  <a:lnTo>
                    <a:pt x="38" y="440"/>
                  </a:lnTo>
                  <a:lnTo>
                    <a:pt x="34" y="436"/>
                  </a:lnTo>
                  <a:lnTo>
                    <a:pt x="31" y="433"/>
                  </a:lnTo>
                  <a:lnTo>
                    <a:pt x="28" y="428"/>
                  </a:lnTo>
                  <a:lnTo>
                    <a:pt x="30" y="410"/>
                  </a:lnTo>
                  <a:lnTo>
                    <a:pt x="30" y="360"/>
                  </a:lnTo>
                  <a:lnTo>
                    <a:pt x="28" y="291"/>
                  </a:lnTo>
                  <a:lnTo>
                    <a:pt x="23" y="212"/>
                  </a:lnTo>
                  <a:lnTo>
                    <a:pt x="17" y="134"/>
                  </a:lnTo>
                  <a:lnTo>
                    <a:pt x="11" y="68"/>
                  </a:lnTo>
                  <a:lnTo>
                    <a:pt x="6" y="24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772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376" y="3185"/>
              <a:ext cx="67" cy="221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4" y="10"/>
                </a:cxn>
                <a:cxn ang="0">
                  <a:pos x="27" y="9"/>
                </a:cxn>
                <a:cxn ang="0">
                  <a:pos x="40" y="7"/>
                </a:cxn>
                <a:cxn ang="0">
                  <a:pos x="54" y="6"/>
                </a:cxn>
                <a:cxn ang="0">
                  <a:pos x="67" y="5"/>
                </a:cxn>
                <a:cxn ang="0">
                  <a:pos x="81" y="2"/>
                </a:cxn>
                <a:cxn ang="0">
                  <a:pos x="93" y="1"/>
                </a:cxn>
                <a:cxn ang="0">
                  <a:pos x="107" y="0"/>
                </a:cxn>
                <a:cxn ang="0">
                  <a:pos x="114" y="106"/>
                </a:cxn>
                <a:cxn ang="0">
                  <a:pos x="121" y="212"/>
                </a:cxn>
                <a:cxn ang="0">
                  <a:pos x="128" y="319"/>
                </a:cxn>
                <a:cxn ang="0">
                  <a:pos x="135" y="425"/>
                </a:cxn>
                <a:cxn ang="0">
                  <a:pos x="130" y="426"/>
                </a:cxn>
                <a:cxn ang="0">
                  <a:pos x="127" y="429"/>
                </a:cxn>
                <a:cxn ang="0">
                  <a:pos x="122" y="430"/>
                </a:cxn>
                <a:cxn ang="0">
                  <a:pos x="118" y="431"/>
                </a:cxn>
                <a:cxn ang="0">
                  <a:pos x="113" y="433"/>
                </a:cxn>
                <a:cxn ang="0">
                  <a:pos x="110" y="434"/>
                </a:cxn>
                <a:cxn ang="0">
                  <a:pos x="105" y="437"/>
                </a:cxn>
                <a:cxn ang="0">
                  <a:pos x="100" y="438"/>
                </a:cxn>
                <a:cxn ang="0">
                  <a:pos x="92" y="439"/>
                </a:cxn>
                <a:cxn ang="0">
                  <a:pos x="83" y="439"/>
                </a:cxn>
                <a:cxn ang="0">
                  <a:pos x="75" y="440"/>
                </a:cxn>
                <a:cxn ang="0">
                  <a:pos x="67" y="441"/>
                </a:cxn>
                <a:cxn ang="0">
                  <a:pos x="59" y="442"/>
                </a:cxn>
                <a:cxn ang="0">
                  <a:pos x="51" y="442"/>
                </a:cxn>
                <a:cxn ang="0">
                  <a:pos x="42" y="444"/>
                </a:cxn>
                <a:cxn ang="0">
                  <a:pos x="33" y="444"/>
                </a:cxn>
                <a:cxn ang="0">
                  <a:pos x="32" y="439"/>
                </a:cxn>
                <a:cxn ang="0">
                  <a:pos x="30" y="434"/>
                </a:cxn>
                <a:cxn ang="0">
                  <a:pos x="29" y="430"/>
                </a:cxn>
                <a:cxn ang="0">
                  <a:pos x="28" y="425"/>
                </a:cxn>
                <a:cxn ang="0">
                  <a:pos x="31" y="407"/>
                </a:cxn>
                <a:cxn ang="0">
                  <a:pos x="30" y="357"/>
                </a:cxn>
                <a:cxn ang="0">
                  <a:pos x="28" y="288"/>
                </a:cxn>
                <a:cxn ang="0">
                  <a:pos x="23" y="210"/>
                </a:cxn>
                <a:cxn ang="0">
                  <a:pos x="17" y="133"/>
                </a:cxn>
                <a:cxn ang="0">
                  <a:pos x="12" y="66"/>
                </a:cxn>
                <a:cxn ang="0">
                  <a:pos x="6" y="22"/>
                </a:cxn>
                <a:cxn ang="0">
                  <a:pos x="0" y="12"/>
                </a:cxn>
              </a:cxnLst>
              <a:rect l="0" t="0" r="r" b="b"/>
              <a:pathLst>
                <a:path w="135" h="444">
                  <a:moveTo>
                    <a:pt x="0" y="12"/>
                  </a:moveTo>
                  <a:lnTo>
                    <a:pt x="14" y="10"/>
                  </a:lnTo>
                  <a:lnTo>
                    <a:pt x="27" y="9"/>
                  </a:lnTo>
                  <a:lnTo>
                    <a:pt x="40" y="7"/>
                  </a:lnTo>
                  <a:lnTo>
                    <a:pt x="54" y="6"/>
                  </a:lnTo>
                  <a:lnTo>
                    <a:pt x="67" y="5"/>
                  </a:lnTo>
                  <a:lnTo>
                    <a:pt x="81" y="2"/>
                  </a:lnTo>
                  <a:lnTo>
                    <a:pt x="93" y="1"/>
                  </a:lnTo>
                  <a:lnTo>
                    <a:pt x="107" y="0"/>
                  </a:lnTo>
                  <a:lnTo>
                    <a:pt x="114" y="106"/>
                  </a:lnTo>
                  <a:lnTo>
                    <a:pt x="121" y="212"/>
                  </a:lnTo>
                  <a:lnTo>
                    <a:pt x="128" y="319"/>
                  </a:lnTo>
                  <a:lnTo>
                    <a:pt x="135" y="425"/>
                  </a:lnTo>
                  <a:lnTo>
                    <a:pt x="130" y="426"/>
                  </a:lnTo>
                  <a:lnTo>
                    <a:pt x="127" y="429"/>
                  </a:lnTo>
                  <a:lnTo>
                    <a:pt x="122" y="430"/>
                  </a:lnTo>
                  <a:lnTo>
                    <a:pt x="118" y="431"/>
                  </a:lnTo>
                  <a:lnTo>
                    <a:pt x="113" y="433"/>
                  </a:lnTo>
                  <a:lnTo>
                    <a:pt x="110" y="434"/>
                  </a:lnTo>
                  <a:lnTo>
                    <a:pt x="105" y="437"/>
                  </a:lnTo>
                  <a:lnTo>
                    <a:pt x="100" y="438"/>
                  </a:lnTo>
                  <a:lnTo>
                    <a:pt x="92" y="439"/>
                  </a:lnTo>
                  <a:lnTo>
                    <a:pt x="83" y="439"/>
                  </a:lnTo>
                  <a:lnTo>
                    <a:pt x="75" y="440"/>
                  </a:lnTo>
                  <a:lnTo>
                    <a:pt x="67" y="441"/>
                  </a:lnTo>
                  <a:lnTo>
                    <a:pt x="59" y="442"/>
                  </a:lnTo>
                  <a:lnTo>
                    <a:pt x="51" y="442"/>
                  </a:lnTo>
                  <a:lnTo>
                    <a:pt x="42" y="444"/>
                  </a:lnTo>
                  <a:lnTo>
                    <a:pt x="33" y="444"/>
                  </a:lnTo>
                  <a:lnTo>
                    <a:pt x="32" y="439"/>
                  </a:lnTo>
                  <a:lnTo>
                    <a:pt x="30" y="434"/>
                  </a:lnTo>
                  <a:lnTo>
                    <a:pt x="29" y="430"/>
                  </a:lnTo>
                  <a:lnTo>
                    <a:pt x="28" y="425"/>
                  </a:lnTo>
                  <a:lnTo>
                    <a:pt x="31" y="407"/>
                  </a:lnTo>
                  <a:lnTo>
                    <a:pt x="30" y="357"/>
                  </a:lnTo>
                  <a:lnTo>
                    <a:pt x="28" y="288"/>
                  </a:lnTo>
                  <a:lnTo>
                    <a:pt x="23" y="210"/>
                  </a:lnTo>
                  <a:lnTo>
                    <a:pt x="17" y="133"/>
                  </a:lnTo>
                  <a:lnTo>
                    <a:pt x="12" y="66"/>
                  </a:lnTo>
                  <a:lnTo>
                    <a:pt x="6" y="2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BF7A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382" y="3185"/>
              <a:ext cx="60" cy="221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1" y="10"/>
                </a:cxn>
                <a:cxn ang="0">
                  <a:pos x="22" y="9"/>
                </a:cxn>
                <a:cxn ang="0">
                  <a:pos x="34" y="8"/>
                </a:cxn>
                <a:cxn ang="0">
                  <a:pos x="45" y="6"/>
                </a:cxn>
                <a:cxn ang="0">
                  <a:pos x="57" y="5"/>
                </a:cxn>
                <a:cxn ang="0">
                  <a:pos x="68" y="3"/>
                </a:cxn>
                <a:cxn ang="0">
                  <a:pos x="80" y="1"/>
                </a:cxn>
                <a:cxn ang="0">
                  <a:pos x="91" y="0"/>
                </a:cxn>
                <a:cxn ang="0">
                  <a:pos x="98" y="106"/>
                </a:cxn>
                <a:cxn ang="0">
                  <a:pos x="105" y="212"/>
                </a:cxn>
                <a:cxn ang="0">
                  <a:pos x="112" y="319"/>
                </a:cxn>
                <a:cxn ang="0">
                  <a:pos x="120" y="425"/>
                </a:cxn>
                <a:cxn ang="0">
                  <a:pos x="112" y="429"/>
                </a:cxn>
                <a:cxn ang="0">
                  <a:pos x="105" y="432"/>
                </a:cxn>
                <a:cxn ang="0">
                  <a:pos x="97" y="435"/>
                </a:cxn>
                <a:cxn ang="0">
                  <a:pos x="90" y="438"/>
                </a:cxn>
                <a:cxn ang="0">
                  <a:pos x="82" y="439"/>
                </a:cxn>
                <a:cxn ang="0">
                  <a:pos x="73" y="439"/>
                </a:cxn>
                <a:cxn ang="0">
                  <a:pos x="65" y="440"/>
                </a:cxn>
                <a:cxn ang="0">
                  <a:pos x="57" y="441"/>
                </a:cxn>
                <a:cxn ang="0">
                  <a:pos x="49" y="442"/>
                </a:cxn>
                <a:cxn ang="0">
                  <a:pos x="41" y="442"/>
                </a:cxn>
                <a:cxn ang="0">
                  <a:pos x="32" y="444"/>
                </a:cxn>
                <a:cxn ang="0">
                  <a:pos x="23" y="444"/>
                </a:cxn>
                <a:cxn ang="0">
                  <a:pos x="25" y="439"/>
                </a:cxn>
                <a:cxn ang="0">
                  <a:pos x="26" y="433"/>
                </a:cxn>
                <a:cxn ang="0">
                  <a:pos x="26" y="429"/>
                </a:cxn>
                <a:cxn ang="0">
                  <a:pos x="27" y="424"/>
                </a:cxn>
                <a:cxn ang="0">
                  <a:pos x="30" y="406"/>
                </a:cxn>
                <a:cxn ang="0">
                  <a:pos x="30" y="357"/>
                </a:cxn>
                <a:cxn ang="0">
                  <a:pos x="28" y="288"/>
                </a:cxn>
                <a:cxn ang="0">
                  <a:pos x="23" y="209"/>
                </a:cxn>
                <a:cxn ang="0">
                  <a:pos x="18" y="131"/>
                </a:cxn>
                <a:cxn ang="0">
                  <a:pos x="12" y="66"/>
                </a:cxn>
                <a:cxn ang="0">
                  <a:pos x="5" y="22"/>
                </a:cxn>
                <a:cxn ang="0">
                  <a:pos x="0" y="12"/>
                </a:cxn>
              </a:cxnLst>
              <a:rect l="0" t="0" r="r" b="b"/>
              <a:pathLst>
                <a:path w="120" h="444">
                  <a:moveTo>
                    <a:pt x="0" y="12"/>
                  </a:moveTo>
                  <a:lnTo>
                    <a:pt x="11" y="10"/>
                  </a:lnTo>
                  <a:lnTo>
                    <a:pt x="22" y="9"/>
                  </a:lnTo>
                  <a:lnTo>
                    <a:pt x="34" y="8"/>
                  </a:lnTo>
                  <a:lnTo>
                    <a:pt x="45" y="6"/>
                  </a:lnTo>
                  <a:lnTo>
                    <a:pt x="57" y="5"/>
                  </a:lnTo>
                  <a:lnTo>
                    <a:pt x="68" y="3"/>
                  </a:lnTo>
                  <a:lnTo>
                    <a:pt x="80" y="1"/>
                  </a:lnTo>
                  <a:lnTo>
                    <a:pt x="91" y="0"/>
                  </a:lnTo>
                  <a:lnTo>
                    <a:pt x="98" y="106"/>
                  </a:lnTo>
                  <a:lnTo>
                    <a:pt x="105" y="212"/>
                  </a:lnTo>
                  <a:lnTo>
                    <a:pt x="112" y="319"/>
                  </a:lnTo>
                  <a:lnTo>
                    <a:pt x="120" y="425"/>
                  </a:lnTo>
                  <a:lnTo>
                    <a:pt x="112" y="429"/>
                  </a:lnTo>
                  <a:lnTo>
                    <a:pt x="105" y="432"/>
                  </a:lnTo>
                  <a:lnTo>
                    <a:pt x="97" y="435"/>
                  </a:lnTo>
                  <a:lnTo>
                    <a:pt x="90" y="438"/>
                  </a:lnTo>
                  <a:lnTo>
                    <a:pt x="82" y="439"/>
                  </a:lnTo>
                  <a:lnTo>
                    <a:pt x="73" y="439"/>
                  </a:lnTo>
                  <a:lnTo>
                    <a:pt x="65" y="440"/>
                  </a:lnTo>
                  <a:lnTo>
                    <a:pt x="57" y="441"/>
                  </a:lnTo>
                  <a:lnTo>
                    <a:pt x="49" y="442"/>
                  </a:lnTo>
                  <a:lnTo>
                    <a:pt x="41" y="442"/>
                  </a:lnTo>
                  <a:lnTo>
                    <a:pt x="32" y="444"/>
                  </a:lnTo>
                  <a:lnTo>
                    <a:pt x="23" y="444"/>
                  </a:lnTo>
                  <a:lnTo>
                    <a:pt x="25" y="439"/>
                  </a:lnTo>
                  <a:lnTo>
                    <a:pt x="26" y="433"/>
                  </a:lnTo>
                  <a:lnTo>
                    <a:pt x="26" y="429"/>
                  </a:lnTo>
                  <a:lnTo>
                    <a:pt x="27" y="424"/>
                  </a:lnTo>
                  <a:lnTo>
                    <a:pt x="30" y="406"/>
                  </a:lnTo>
                  <a:lnTo>
                    <a:pt x="30" y="357"/>
                  </a:lnTo>
                  <a:lnTo>
                    <a:pt x="28" y="288"/>
                  </a:lnTo>
                  <a:lnTo>
                    <a:pt x="23" y="209"/>
                  </a:lnTo>
                  <a:lnTo>
                    <a:pt x="18" y="131"/>
                  </a:lnTo>
                  <a:lnTo>
                    <a:pt x="12" y="66"/>
                  </a:lnTo>
                  <a:lnTo>
                    <a:pt x="5" y="2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C482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385" y="3185"/>
              <a:ext cx="52" cy="221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9" y="11"/>
                </a:cxn>
                <a:cxn ang="0">
                  <a:pos x="19" y="8"/>
                </a:cxn>
                <a:cxn ang="0">
                  <a:pos x="28" y="7"/>
                </a:cxn>
                <a:cxn ang="0">
                  <a:pos x="38" y="6"/>
                </a:cxn>
                <a:cxn ang="0">
                  <a:pos x="47" y="4"/>
                </a:cxn>
                <a:cxn ang="0">
                  <a:pos x="57" y="2"/>
                </a:cxn>
                <a:cxn ang="0">
                  <a:pos x="66" y="1"/>
                </a:cxn>
                <a:cxn ang="0">
                  <a:pos x="76" y="0"/>
                </a:cxn>
                <a:cxn ang="0">
                  <a:pos x="84" y="106"/>
                </a:cxn>
                <a:cxn ang="0">
                  <a:pos x="91" y="212"/>
                </a:cxn>
                <a:cxn ang="0">
                  <a:pos x="97" y="319"/>
                </a:cxn>
                <a:cxn ang="0">
                  <a:pos x="104" y="425"/>
                </a:cxn>
                <a:cxn ang="0">
                  <a:pos x="99" y="428"/>
                </a:cxn>
                <a:cxn ang="0">
                  <a:pos x="93" y="431"/>
                </a:cxn>
                <a:cxn ang="0">
                  <a:pos x="87" y="434"/>
                </a:cxn>
                <a:cxn ang="0">
                  <a:pos x="81" y="437"/>
                </a:cxn>
                <a:cxn ang="0">
                  <a:pos x="73" y="438"/>
                </a:cxn>
                <a:cxn ang="0">
                  <a:pos x="64" y="438"/>
                </a:cxn>
                <a:cxn ang="0">
                  <a:pos x="56" y="439"/>
                </a:cxn>
                <a:cxn ang="0">
                  <a:pos x="48" y="440"/>
                </a:cxn>
                <a:cxn ang="0">
                  <a:pos x="40" y="441"/>
                </a:cxn>
                <a:cxn ang="0">
                  <a:pos x="32" y="441"/>
                </a:cxn>
                <a:cxn ang="0">
                  <a:pos x="23" y="443"/>
                </a:cxn>
                <a:cxn ang="0">
                  <a:pos x="14" y="443"/>
                </a:cxn>
                <a:cxn ang="0">
                  <a:pos x="17" y="437"/>
                </a:cxn>
                <a:cxn ang="0">
                  <a:pos x="20" y="432"/>
                </a:cxn>
                <a:cxn ang="0">
                  <a:pos x="24" y="426"/>
                </a:cxn>
                <a:cxn ang="0">
                  <a:pos x="27" y="422"/>
                </a:cxn>
                <a:cxn ang="0">
                  <a:pos x="31" y="403"/>
                </a:cxn>
                <a:cxn ang="0">
                  <a:pos x="32" y="355"/>
                </a:cxn>
                <a:cxn ang="0">
                  <a:pos x="28" y="286"/>
                </a:cxn>
                <a:cxn ang="0">
                  <a:pos x="24" y="208"/>
                </a:cxn>
                <a:cxn ang="0">
                  <a:pos x="18" y="130"/>
                </a:cxn>
                <a:cxn ang="0">
                  <a:pos x="11" y="65"/>
                </a:cxn>
                <a:cxn ang="0">
                  <a:pos x="5" y="22"/>
                </a:cxn>
                <a:cxn ang="0">
                  <a:pos x="0" y="12"/>
                </a:cxn>
              </a:cxnLst>
              <a:rect l="0" t="0" r="r" b="b"/>
              <a:pathLst>
                <a:path w="104" h="443">
                  <a:moveTo>
                    <a:pt x="0" y="12"/>
                  </a:moveTo>
                  <a:lnTo>
                    <a:pt x="9" y="11"/>
                  </a:lnTo>
                  <a:lnTo>
                    <a:pt x="19" y="8"/>
                  </a:lnTo>
                  <a:lnTo>
                    <a:pt x="28" y="7"/>
                  </a:lnTo>
                  <a:lnTo>
                    <a:pt x="38" y="6"/>
                  </a:lnTo>
                  <a:lnTo>
                    <a:pt x="47" y="4"/>
                  </a:lnTo>
                  <a:lnTo>
                    <a:pt x="57" y="2"/>
                  </a:lnTo>
                  <a:lnTo>
                    <a:pt x="66" y="1"/>
                  </a:lnTo>
                  <a:lnTo>
                    <a:pt x="76" y="0"/>
                  </a:lnTo>
                  <a:lnTo>
                    <a:pt x="84" y="106"/>
                  </a:lnTo>
                  <a:lnTo>
                    <a:pt x="91" y="212"/>
                  </a:lnTo>
                  <a:lnTo>
                    <a:pt x="97" y="319"/>
                  </a:lnTo>
                  <a:lnTo>
                    <a:pt x="104" y="425"/>
                  </a:lnTo>
                  <a:lnTo>
                    <a:pt x="99" y="428"/>
                  </a:lnTo>
                  <a:lnTo>
                    <a:pt x="93" y="431"/>
                  </a:lnTo>
                  <a:lnTo>
                    <a:pt x="87" y="434"/>
                  </a:lnTo>
                  <a:lnTo>
                    <a:pt x="81" y="437"/>
                  </a:lnTo>
                  <a:lnTo>
                    <a:pt x="73" y="438"/>
                  </a:lnTo>
                  <a:lnTo>
                    <a:pt x="64" y="438"/>
                  </a:lnTo>
                  <a:lnTo>
                    <a:pt x="56" y="439"/>
                  </a:lnTo>
                  <a:lnTo>
                    <a:pt x="48" y="440"/>
                  </a:lnTo>
                  <a:lnTo>
                    <a:pt x="40" y="441"/>
                  </a:lnTo>
                  <a:lnTo>
                    <a:pt x="32" y="441"/>
                  </a:lnTo>
                  <a:lnTo>
                    <a:pt x="23" y="443"/>
                  </a:lnTo>
                  <a:lnTo>
                    <a:pt x="14" y="443"/>
                  </a:lnTo>
                  <a:lnTo>
                    <a:pt x="17" y="437"/>
                  </a:lnTo>
                  <a:lnTo>
                    <a:pt x="20" y="432"/>
                  </a:lnTo>
                  <a:lnTo>
                    <a:pt x="24" y="426"/>
                  </a:lnTo>
                  <a:lnTo>
                    <a:pt x="27" y="422"/>
                  </a:lnTo>
                  <a:lnTo>
                    <a:pt x="31" y="403"/>
                  </a:lnTo>
                  <a:lnTo>
                    <a:pt x="32" y="355"/>
                  </a:lnTo>
                  <a:lnTo>
                    <a:pt x="28" y="286"/>
                  </a:lnTo>
                  <a:lnTo>
                    <a:pt x="24" y="208"/>
                  </a:lnTo>
                  <a:lnTo>
                    <a:pt x="18" y="130"/>
                  </a:lnTo>
                  <a:lnTo>
                    <a:pt x="11" y="65"/>
                  </a:lnTo>
                  <a:lnTo>
                    <a:pt x="5" y="2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CC8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389" y="3185"/>
              <a:ext cx="45" cy="221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2" y="0"/>
                </a:cxn>
                <a:cxn ang="0">
                  <a:pos x="89" y="425"/>
                </a:cxn>
                <a:cxn ang="0">
                  <a:pos x="73" y="437"/>
                </a:cxn>
                <a:cxn ang="0">
                  <a:pos x="6" y="443"/>
                </a:cxn>
                <a:cxn ang="0">
                  <a:pos x="30" y="420"/>
                </a:cxn>
                <a:cxn ang="0">
                  <a:pos x="34" y="402"/>
                </a:cxn>
                <a:cxn ang="0">
                  <a:pos x="34" y="354"/>
                </a:cxn>
                <a:cxn ang="0">
                  <a:pos x="32" y="285"/>
                </a:cxn>
                <a:cxn ang="0">
                  <a:pos x="26" y="208"/>
                </a:cxn>
                <a:cxn ang="0">
                  <a:pos x="19" y="130"/>
                </a:cxn>
                <a:cxn ang="0">
                  <a:pos x="12" y="66"/>
                </a:cxn>
                <a:cxn ang="0">
                  <a:pos x="5" y="22"/>
                </a:cxn>
                <a:cxn ang="0">
                  <a:pos x="0" y="12"/>
                </a:cxn>
              </a:cxnLst>
              <a:rect l="0" t="0" r="r" b="b"/>
              <a:pathLst>
                <a:path w="89" h="443">
                  <a:moveTo>
                    <a:pt x="0" y="12"/>
                  </a:moveTo>
                  <a:lnTo>
                    <a:pt x="62" y="0"/>
                  </a:lnTo>
                  <a:lnTo>
                    <a:pt x="89" y="425"/>
                  </a:lnTo>
                  <a:lnTo>
                    <a:pt x="73" y="437"/>
                  </a:lnTo>
                  <a:lnTo>
                    <a:pt x="6" y="443"/>
                  </a:lnTo>
                  <a:lnTo>
                    <a:pt x="30" y="420"/>
                  </a:lnTo>
                  <a:lnTo>
                    <a:pt x="34" y="402"/>
                  </a:lnTo>
                  <a:lnTo>
                    <a:pt x="34" y="354"/>
                  </a:lnTo>
                  <a:lnTo>
                    <a:pt x="32" y="285"/>
                  </a:lnTo>
                  <a:lnTo>
                    <a:pt x="26" y="208"/>
                  </a:lnTo>
                  <a:lnTo>
                    <a:pt x="19" y="130"/>
                  </a:lnTo>
                  <a:lnTo>
                    <a:pt x="12" y="66"/>
                  </a:lnTo>
                  <a:lnTo>
                    <a:pt x="5" y="2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293" y="3262"/>
              <a:ext cx="49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9" y="0"/>
                </a:cxn>
                <a:cxn ang="0">
                  <a:pos x="97" y="265"/>
                </a:cxn>
                <a:cxn ang="0">
                  <a:pos x="14" y="265"/>
                </a:cxn>
                <a:cxn ang="0">
                  <a:pos x="0" y="0"/>
                </a:cxn>
              </a:cxnLst>
              <a:rect l="0" t="0" r="r" b="b"/>
              <a:pathLst>
                <a:path w="97" h="265">
                  <a:moveTo>
                    <a:pt x="0" y="0"/>
                  </a:moveTo>
                  <a:lnTo>
                    <a:pt x="79" y="0"/>
                  </a:lnTo>
                  <a:lnTo>
                    <a:pt x="97" y="265"/>
                  </a:lnTo>
                  <a:lnTo>
                    <a:pt x="14" y="2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335" y="3154"/>
              <a:ext cx="125" cy="24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253" y="0"/>
                </a:cxn>
                <a:cxn ang="0">
                  <a:pos x="254" y="28"/>
                </a:cxn>
                <a:cxn ang="0">
                  <a:pos x="1" y="46"/>
                </a:cxn>
                <a:cxn ang="0">
                  <a:pos x="0" y="19"/>
                </a:cxn>
              </a:cxnLst>
              <a:rect l="0" t="0" r="r" b="b"/>
              <a:pathLst>
                <a:path w="254" h="46">
                  <a:moveTo>
                    <a:pt x="0" y="19"/>
                  </a:moveTo>
                  <a:lnTo>
                    <a:pt x="253" y="0"/>
                  </a:lnTo>
                  <a:lnTo>
                    <a:pt x="254" y="28"/>
                  </a:lnTo>
                  <a:lnTo>
                    <a:pt x="1" y="46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" y="3163"/>
              <a:ext cx="103" cy="14"/>
            </a:xfrm>
            <a:prstGeom prst="rect">
              <a:avLst/>
            </a:prstGeom>
            <a:solidFill>
              <a:srgbClr val="8C4400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379" y="3374"/>
              <a:ext cx="148" cy="79"/>
            </a:xfrm>
            <a:custGeom>
              <a:avLst/>
              <a:gdLst/>
              <a:ahLst/>
              <a:cxnLst>
                <a:cxn ang="0">
                  <a:pos x="0" y="134"/>
                </a:cxn>
                <a:cxn ang="0">
                  <a:pos x="286" y="0"/>
                </a:cxn>
                <a:cxn ang="0">
                  <a:pos x="298" y="25"/>
                </a:cxn>
                <a:cxn ang="0">
                  <a:pos x="11" y="159"/>
                </a:cxn>
                <a:cxn ang="0">
                  <a:pos x="0" y="134"/>
                </a:cxn>
              </a:cxnLst>
              <a:rect l="0" t="0" r="r" b="b"/>
              <a:pathLst>
                <a:path w="298" h="159">
                  <a:moveTo>
                    <a:pt x="0" y="134"/>
                  </a:moveTo>
                  <a:lnTo>
                    <a:pt x="286" y="0"/>
                  </a:lnTo>
                  <a:lnTo>
                    <a:pt x="298" y="25"/>
                  </a:lnTo>
                  <a:lnTo>
                    <a:pt x="11" y="159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359" y="3156"/>
              <a:ext cx="85" cy="21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70" y="0"/>
                </a:cxn>
                <a:cxn ang="0">
                  <a:pos x="171" y="27"/>
                </a:cxn>
                <a:cxn ang="0">
                  <a:pos x="2" y="40"/>
                </a:cxn>
                <a:cxn ang="0">
                  <a:pos x="0" y="12"/>
                </a:cxn>
              </a:cxnLst>
              <a:rect l="0" t="0" r="r" b="b"/>
              <a:pathLst>
                <a:path w="171" h="40">
                  <a:moveTo>
                    <a:pt x="0" y="12"/>
                  </a:moveTo>
                  <a:lnTo>
                    <a:pt x="170" y="0"/>
                  </a:lnTo>
                  <a:lnTo>
                    <a:pt x="171" y="27"/>
                  </a:lnTo>
                  <a:lnTo>
                    <a:pt x="2" y="4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46" y="3163"/>
              <a:ext cx="69" cy="14"/>
            </a:xfrm>
            <a:prstGeom prst="rect">
              <a:avLst/>
            </a:prstGeom>
            <a:solidFill>
              <a:srgbClr val="B76B05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407" y="3382"/>
              <a:ext cx="102" cy="5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93" y="0"/>
                </a:cxn>
                <a:cxn ang="0">
                  <a:pos x="204" y="26"/>
                </a:cxn>
                <a:cxn ang="0">
                  <a:pos x="12" y="115"/>
                </a:cxn>
                <a:cxn ang="0">
                  <a:pos x="0" y="90"/>
                </a:cxn>
              </a:cxnLst>
              <a:rect l="0" t="0" r="r" b="b"/>
              <a:pathLst>
                <a:path w="204" h="115">
                  <a:moveTo>
                    <a:pt x="0" y="90"/>
                  </a:moveTo>
                  <a:lnTo>
                    <a:pt x="193" y="0"/>
                  </a:lnTo>
                  <a:lnTo>
                    <a:pt x="204" y="26"/>
                  </a:lnTo>
                  <a:lnTo>
                    <a:pt x="12" y="115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373" y="3158"/>
              <a:ext cx="52" cy="1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02" y="0"/>
                </a:cxn>
                <a:cxn ang="0">
                  <a:pos x="104" y="28"/>
                </a:cxn>
                <a:cxn ang="0">
                  <a:pos x="3" y="35"/>
                </a:cxn>
                <a:cxn ang="0">
                  <a:pos x="0" y="7"/>
                </a:cxn>
              </a:cxnLst>
              <a:rect l="0" t="0" r="r" b="b"/>
              <a:pathLst>
                <a:path w="104" h="35">
                  <a:moveTo>
                    <a:pt x="0" y="7"/>
                  </a:moveTo>
                  <a:lnTo>
                    <a:pt x="102" y="0"/>
                  </a:lnTo>
                  <a:lnTo>
                    <a:pt x="104" y="28"/>
                  </a:lnTo>
                  <a:lnTo>
                    <a:pt x="3" y="3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58" y="3163"/>
              <a:ext cx="40" cy="14"/>
            </a:xfrm>
            <a:prstGeom prst="rect">
              <a:avLst/>
            </a:prstGeom>
            <a:solidFill>
              <a:srgbClr val="D18E00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0" name="Freeform 66"/>
            <p:cNvSpPr>
              <a:spLocks/>
            </p:cNvSpPr>
            <p:nvPr/>
          </p:nvSpPr>
          <p:spPr bwMode="auto">
            <a:xfrm>
              <a:off x="2422" y="3393"/>
              <a:ext cx="64" cy="39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114" y="0"/>
                </a:cxn>
                <a:cxn ang="0">
                  <a:pos x="127" y="25"/>
                </a:cxn>
                <a:cxn ang="0">
                  <a:pos x="12" y="78"/>
                </a:cxn>
                <a:cxn ang="0">
                  <a:pos x="0" y="53"/>
                </a:cxn>
              </a:cxnLst>
              <a:rect l="0" t="0" r="r" b="b"/>
              <a:pathLst>
                <a:path w="127" h="78">
                  <a:moveTo>
                    <a:pt x="0" y="53"/>
                  </a:moveTo>
                  <a:lnTo>
                    <a:pt x="114" y="0"/>
                  </a:lnTo>
                  <a:lnTo>
                    <a:pt x="127" y="25"/>
                  </a:lnTo>
                  <a:lnTo>
                    <a:pt x="12" y="78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1" name="Freeform 67"/>
            <p:cNvSpPr>
              <a:spLocks/>
            </p:cNvSpPr>
            <p:nvPr/>
          </p:nvSpPr>
          <p:spPr bwMode="auto">
            <a:xfrm>
              <a:off x="2388" y="3159"/>
              <a:ext cx="24" cy="1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46" y="0"/>
                </a:cxn>
                <a:cxn ang="0">
                  <a:pos x="48" y="28"/>
                </a:cxn>
                <a:cxn ang="0">
                  <a:pos x="2" y="31"/>
                </a:cxn>
                <a:cxn ang="0">
                  <a:pos x="0" y="4"/>
                </a:cxn>
              </a:cxnLst>
              <a:rect l="0" t="0" r="r" b="b"/>
              <a:pathLst>
                <a:path w="48" h="31">
                  <a:moveTo>
                    <a:pt x="0" y="4"/>
                  </a:moveTo>
                  <a:lnTo>
                    <a:pt x="46" y="0"/>
                  </a:lnTo>
                  <a:lnTo>
                    <a:pt x="48" y="28"/>
                  </a:lnTo>
                  <a:lnTo>
                    <a:pt x="2" y="3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68" y="3163"/>
              <a:ext cx="19" cy="14"/>
            </a:xfrm>
            <a:prstGeom prst="rect">
              <a:avLst/>
            </a:prstGeom>
            <a:solidFill>
              <a:srgbClr val="FFC900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438" y="3399"/>
              <a:ext cx="31" cy="26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53" y="0"/>
                </a:cxn>
                <a:cxn ang="0">
                  <a:pos x="64" y="25"/>
                </a:cxn>
                <a:cxn ang="0">
                  <a:pos x="12" y="49"/>
                </a:cxn>
                <a:cxn ang="0">
                  <a:pos x="0" y="25"/>
                </a:cxn>
              </a:cxnLst>
              <a:rect l="0" t="0" r="r" b="b"/>
              <a:pathLst>
                <a:path w="64" h="49">
                  <a:moveTo>
                    <a:pt x="0" y="25"/>
                  </a:moveTo>
                  <a:lnTo>
                    <a:pt x="53" y="0"/>
                  </a:lnTo>
                  <a:lnTo>
                    <a:pt x="64" y="25"/>
                  </a:lnTo>
                  <a:lnTo>
                    <a:pt x="12" y="49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397" y="3492"/>
              <a:ext cx="42" cy="34"/>
            </a:xfrm>
            <a:prstGeom prst="rect">
              <a:avLst/>
            </a:prstGeom>
            <a:solidFill>
              <a:srgbClr val="B76B05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386" y="3471"/>
              <a:ext cx="60" cy="15"/>
            </a:xfrm>
            <a:prstGeom prst="rect">
              <a:avLst/>
            </a:prstGeom>
            <a:solidFill>
              <a:srgbClr val="B76B05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404" y="3492"/>
              <a:ext cx="25" cy="34"/>
            </a:xfrm>
            <a:prstGeom prst="rect">
              <a:avLst/>
            </a:prstGeom>
            <a:solidFill>
              <a:srgbClr val="D18E00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7" name="Rectangle 73"/>
            <p:cNvSpPr>
              <a:spLocks noChangeArrowheads="1"/>
            </p:cNvSpPr>
            <p:nvPr/>
          </p:nvSpPr>
          <p:spPr bwMode="auto">
            <a:xfrm>
              <a:off x="2397" y="3471"/>
              <a:ext cx="36" cy="15"/>
            </a:xfrm>
            <a:prstGeom prst="rect">
              <a:avLst/>
            </a:prstGeom>
            <a:solidFill>
              <a:srgbClr val="D18E00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8" name="Rectangle 74"/>
            <p:cNvSpPr>
              <a:spLocks noChangeArrowheads="1"/>
            </p:cNvSpPr>
            <p:nvPr/>
          </p:nvSpPr>
          <p:spPr bwMode="auto">
            <a:xfrm>
              <a:off x="2411" y="3492"/>
              <a:ext cx="9" cy="34"/>
            </a:xfrm>
            <a:prstGeom prst="rect">
              <a:avLst/>
            </a:prstGeom>
            <a:solidFill>
              <a:srgbClr val="FFC900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9" name="Rectangle 75"/>
            <p:cNvSpPr>
              <a:spLocks noChangeArrowheads="1"/>
            </p:cNvSpPr>
            <p:nvPr/>
          </p:nvSpPr>
          <p:spPr bwMode="auto">
            <a:xfrm>
              <a:off x="2407" y="3471"/>
              <a:ext cx="16" cy="15"/>
            </a:xfrm>
            <a:prstGeom prst="rect">
              <a:avLst/>
            </a:prstGeom>
            <a:solidFill>
              <a:srgbClr val="FFC900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471" y="3453"/>
              <a:ext cx="54" cy="55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7" y="27"/>
                </a:cxn>
                <a:cxn ang="0">
                  <a:pos x="13" y="18"/>
                </a:cxn>
                <a:cxn ang="0">
                  <a:pos x="20" y="11"/>
                </a:cxn>
                <a:cxn ang="0">
                  <a:pos x="28" y="8"/>
                </a:cxn>
                <a:cxn ang="0">
                  <a:pos x="37" y="4"/>
                </a:cxn>
                <a:cxn ang="0">
                  <a:pos x="47" y="3"/>
                </a:cxn>
                <a:cxn ang="0">
                  <a:pos x="59" y="2"/>
                </a:cxn>
                <a:cxn ang="0">
                  <a:pos x="73" y="0"/>
                </a:cxn>
                <a:cxn ang="0">
                  <a:pos x="108" y="69"/>
                </a:cxn>
                <a:cxn ang="0">
                  <a:pos x="95" y="70"/>
                </a:cxn>
                <a:cxn ang="0">
                  <a:pos x="83" y="72"/>
                </a:cxn>
                <a:cxn ang="0">
                  <a:pos x="73" y="74"/>
                </a:cxn>
                <a:cxn ang="0">
                  <a:pos x="66" y="77"/>
                </a:cxn>
                <a:cxn ang="0">
                  <a:pos x="58" y="82"/>
                </a:cxn>
                <a:cxn ang="0">
                  <a:pos x="52" y="88"/>
                </a:cxn>
                <a:cxn ang="0">
                  <a:pos x="44" y="97"/>
                </a:cxn>
                <a:cxn ang="0">
                  <a:pos x="36" y="110"/>
                </a:cxn>
                <a:cxn ang="0">
                  <a:pos x="0" y="40"/>
                </a:cxn>
              </a:cxnLst>
              <a:rect l="0" t="0" r="r" b="b"/>
              <a:pathLst>
                <a:path w="108" h="110">
                  <a:moveTo>
                    <a:pt x="0" y="40"/>
                  </a:moveTo>
                  <a:lnTo>
                    <a:pt x="7" y="27"/>
                  </a:lnTo>
                  <a:lnTo>
                    <a:pt x="13" y="18"/>
                  </a:lnTo>
                  <a:lnTo>
                    <a:pt x="20" y="11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7" y="3"/>
                  </a:lnTo>
                  <a:lnTo>
                    <a:pt x="59" y="2"/>
                  </a:lnTo>
                  <a:lnTo>
                    <a:pt x="73" y="0"/>
                  </a:lnTo>
                  <a:lnTo>
                    <a:pt x="108" y="69"/>
                  </a:lnTo>
                  <a:lnTo>
                    <a:pt x="95" y="70"/>
                  </a:lnTo>
                  <a:lnTo>
                    <a:pt x="83" y="72"/>
                  </a:lnTo>
                  <a:lnTo>
                    <a:pt x="73" y="74"/>
                  </a:lnTo>
                  <a:lnTo>
                    <a:pt x="66" y="77"/>
                  </a:lnTo>
                  <a:lnTo>
                    <a:pt x="58" y="82"/>
                  </a:lnTo>
                  <a:lnTo>
                    <a:pt x="52" y="88"/>
                  </a:lnTo>
                  <a:lnTo>
                    <a:pt x="44" y="97"/>
                  </a:lnTo>
                  <a:lnTo>
                    <a:pt x="36" y="11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529" y="3435"/>
              <a:ext cx="58" cy="55"/>
            </a:xfrm>
            <a:custGeom>
              <a:avLst/>
              <a:gdLst/>
              <a:ahLst/>
              <a:cxnLst>
                <a:cxn ang="0">
                  <a:pos x="48" y="111"/>
                </a:cxn>
                <a:cxn ang="0">
                  <a:pos x="63" y="110"/>
                </a:cxn>
                <a:cxn ang="0">
                  <a:pos x="75" y="107"/>
                </a:cxn>
                <a:cxn ang="0">
                  <a:pos x="85" y="104"/>
                </a:cxn>
                <a:cxn ang="0">
                  <a:pos x="93" y="98"/>
                </a:cxn>
                <a:cxn ang="0">
                  <a:pos x="100" y="91"/>
                </a:cxn>
                <a:cxn ang="0">
                  <a:pos x="106" y="83"/>
                </a:cxn>
                <a:cxn ang="0">
                  <a:pos x="110" y="72"/>
                </a:cxn>
                <a:cxn ang="0">
                  <a:pos x="115" y="59"/>
                </a:cxn>
                <a:cxn ang="0">
                  <a:pos x="66" y="0"/>
                </a:cxn>
                <a:cxn ang="0">
                  <a:pos x="59" y="13"/>
                </a:cxn>
                <a:cxn ang="0">
                  <a:pos x="53" y="22"/>
                </a:cxn>
                <a:cxn ang="0">
                  <a:pos x="47" y="30"/>
                </a:cxn>
                <a:cxn ang="0">
                  <a:pos x="41" y="36"/>
                </a:cxn>
                <a:cxn ang="0">
                  <a:pos x="34" y="41"/>
                </a:cxn>
                <a:cxn ang="0">
                  <a:pos x="25" y="43"/>
                </a:cxn>
                <a:cxn ang="0">
                  <a:pos x="14" y="46"/>
                </a:cxn>
                <a:cxn ang="0">
                  <a:pos x="0" y="49"/>
                </a:cxn>
                <a:cxn ang="0">
                  <a:pos x="48" y="111"/>
                </a:cxn>
              </a:cxnLst>
              <a:rect l="0" t="0" r="r" b="b"/>
              <a:pathLst>
                <a:path w="115" h="111">
                  <a:moveTo>
                    <a:pt x="48" y="111"/>
                  </a:moveTo>
                  <a:lnTo>
                    <a:pt x="63" y="110"/>
                  </a:lnTo>
                  <a:lnTo>
                    <a:pt x="75" y="107"/>
                  </a:lnTo>
                  <a:lnTo>
                    <a:pt x="85" y="104"/>
                  </a:lnTo>
                  <a:lnTo>
                    <a:pt x="93" y="98"/>
                  </a:lnTo>
                  <a:lnTo>
                    <a:pt x="100" y="91"/>
                  </a:lnTo>
                  <a:lnTo>
                    <a:pt x="106" y="83"/>
                  </a:lnTo>
                  <a:lnTo>
                    <a:pt x="110" y="72"/>
                  </a:lnTo>
                  <a:lnTo>
                    <a:pt x="115" y="59"/>
                  </a:lnTo>
                  <a:lnTo>
                    <a:pt x="66" y="0"/>
                  </a:lnTo>
                  <a:lnTo>
                    <a:pt x="59" y="13"/>
                  </a:lnTo>
                  <a:lnTo>
                    <a:pt x="53" y="22"/>
                  </a:lnTo>
                  <a:lnTo>
                    <a:pt x="47" y="30"/>
                  </a:lnTo>
                  <a:lnTo>
                    <a:pt x="41" y="36"/>
                  </a:lnTo>
                  <a:lnTo>
                    <a:pt x="34" y="41"/>
                  </a:lnTo>
                  <a:lnTo>
                    <a:pt x="25" y="43"/>
                  </a:lnTo>
                  <a:lnTo>
                    <a:pt x="14" y="46"/>
                  </a:lnTo>
                  <a:lnTo>
                    <a:pt x="0" y="49"/>
                  </a:lnTo>
                  <a:lnTo>
                    <a:pt x="48" y="111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520" y="3423"/>
              <a:ext cx="42" cy="34"/>
            </a:xfrm>
            <a:custGeom>
              <a:avLst/>
              <a:gdLst/>
              <a:ahLst/>
              <a:cxnLst>
                <a:cxn ang="0">
                  <a:pos x="8" y="68"/>
                </a:cxn>
                <a:cxn ang="0">
                  <a:pos x="23" y="65"/>
                </a:cxn>
                <a:cxn ang="0">
                  <a:pos x="35" y="61"/>
                </a:cxn>
                <a:cxn ang="0">
                  <a:pos x="45" y="57"/>
                </a:cxn>
                <a:cxn ang="0">
                  <a:pos x="54" y="51"/>
                </a:cxn>
                <a:cxn ang="0">
                  <a:pos x="61" y="45"/>
                </a:cxn>
                <a:cxn ang="0">
                  <a:pos x="69" y="38"/>
                </a:cxn>
                <a:cxn ang="0">
                  <a:pos x="78" y="29"/>
                </a:cxn>
                <a:cxn ang="0">
                  <a:pos x="86" y="18"/>
                </a:cxn>
                <a:cxn ang="0">
                  <a:pos x="71" y="0"/>
                </a:cxn>
                <a:cxn ang="0">
                  <a:pos x="61" y="11"/>
                </a:cxn>
                <a:cxn ang="0">
                  <a:pos x="53" y="20"/>
                </a:cxn>
                <a:cxn ang="0">
                  <a:pos x="46" y="26"/>
                </a:cxn>
                <a:cxn ang="0">
                  <a:pos x="39" y="31"/>
                </a:cxn>
                <a:cxn ang="0">
                  <a:pos x="31" y="36"/>
                </a:cxn>
                <a:cxn ang="0">
                  <a:pos x="23" y="41"/>
                </a:cxn>
                <a:cxn ang="0">
                  <a:pos x="13" y="45"/>
                </a:cxn>
                <a:cxn ang="0">
                  <a:pos x="0" y="51"/>
                </a:cxn>
                <a:cxn ang="0">
                  <a:pos x="8" y="68"/>
                </a:cxn>
              </a:cxnLst>
              <a:rect l="0" t="0" r="r" b="b"/>
              <a:pathLst>
                <a:path w="86" h="68">
                  <a:moveTo>
                    <a:pt x="8" y="68"/>
                  </a:moveTo>
                  <a:lnTo>
                    <a:pt x="23" y="65"/>
                  </a:lnTo>
                  <a:lnTo>
                    <a:pt x="35" y="61"/>
                  </a:lnTo>
                  <a:lnTo>
                    <a:pt x="45" y="57"/>
                  </a:lnTo>
                  <a:lnTo>
                    <a:pt x="54" y="51"/>
                  </a:lnTo>
                  <a:lnTo>
                    <a:pt x="61" y="45"/>
                  </a:lnTo>
                  <a:lnTo>
                    <a:pt x="69" y="38"/>
                  </a:lnTo>
                  <a:lnTo>
                    <a:pt x="78" y="29"/>
                  </a:lnTo>
                  <a:lnTo>
                    <a:pt x="86" y="18"/>
                  </a:lnTo>
                  <a:lnTo>
                    <a:pt x="71" y="0"/>
                  </a:lnTo>
                  <a:lnTo>
                    <a:pt x="61" y="11"/>
                  </a:lnTo>
                  <a:lnTo>
                    <a:pt x="53" y="20"/>
                  </a:lnTo>
                  <a:lnTo>
                    <a:pt x="46" y="26"/>
                  </a:lnTo>
                  <a:lnTo>
                    <a:pt x="39" y="31"/>
                  </a:lnTo>
                  <a:lnTo>
                    <a:pt x="31" y="36"/>
                  </a:lnTo>
                  <a:lnTo>
                    <a:pt x="23" y="41"/>
                  </a:lnTo>
                  <a:lnTo>
                    <a:pt x="13" y="45"/>
                  </a:lnTo>
                  <a:lnTo>
                    <a:pt x="0" y="51"/>
                  </a:lnTo>
                  <a:lnTo>
                    <a:pt x="8" y="68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476" y="3453"/>
              <a:ext cx="37" cy="46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32" y="90"/>
                </a:cxn>
                <a:cxn ang="0">
                  <a:pos x="51" y="77"/>
                </a:cxn>
                <a:cxn ang="0">
                  <a:pos x="72" y="69"/>
                </a:cxn>
                <a:cxn ang="0">
                  <a:pos x="41" y="0"/>
                </a:cxn>
                <a:cxn ang="0">
                  <a:pos x="28" y="1"/>
                </a:cxn>
                <a:cxn ang="0">
                  <a:pos x="0" y="17"/>
                </a:cxn>
              </a:cxnLst>
              <a:rect l="0" t="0" r="r" b="b"/>
              <a:pathLst>
                <a:path w="72" h="90">
                  <a:moveTo>
                    <a:pt x="0" y="17"/>
                  </a:moveTo>
                  <a:lnTo>
                    <a:pt x="32" y="90"/>
                  </a:lnTo>
                  <a:lnTo>
                    <a:pt x="51" y="77"/>
                  </a:lnTo>
                  <a:lnTo>
                    <a:pt x="72" y="69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540" y="3446"/>
              <a:ext cx="43" cy="45"/>
            </a:xfrm>
            <a:custGeom>
              <a:avLst/>
              <a:gdLst/>
              <a:ahLst/>
              <a:cxnLst>
                <a:cxn ang="0">
                  <a:pos x="54" y="88"/>
                </a:cxn>
                <a:cxn ang="0">
                  <a:pos x="0" y="28"/>
                </a:cxn>
                <a:cxn ang="0">
                  <a:pos x="21" y="16"/>
                </a:cxn>
                <a:cxn ang="0">
                  <a:pos x="37" y="0"/>
                </a:cxn>
                <a:cxn ang="0">
                  <a:pos x="87" y="56"/>
                </a:cxn>
                <a:cxn ang="0">
                  <a:pos x="80" y="68"/>
                </a:cxn>
                <a:cxn ang="0">
                  <a:pos x="54" y="88"/>
                </a:cxn>
              </a:cxnLst>
              <a:rect l="0" t="0" r="r" b="b"/>
              <a:pathLst>
                <a:path w="87" h="88">
                  <a:moveTo>
                    <a:pt x="54" y="88"/>
                  </a:moveTo>
                  <a:lnTo>
                    <a:pt x="0" y="28"/>
                  </a:lnTo>
                  <a:lnTo>
                    <a:pt x="21" y="16"/>
                  </a:lnTo>
                  <a:lnTo>
                    <a:pt x="37" y="0"/>
                  </a:lnTo>
                  <a:lnTo>
                    <a:pt x="87" y="56"/>
                  </a:lnTo>
                  <a:lnTo>
                    <a:pt x="80" y="68"/>
                  </a:lnTo>
                  <a:lnTo>
                    <a:pt x="54" y="88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528" y="3432"/>
              <a:ext cx="30" cy="22"/>
            </a:xfrm>
            <a:custGeom>
              <a:avLst/>
              <a:gdLst/>
              <a:ahLst/>
              <a:cxnLst>
                <a:cxn ang="0">
                  <a:pos x="11" y="46"/>
                </a:cxn>
                <a:cxn ang="0">
                  <a:pos x="0" y="28"/>
                </a:cxn>
                <a:cxn ang="0">
                  <a:pos x="22" y="15"/>
                </a:cxn>
                <a:cxn ang="0">
                  <a:pos x="43" y="0"/>
                </a:cxn>
                <a:cxn ang="0">
                  <a:pos x="60" y="15"/>
                </a:cxn>
                <a:cxn ang="0">
                  <a:pos x="44" y="29"/>
                </a:cxn>
                <a:cxn ang="0">
                  <a:pos x="11" y="46"/>
                </a:cxn>
              </a:cxnLst>
              <a:rect l="0" t="0" r="r" b="b"/>
              <a:pathLst>
                <a:path w="60" h="46">
                  <a:moveTo>
                    <a:pt x="11" y="46"/>
                  </a:moveTo>
                  <a:lnTo>
                    <a:pt x="0" y="28"/>
                  </a:lnTo>
                  <a:lnTo>
                    <a:pt x="22" y="15"/>
                  </a:lnTo>
                  <a:lnTo>
                    <a:pt x="43" y="0"/>
                  </a:lnTo>
                  <a:lnTo>
                    <a:pt x="60" y="15"/>
                  </a:lnTo>
                  <a:lnTo>
                    <a:pt x="44" y="29"/>
                  </a:lnTo>
                  <a:lnTo>
                    <a:pt x="11" y="46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482" y="3456"/>
              <a:ext cx="24" cy="36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35" y="70"/>
                </a:cxn>
                <a:cxn ang="0">
                  <a:pos x="47" y="62"/>
                </a:cxn>
                <a:cxn ang="0">
                  <a:pos x="15" y="0"/>
                </a:cxn>
                <a:cxn ang="0">
                  <a:pos x="0" y="10"/>
                </a:cxn>
              </a:cxnLst>
              <a:rect l="0" t="0" r="r" b="b"/>
              <a:pathLst>
                <a:path w="47" h="70">
                  <a:moveTo>
                    <a:pt x="0" y="10"/>
                  </a:moveTo>
                  <a:lnTo>
                    <a:pt x="35" y="70"/>
                  </a:lnTo>
                  <a:lnTo>
                    <a:pt x="47" y="62"/>
                  </a:lnTo>
                  <a:lnTo>
                    <a:pt x="15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549" y="3453"/>
              <a:ext cx="28" cy="34"/>
            </a:xfrm>
            <a:custGeom>
              <a:avLst/>
              <a:gdLst/>
              <a:ahLst/>
              <a:cxnLst>
                <a:cxn ang="0">
                  <a:pos x="40" y="64"/>
                </a:cxn>
                <a:cxn ang="0">
                  <a:pos x="0" y="8"/>
                </a:cxn>
                <a:cxn ang="0">
                  <a:pos x="12" y="0"/>
                </a:cxn>
                <a:cxn ang="0">
                  <a:pos x="55" y="55"/>
                </a:cxn>
                <a:cxn ang="0">
                  <a:pos x="40" y="64"/>
                </a:cxn>
              </a:cxnLst>
              <a:rect l="0" t="0" r="r" b="b"/>
              <a:pathLst>
                <a:path w="55" h="64">
                  <a:moveTo>
                    <a:pt x="40" y="64"/>
                  </a:moveTo>
                  <a:lnTo>
                    <a:pt x="0" y="8"/>
                  </a:lnTo>
                  <a:lnTo>
                    <a:pt x="12" y="0"/>
                  </a:lnTo>
                  <a:lnTo>
                    <a:pt x="55" y="55"/>
                  </a:lnTo>
                  <a:lnTo>
                    <a:pt x="40" y="64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537" y="3437"/>
              <a:ext cx="13" cy="14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0" y="9"/>
                </a:cxn>
                <a:cxn ang="0">
                  <a:pos x="15" y="0"/>
                </a:cxn>
                <a:cxn ang="0">
                  <a:pos x="27" y="16"/>
                </a:cxn>
                <a:cxn ang="0">
                  <a:pos x="16" y="27"/>
                </a:cxn>
              </a:cxnLst>
              <a:rect l="0" t="0" r="r" b="b"/>
              <a:pathLst>
                <a:path w="27" h="27">
                  <a:moveTo>
                    <a:pt x="16" y="27"/>
                  </a:moveTo>
                  <a:lnTo>
                    <a:pt x="0" y="9"/>
                  </a:lnTo>
                  <a:lnTo>
                    <a:pt x="15" y="0"/>
                  </a:lnTo>
                  <a:lnTo>
                    <a:pt x="27" y="16"/>
                  </a:lnTo>
                  <a:lnTo>
                    <a:pt x="16" y="27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456" y="3434"/>
              <a:ext cx="57" cy="39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12" y="79"/>
                </a:cxn>
                <a:cxn ang="0">
                  <a:pos x="22" y="63"/>
                </a:cxn>
                <a:cxn ang="0">
                  <a:pos x="33" y="50"/>
                </a:cxn>
                <a:cxn ang="0">
                  <a:pos x="43" y="42"/>
                </a:cxn>
                <a:cxn ang="0">
                  <a:pos x="53" y="36"/>
                </a:cxn>
                <a:cxn ang="0">
                  <a:pos x="65" y="34"/>
                </a:cxn>
                <a:cxn ang="0">
                  <a:pos x="79" y="32"/>
                </a:cxn>
                <a:cxn ang="0">
                  <a:pos x="95" y="31"/>
                </a:cxn>
                <a:cxn ang="0">
                  <a:pos x="114" y="28"/>
                </a:cxn>
                <a:cxn ang="0">
                  <a:pos x="94" y="0"/>
                </a:cxn>
                <a:cxn ang="0">
                  <a:pos x="76" y="3"/>
                </a:cxn>
                <a:cxn ang="0">
                  <a:pos x="60" y="5"/>
                </a:cxn>
                <a:cxn ang="0">
                  <a:pos x="46" y="9"/>
                </a:cxn>
                <a:cxn ang="0">
                  <a:pos x="35" y="12"/>
                </a:cxn>
                <a:cxn ang="0">
                  <a:pos x="25" y="19"/>
                </a:cxn>
                <a:cxn ang="0">
                  <a:pos x="15" y="28"/>
                </a:cxn>
                <a:cxn ang="0">
                  <a:pos x="7" y="41"/>
                </a:cxn>
                <a:cxn ang="0">
                  <a:pos x="0" y="58"/>
                </a:cxn>
              </a:cxnLst>
              <a:rect l="0" t="0" r="r" b="b"/>
              <a:pathLst>
                <a:path w="114" h="79">
                  <a:moveTo>
                    <a:pt x="0" y="58"/>
                  </a:moveTo>
                  <a:lnTo>
                    <a:pt x="12" y="79"/>
                  </a:lnTo>
                  <a:lnTo>
                    <a:pt x="22" y="63"/>
                  </a:lnTo>
                  <a:lnTo>
                    <a:pt x="33" y="50"/>
                  </a:lnTo>
                  <a:lnTo>
                    <a:pt x="43" y="42"/>
                  </a:lnTo>
                  <a:lnTo>
                    <a:pt x="53" y="36"/>
                  </a:lnTo>
                  <a:lnTo>
                    <a:pt x="65" y="34"/>
                  </a:lnTo>
                  <a:lnTo>
                    <a:pt x="79" y="32"/>
                  </a:lnTo>
                  <a:lnTo>
                    <a:pt x="95" y="31"/>
                  </a:lnTo>
                  <a:lnTo>
                    <a:pt x="114" y="28"/>
                  </a:lnTo>
                  <a:lnTo>
                    <a:pt x="94" y="0"/>
                  </a:lnTo>
                  <a:lnTo>
                    <a:pt x="76" y="3"/>
                  </a:lnTo>
                  <a:lnTo>
                    <a:pt x="60" y="5"/>
                  </a:lnTo>
                  <a:lnTo>
                    <a:pt x="46" y="9"/>
                  </a:lnTo>
                  <a:lnTo>
                    <a:pt x="35" y="12"/>
                  </a:lnTo>
                  <a:lnTo>
                    <a:pt x="25" y="19"/>
                  </a:lnTo>
                  <a:lnTo>
                    <a:pt x="15" y="28"/>
                  </a:lnTo>
                  <a:lnTo>
                    <a:pt x="7" y="41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464" y="3434"/>
              <a:ext cx="39" cy="31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9" y="60"/>
                </a:cxn>
                <a:cxn ang="0">
                  <a:pos x="34" y="36"/>
                </a:cxn>
                <a:cxn ang="0">
                  <a:pos x="78" y="27"/>
                </a:cxn>
                <a:cxn ang="0">
                  <a:pos x="60" y="0"/>
                </a:cxn>
                <a:cxn ang="0">
                  <a:pos x="28" y="9"/>
                </a:cxn>
                <a:cxn ang="0">
                  <a:pos x="0" y="33"/>
                </a:cxn>
              </a:cxnLst>
              <a:rect l="0" t="0" r="r" b="b"/>
              <a:pathLst>
                <a:path w="78" h="60">
                  <a:moveTo>
                    <a:pt x="0" y="33"/>
                  </a:moveTo>
                  <a:lnTo>
                    <a:pt x="9" y="60"/>
                  </a:lnTo>
                  <a:lnTo>
                    <a:pt x="34" y="36"/>
                  </a:lnTo>
                  <a:lnTo>
                    <a:pt x="78" y="27"/>
                  </a:lnTo>
                  <a:lnTo>
                    <a:pt x="60" y="0"/>
                  </a:lnTo>
                  <a:lnTo>
                    <a:pt x="28" y="9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471" y="3437"/>
              <a:ext cx="19" cy="17"/>
            </a:xfrm>
            <a:custGeom>
              <a:avLst/>
              <a:gdLst/>
              <a:ahLst/>
              <a:cxnLst>
                <a:cxn ang="0">
                  <a:pos x="9" y="32"/>
                </a:cxn>
                <a:cxn ang="0">
                  <a:pos x="41" y="26"/>
                </a:cxn>
                <a:cxn ang="0">
                  <a:pos x="29" y="0"/>
                </a:cxn>
                <a:cxn ang="0">
                  <a:pos x="0" y="8"/>
                </a:cxn>
                <a:cxn ang="0">
                  <a:pos x="9" y="32"/>
                </a:cxn>
              </a:cxnLst>
              <a:rect l="0" t="0" r="r" b="b"/>
              <a:pathLst>
                <a:path w="41" h="32">
                  <a:moveTo>
                    <a:pt x="9" y="32"/>
                  </a:moveTo>
                  <a:lnTo>
                    <a:pt x="41" y="26"/>
                  </a:lnTo>
                  <a:lnTo>
                    <a:pt x="29" y="0"/>
                  </a:lnTo>
                  <a:lnTo>
                    <a:pt x="0" y="8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385" y="3391"/>
              <a:ext cx="152" cy="75"/>
            </a:xfrm>
            <a:custGeom>
              <a:avLst/>
              <a:gdLst/>
              <a:ahLst/>
              <a:cxnLst>
                <a:cxn ang="0">
                  <a:pos x="0" y="135"/>
                </a:cxn>
                <a:cxn ang="0">
                  <a:pos x="294" y="0"/>
                </a:cxn>
                <a:cxn ang="0">
                  <a:pos x="304" y="29"/>
                </a:cxn>
                <a:cxn ang="0">
                  <a:pos x="14" y="152"/>
                </a:cxn>
                <a:cxn ang="0">
                  <a:pos x="0" y="135"/>
                </a:cxn>
              </a:cxnLst>
              <a:rect l="0" t="0" r="r" b="b"/>
              <a:pathLst>
                <a:path w="304" h="152">
                  <a:moveTo>
                    <a:pt x="0" y="135"/>
                  </a:moveTo>
                  <a:lnTo>
                    <a:pt x="294" y="0"/>
                  </a:lnTo>
                  <a:lnTo>
                    <a:pt x="304" y="29"/>
                  </a:lnTo>
                  <a:lnTo>
                    <a:pt x="14" y="15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411" y="3444"/>
              <a:ext cx="45" cy="21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90" y="0"/>
                </a:cxn>
                <a:cxn ang="0">
                  <a:pos x="76" y="23"/>
                </a:cxn>
                <a:cxn ang="0">
                  <a:pos x="76" y="40"/>
                </a:cxn>
                <a:cxn ang="0">
                  <a:pos x="45" y="43"/>
                </a:cxn>
                <a:cxn ang="0">
                  <a:pos x="0" y="34"/>
                </a:cxn>
              </a:cxnLst>
              <a:rect l="0" t="0" r="r" b="b"/>
              <a:pathLst>
                <a:path w="90" h="43">
                  <a:moveTo>
                    <a:pt x="0" y="34"/>
                  </a:moveTo>
                  <a:lnTo>
                    <a:pt x="90" y="0"/>
                  </a:lnTo>
                  <a:lnTo>
                    <a:pt x="76" y="23"/>
                  </a:lnTo>
                  <a:lnTo>
                    <a:pt x="76" y="40"/>
                  </a:lnTo>
                  <a:lnTo>
                    <a:pt x="45" y="43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507" y="3406"/>
              <a:ext cx="40" cy="34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78" y="0"/>
                </a:cxn>
                <a:cxn ang="0">
                  <a:pos x="78" y="25"/>
                </a:cxn>
                <a:cxn ang="0">
                  <a:pos x="64" y="46"/>
                </a:cxn>
                <a:cxn ang="0">
                  <a:pos x="16" y="65"/>
                </a:cxn>
                <a:cxn ang="0">
                  <a:pos x="0" y="31"/>
                </a:cxn>
              </a:cxnLst>
              <a:rect l="0" t="0" r="r" b="b"/>
              <a:pathLst>
                <a:path w="78" h="65">
                  <a:moveTo>
                    <a:pt x="0" y="31"/>
                  </a:moveTo>
                  <a:lnTo>
                    <a:pt x="78" y="0"/>
                  </a:lnTo>
                  <a:lnTo>
                    <a:pt x="78" y="25"/>
                  </a:lnTo>
                  <a:lnTo>
                    <a:pt x="64" y="46"/>
                  </a:lnTo>
                  <a:lnTo>
                    <a:pt x="16" y="65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211" y="3187"/>
              <a:ext cx="100" cy="110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21" y="2"/>
                </a:cxn>
                <a:cxn ang="0">
                  <a:pos x="139" y="9"/>
                </a:cxn>
                <a:cxn ang="0">
                  <a:pos x="157" y="18"/>
                </a:cxn>
                <a:cxn ang="0">
                  <a:pos x="172" y="32"/>
                </a:cxn>
                <a:cxn ang="0">
                  <a:pos x="183" y="48"/>
                </a:cxn>
                <a:cxn ang="0">
                  <a:pos x="192" y="68"/>
                </a:cxn>
                <a:cxn ang="0">
                  <a:pos x="198" y="88"/>
                </a:cxn>
                <a:cxn ang="0">
                  <a:pos x="200" y="110"/>
                </a:cxn>
                <a:cxn ang="0">
                  <a:pos x="198" y="132"/>
                </a:cxn>
                <a:cxn ang="0">
                  <a:pos x="192" y="153"/>
                </a:cxn>
                <a:cxn ang="0">
                  <a:pos x="183" y="171"/>
                </a:cxn>
                <a:cxn ang="0">
                  <a:pos x="172" y="187"/>
                </a:cxn>
                <a:cxn ang="0">
                  <a:pos x="157" y="201"/>
                </a:cxn>
                <a:cxn ang="0">
                  <a:pos x="139" y="212"/>
                </a:cxn>
                <a:cxn ang="0">
                  <a:pos x="121" y="217"/>
                </a:cxn>
                <a:cxn ang="0">
                  <a:pos x="100" y="220"/>
                </a:cxn>
                <a:cxn ang="0">
                  <a:pos x="79" y="217"/>
                </a:cxn>
                <a:cxn ang="0">
                  <a:pos x="61" y="212"/>
                </a:cxn>
                <a:cxn ang="0">
                  <a:pos x="44" y="201"/>
                </a:cxn>
                <a:cxn ang="0">
                  <a:pos x="30" y="187"/>
                </a:cxn>
                <a:cxn ang="0">
                  <a:pos x="17" y="171"/>
                </a:cxn>
                <a:cxn ang="0">
                  <a:pos x="8" y="153"/>
                </a:cxn>
                <a:cxn ang="0">
                  <a:pos x="2" y="132"/>
                </a:cxn>
                <a:cxn ang="0">
                  <a:pos x="0" y="110"/>
                </a:cxn>
                <a:cxn ang="0">
                  <a:pos x="2" y="88"/>
                </a:cxn>
                <a:cxn ang="0">
                  <a:pos x="8" y="68"/>
                </a:cxn>
                <a:cxn ang="0">
                  <a:pos x="17" y="48"/>
                </a:cxn>
                <a:cxn ang="0">
                  <a:pos x="30" y="32"/>
                </a:cxn>
                <a:cxn ang="0">
                  <a:pos x="44" y="18"/>
                </a:cxn>
                <a:cxn ang="0">
                  <a:pos x="61" y="9"/>
                </a:cxn>
                <a:cxn ang="0">
                  <a:pos x="79" y="2"/>
                </a:cxn>
                <a:cxn ang="0">
                  <a:pos x="100" y="0"/>
                </a:cxn>
              </a:cxnLst>
              <a:rect l="0" t="0" r="r" b="b"/>
              <a:pathLst>
                <a:path w="200" h="220">
                  <a:moveTo>
                    <a:pt x="100" y="0"/>
                  </a:moveTo>
                  <a:lnTo>
                    <a:pt x="121" y="2"/>
                  </a:lnTo>
                  <a:lnTo>
                    <a:pt x="139" y="9"/>
                  </a:lnTo>
                  <a:lnTo>
                    <a:pt x="157" y="18"/>
                  </a:lnTo>
                  <a:lnTo>
                    <a:pt x="172" y="32"/>
                  </a:lnTo>
                  <a:lnTo>
                    <a:pt x="183" y="48"/>
                  </a:lnTo>
                  <a:lnTo>
                    <a:pt x="192" y="68"/>
                  </a:lnTo>
                  <a:lnTo>
                    <a:pt x="198" y="88"/>
                  </a:lnTo>
                  <a:lnTo>
                    <a:pt x="200" y="110"/>
                  </a:lnTo>
                  <a:lnTo>
                    <a:pt x="198" y="132"/>
                  </a:lnTo>
                  <a:lnTo>
                    <a:pt x="192" y="153"/>
                  </a:lnTo>
                  <a:lnTo>
                    <a:pt x="183" y="171"/>
                  </a:lnTo>
                  <a:lnTo>
                    <a:pt x="172" y="187"/>
                  </a:lnTo>
                  <a:lnTo>
                    <a:pt x="157" y="201"/>
                  </a:lnTo>
                  <a:lnTo>
                    <a:pt x="139" y="212"/>
                  </a:lnTo>
                  <a:lnTo>
                    <a:pt x="121" y="217"/>
                  </a:lnTo>
                  <a:lnTo>
                    <a:pt x="100" y="220"/>
                  </a:lnTo>
                  <a:lnTo>
                    <a:pt x="79" y="217"/>
                  </a:lnTo>
                  <a:lnTo>
                    <a:pt x="61" y="212"/>
                  </a:lnTo>
                  <a:lnTo>
                    <a:pt x="44" y="201"/>
                  </a:lnTo>
                  <a:lnTo>
                    <a:pt x="30" y="187"/>
                  </a:lnTo>
                  <a:lnTo>
                    <a:pt x="17" y="171"/>
                  </a:lnTo>
                  <a:lnTo>
                    <a:pt x="8" y="153"/>
                  </a:lnTo>
                  <a:lnTo>
                    <a:pt x="2" y="132"/>
                  </a:lnTo>
                  <a:lnTo>
                    <a:pt x="0" y="110"/>
                  </a:lnTo>
                  <a:lnTo>
                    <a:pt x="2" y="88"/>
                  </a:lnTo>
                  <a:lnTo>
                    <a:pt x="8" y="68"/>
                  </a:lnTo>
                  <a:lnTo>
                    <a:pt x="17" y="48"/>
                  </a:lnTo>
                  <a:lnTo>
                    <a:pt x="30" y="32"/>
                  </a:lnTo>
                  <a:lnTo>
                    <a:pt x="44" y="18"/>
                  </a:lnTo>
                  <a:lnTo>
                    <a:pt x="61" y="9"/>
                  </a:lnTo>
                  <a:lnTo>
                    <a:pt x="79" y="2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217" y="3321"/>
              <a:ext cx="40" cy="4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9" y="1"/>
                </a:cxn>
                <a:cxn ang="0">
                  <a:pos x="56" y="3"/>
                </a:cxn>
                <a:cxn ang="0">
                  <a:pos x="63" y="7"/>
                </a:cxn>
                <a:cxn ang="0">
                  <a:pos x="70" y="13"/>
                </a:cxn>
                <a:cxn ang="0">
                  <a:pos x="74" y="19"/>
                </a:cxn>
                <a:cxn ang="0">
                  <a:pos x="78" y="26"/>
                </a:cxn>
                <a:cxn ang="0">
                  <a:pos x="80" y="34"/>
                </a:cxn>
                <a:cxn ang="0">
                  <a:pos x="81" y="44"/>
                </a:cxn>
                <a:cxn ang="0">
                  <a:pos x="80" y="53"/>
                </a:cxn>
                <a:cxn ang="0">
                  <a:pos x="78" y="61"/>
                </a:cxn>
                <a:cxn ang="0">
                  <a:pos x="74" y="68"/>
                </a:cxn>
                <a:cxn ang="0">
                  <a:pos x="70" y="75"/>
                </a:cxn>
                <a:cxn ang="0">
                  <a:pos x="63" y="81"/>
                </a:cxn>
                <a:cxn ang="0">
                  <a:pos x="56" y="84"/>
                </a:cxn>
                <a:cxn ang="0">
                  <a:pos x="49" y="86"/>
                </a:cxn>
                <a:cxn ang="0">
                  <a:pos x="41" y="87"/>
                </a:cxn>
                <a:cxn ang="0">
                  <a:pos x="33" y="86"/>
                </a:cxn>
                <a:cxn ang="0">
                  <a:pos x="26" y="84"/>
                </a:cxn>
                <a:cxn ang="0">
                  <a:pos x="19" y="81"/>
                </a:cxn>
                <a:cxn ang="0">
                  <a:pos x="12" y="75"/>
                </a:cxn>
                <a:cxn ang="0">
                  <a:pos x="7" y="68"/>
                </a:cxn>
                <a:cxn ang="0">
                  <a:pos x="4" y="61"/>
                </a:cxn>
                <a:cxn ang="0">
                  <a:pos x="2" y="53"/>
                </a:cxn>
                <a:cxn ang="0">
                  <a:pos x="0" y="44"/>
                </a:cxn>
                <a:cxn ang="0">
                  <a:pos x="2" y="34"/>
                </a:cxn>
                <a:cxn ang="0">
                  <a:pos x="4" y="26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9" y="7"/>
                </a:cxn>
                <a:cxn ang="0">
                  <a:pos x="26" y="3"/>
                </a:cxn>
                <a:cxn ang="0">
                  <a:pos x="33" y="1"/>
                </a:cxn>
                <a:cxn ang="0">
                  <a:pos x="41" y="0"/>
                </a:cxn>
              </a:cxnLst>
              <a:rect l="0" t="0" r="r" b="b"/>
              <a:pathLst>
                <a:path w="81" h="87">
                  <a:moveTo>
                    <a:pt x="41" y="0"/>
                  </a:moveTo>
                  <a:lnTo>
                    <a:pt x="49" y="1"/>
                  </a:lnTo>
                  <a:lnTo>
                    <a:pt x="56" y="3"/>
                  </a:lnTo>
                  <a:lnTo>
                    <a:pt x="63" y="7"/>
                  </a:lnTo>
                  <a:lnTo>
                    <a:pt x="70" y="13"/>
                  </a:lnTo>
                  <a:lnTo>
                    <a:pt x="74" y="19"/>
                  </a:lnTo>
                  <a:lnTo>
                    <a:pt x="78" y="26"/>
                  </a:lnTo>
                  <a:lnTo>
                    <a:pt x="80" y="34"/>
                  </a:lnTo>
                  <a:lnTo>
                    <a:pt x="81" y="44"/>
                  </a:lnTo>
                  <a:lnTo>
                    <a:pt x="80" y="53"/>
                  </a:lnTo>
                  <a:lnTo>
                    <a:pt x="78" y="61"/>
                  </a:lnTo>
                  <a:lnTo>
                    <a:pt x="74" y="68"/>
                  </a:lnTo>
                  <a:lnTo>
                    <a:pt x="70" y="75"/>
                  </a:lnTo>
                  <a:lnTo>
                    <a:pt x="63" y="81"/>
                  </a:lnTo>
                  <a:lnTo>
                    <a:pt x="56" y="84"/>
                  </a:lnTo>
                  <a:lnTo>
                    <a:pt x="49" y="86"/>
                  </a:lnTo>
                  <a:lnTo>
                    <a:pt x="41" y="87"/>
                  </a:lnTo>
                  <a:lnTo>
                    <a:pt x="33" y="86"/>
                  </a:lnTo>
                  <a:lnTo>
                    <a:pt x="26" y="84"/>
                  </a:lnTo>
                  <a:lnTo>
                    <a:pt x="19" y="81"/>
                  </a:lnTo>
                  <a:lnTo>
                    <a:pt x="12" y="75"/>
                  </a:lnTo>
                  <a:lnTo>
                    <a:pt x="7" y="68"/>
                  </a:lnTo>
                  <a:lnTo>
                    <a:pt x="4" y="61"/>
                  </a:lnTo>
                  <a:lnTo>
                    <a:pt x="2" y="53"/>
                  </a:lnTo>
                  <a:lnTo>
                    <a:pt x="0" y="44"/>
                  </a:lnTo>
                  <a:lnTo>
                    <a:pt x="2" y="34"/>
                  </a:lnTo>
                  <a:lnTo>
                    <a:pt x="4" y="26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3" y="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096" y="3701"/>
              <a:ext cx="55" cy="6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66" y="1"/>
                </a:cxn>
                <a:cxn ang="0">
                  <a:pos x="76" y="5"/>
                </a:cxn>
                <a:cxn ang="0">
                  <a:pos x="86" y="11"/>
                </a:cxn>
                <a:cxn ang="0">
                  <a:pos x="94" y="17"/>
                </a:cxn>
                <a:cxn ang="0">
                  <a:pos x="101" y="27"/>
                </a:cxn>
                <a:cxn ang="0">
                  <a:pos x="105" y="37"/>
                </a:cxn>
                <a:cxn ang="0">
                  <a:pos x="109" y="47"/>
                </a:cxn>
                <a:cxn ang="0">
                  <a:pos x="110" y="60"/>
                </a:cxn>
                <a:cxn ang="0">
                  <a:pos x="109" y="72"/>
                </a:cxn>
                <a:cxn ang="0">
                  <a:pos x="105" y="83"/>
                </a:cxn>
                <a:cxn ang="0">
                  <a:pos x="101" y="94"/>
                </a:cxn>
                <a:cxn ang="0">
                  <a:pos x="94" y="102"/>
                </a:cxn>
                <a:cxn ang="0">
                  <a:pos x="86" y="110"/>
                </a:cxn>
                <a:cxn ang="0">
                  <a:pos x="76" y="115"/>
                </a:cxn>
                <a:cxn ang="0">
                  <a:pos x="66" y="119"/>
                </a:cxn>
                <a:cxn ang="0">
                  <a:pos x="56" y="120"/>
                </a:cxn>
                <a:cxn ang="0">
                  <a:pos x="44" y="119"/>
                </a:cxn>
                <a:cxn ang="0">
                  <a:pos x="35" y="115"/>
                </a:cxn>
                <a:cxn ang="0">
                  <a:pos x="25" y="110"/>
                </a:cxn>
                <a:cxn ang="0">
                  <a:pos x="17" y="102"/>
                </a:cxn>
                <a:cxn ang="0">
                  <a:pos x="10" y="94"/>
                </a:cxn>
                <a:cxn ang="0">
                  <a:pos x="5" y="83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2" y="47"/>
                </a:cxn>
                <a:cxn ang="0">
                  <a:pos x="5" y="37"/>
                </a:cxn>
                <a:cxn ang="0">
                  <a:pos x="10" y="27"/>
                </a:cxn>
                <a:cxn ang="0">
                  <a:pos x="17" y="17"/>
                </a:cxn>
                <a:cxn ang="0">
                  <a:pos x="25" y="11"/>
                </a:cxn>
                <a:cxn ang="0">
                  <a:pos x="35" y="5"/>
                </a:cxn>
                <a:cxn ang="0">
                  <a:pos x="44" y="1"/>
                </a:cxn>
                <a:cxn ang="0">
                  <a:pos x="56" y="0"/>
                </a:cxn>
              </a:cxnLst>
              <a:rect l="0" t="0" r="r" b="b"/>
              <a:pathLst>
                <a:path w="110" h="120">
                  <a:moveTo>
                    <a:pt x="56" y="0"/>
                  </a:moveTo>
                  <a:lnTo>
                    <a:pt x="66" y="1"/>
                  </a:lnTo>
                  <a:lnTo>
                    <a:pt x="76" y="5"/>
                  </a:lnTo>
                  <a:lnTo>
                    <a:pt x="86" y="11"/>
                  </a:lnTo>
                  <a:lnTo>
                    <a:pt x="94" y="17"/>
                  </a:lnTo>
                  <a:lnTo>
                    <a:pt x="101" y="27"/>
                  </a:lnTo>
                  <a:lnTo>
                    <a:pt x="105" y="37"/>
                  </a:lnTo>
                  <a:lnTo>
                    <a:pt x="109" y="47"/>
                  </a:lnTo>
                  <a:lnTo>
                    <a:pt x="110" y="60"/>
                  </a:lnTo>
                  <a:lnTo>
                    <a:pt x="109" y="72"/>
                  </a:lnTo>
                  <a:lnTo>
                    <a:pt x="105" y="83"/>
                  </a:lnTo>
                  <a:lnTo>
                    <a:pt x="101" y="94"/>
                  </a:lnTo>
                  <a:lnTo>
                    <a:pt x="94" y="102"/>
                  </a:lnTo>
                  <a:lnTo>
                    <a:pt x="86" y="110"/>
                  </a:lnTo>
                  <a:lnTo>
                    <a:pt x="76" y="115"/>
                  </a:lnTo>
                  <a:lnTo>
                    <a:pt x="66" y="119"/>
                  </a:lnTo>
                  <a:lnTo>
                    <a:pt x="56" y="120"/>
                  </a:lnTo>
                  <a:lnTo>
                    <a:pt x="44" y="119"/>
                  </a:lnTo>
                  <a:lnTo>
                    <a:pt x="35" y="115"/>
                  </a:lnTo>
                  <a:lnTo>
                    <a:pt x="25" y="110"/>
                  </a:lnTo>
                  <a:lnTo>
                    <a:pt x="17" y="102"/>
                  </a:lnTo>
                  <a:lnTo>
                    <a:pt x="10" y="94"/>
                  </a:lnTo>
                  <a:lnTo>
                    <a:pt x="5" y="83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2" y="47"/>
                  </a:lnTo>
                  <a:lnTo>
                    <a:pt x="5" y="37"/>
                  </a:lnTo>
                  <a:lnTo>
                    <a:pt x="10" y="27"/>
                  </a:lnTo>
                  <a:lnTo>
                    <a:pt x="17" y="17"/>
                  </a:lnTo>
                  <a:lnTo>
                    <a:pt x="25" y="11"/>
                  </a:lnTo>
                  <a:lnTo>
                    <a:pt x="35" y="5"/>
                  </a:lnTo>
                  <a:lnTo>
                    <a:pt x="44" y="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279" y="3573"/>
              <a:ext cx="42" cy="29"/>
            </a:xfrm>
            <a:custGeom>
              <a:avLst/>
              <a:gdLst/>
              <a:ahLst/>
              <a:cxnLst>
                <a:cxn ang="0">
                  <a:pos x="83" y="16"/>
                </a:cxn>
                <a:cxn ang="0">
                  <a:pos x="86" y="26"/>
                </a:cxn>
                <a:cxn ang="0">
                  <a:pos x="82" y="38"/>
                </a:cxn>
                <a:cxn ang="0">
                  <a:pos x="73" y="47"/>
                </a:cxn>
                <a:cxn ang="0">
                  <a:pos x="59" y="54"/>
                </a:cxn>
                <a:cxn ang="0">
                  <a:pos x="51" y="55"/>
                </a:cxn>
                <a:cxn ang="0">
                  <a:pos x="42" y="56"/>
                </a:cxn>
                <a:cxn ang="0">
                  <a:pos x="34" y="56"/>
                </a:cxn>
                <a:cxn ang="0">
                  <a:pos x="27" y="54"/>
                </a:cxn>
                <a:cxn ang="0">
                  <a:pos x="19" y="51"/>
                </a:cxn>
                <a:cxn ang="0">
                  <a:pos x="13" y="49"/>
                </a:cxn>
                <a:cxn ang="0">
                  <a:pos x="7" y="45"/>
                </a:cxn>
                <a:cxn ang="0">
                  <a:pos x="4" y="40"/>
                </a:cxn>
                <a:cxn ang="0">
                  <a:pos x="0" y="30"/>
                </a:cxn>
                <a:cxn ang="0">
                  <a:pos x="4" y="18"/>
                </a:cxn>
                <a:cxn ang="0">
                  <a:pos x="13" y="9"/>
                </a:cxn>
                <a:cxn ang="0">
                  <a:pos x="28" y="2"/>
                </a:cxn>
                <a:cxn ang="0">
                  <a:pos x="36" y="0"/>
                </a:cxn>
                <a:cxn ang="0">
                  <a:pos x="44" y="0"/>
                </a:cxn>
                <a:cxn ang="0">
                  <a:pos x="52" y="0"/>
                </a:cxn>
                <a:cxn ang="0">
                  <a:pos x="60" y="1"/>
                </a:cxn>
                <a:cxn ang="0">
                  <a:pos x="67" y="3"/>
                </a:cxn>
                <a:cxn ang="0">
                  <a:pos x="74" y="7"/>
                </a:cxn>
                <a:cxn ang="0">
                  <a:pos x="79" y="11"/>
                </a:cxn>
                <a:cxn ang="0">
                  <a:pos x="83" y="16"/>
                </a:cxn>
              </a:cxnLst>
              <a:rect l="0" t="0" r="r" b="b"/>
              <a:pathLst>
                <a:path w="86" h="56">
                  <a:moveTo>
                    <a:pt x="83" y="16"/>
                  </a:moveTo>
                  <a:lnTo>
                    <a:pt x="86" y="26"/>
                  </a:lnTo>
                  <a:lnTo>
                    <a:pt x="82" y="38"/>
                  </a:lnTo>
                  <a:lnTo>
                    <a:pt x="73" y="47"/>
                  </a:lnTo>
                  <a:lnTo>
                    <a:pt x="59" y="54"/>
                  </a:lnTo>
                  <a:lnTo>
                    <a:pt x="51" y="55"/>
                  </a:lnTo>
                  <a:lnTo>
                    <a:pt x="42" y="56"/>
                  </a:lnTo>
                  <a:lnTo>
                    <a:pt x="34" y="56"/>
                  </a:lnTo>
                  <a:lnTo>
                    <a:pt x="27" y="54"/>
                  </a:lnTo>
                  <a:lnTo>
                    <a:pt x="19" y="51"/>
                  </a:lnTo>
                  <a:lnTo>
                    <a:pt x="13" y="49"/>
                  </a:lnTo>
                  <a:lnTo>
                    <a:pt x="7" y="45"/>
                  </a:lnTo>
                  <a:lnTo>
                    <a:pt x="4" y="40"/>
                  </a:lnTo>
                  <a:lnTo>
                    <a:pt x="0" y="30"/>
                  </a:lnTo>
                  <a:lnTo>
                    <a:pt x="4" y="18"/>
                  </a:lnTo>
                  <a:lnTo>
                    <a:pt x="13" y="9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0" y="1"/>
                  </a:lnTo>
                  <a:lnTo>
                    <a:pt x="67" y="3"/>
                  </a:lnTo>
                  <a:lnTo>
                    <a:pt x="74" y="7"/>
                  </a:lnTo>
                  <a:lnTo>
                    <a:pt x="79" y="11"/>
                  </a:lnTo>
                  <a:lnTo>
                    <a:pt x="83" y="16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338" y="3537"/>
              <a:ext cx="34" cy="22"/>
            </a:xfrm>
            <a:custGeom>
              <a:avLst/>
              <a:gdLst/>
              <a:ahLst/>
              <a:cxnLst>
                <a:cxn ang="0">
                  <a:pos x="65" y="14"/>
                </a:cxn>
                <a:cxn ang="0">
                  <a:pos x="67" y="22"/>
                </a:cxn>
                <a:cxn ang="0">
                  <a:pos x="64" y="30"/>
                </a:cxn>
                <a:cxn ang="0">
                  <a:pos x="57" y="38"/>
                </a:cxn>
                <a:cxn ang="0">
                  <a:pos x="45" y="43"/>
                </a:cxn>
                <a:cxn ang="0">
                  <a:pos x="39" y="44"/>
                </a:cxn>
                <a:cxn ang="0">
                  <a:pos x="32" y="45"/>
                </a:cxn>
                <a:cxn ang="0">
                  <a:pos x="27" y="45"/>
                </a:cxn>
                <a:cxn ang="0">
                  <a:pos x="21" y="44"/>
                </a:cxn>
                <a:cxn ang="0">
                  <a:pos x="15" y="42"/>
                </a:cxn>
                <a:cxn ang="0">
                  <a:pos x="9" y="39"/>
                </a:cxn>
                <a:cxn ang="0">
                  <a:pos x="6" y="36"/>
                </a:cxn>
                <a:cxn ang="0">
                  <a:pos x="3" y="32"/>
                </a:cxn>
                <a:cxn ang="0">
                  <a:pos x="0" y="23"/>
                </a:cxn>
                <a:cxn ang="0">
                  <a:pos x="3" y="15"/>
                </a:cxn>
                <a:cxn ang="0">
                  <a:pos x="9" y="8"/>
                </a:cxn>
                <a:cxn ang="0">
                  <a:pos x="21" y="2"/>
                </a:cxn>
                <a:cxn ang="0">
                  <a:pos x="28" y="1"/>
                </a:cxn>
                <a:cxn ang="0">
                  <a:pos x="34" y="0"/>
                </a:cxn>
                <a:cxn ang="0">
                  <a:pos x="41" y="1"/>
                </a:cxn>
                <a:cxn ang="0">
                  <a:pos x="46" y="2"/>
                </a:cxn>
                <a:cxn ang="0">
                  <a:pos x="52" y="4"/>
                </a:cxn>
                <a:cxn ang="0">
                  <a:pos x="58" y="7"/>
                </a:cxn>
                <a:cxn ang="0">
                  <a:pos x="61" y="10"/>
                </a:cxn>
                <a:cxn ang="0">
                  <a:pos x="65" y="14"/>
                </a:cxn>
              </a:cxnLst>
              <a:rect l="0" t="0" r="r" b="b"/>
              <a:pathLst>
                <a:path w="67" h="45">
                  <a:moveTo>
                    <a:pt x="65" y="14"/>
                  </a:moveTo>
                  <a:lnTo>
                    <a:pt x="67" y="22"/>
                  </a:lnTo>
                  <a:lnTo>
                    <a:pt x="64" y="30"/>
                  </a:lnTo>
                  <a:lnTo>
                    <a:pt x="57" y="38"/>
                  </a:lnTo>
                  <a:lnTo>
                    <a:pt x="45" y="43"/>
                  </a:lnTo>
                  <a:lnTo>
                    <a:pt x="39" y="44"/>
                  </a:lnTo>
                  <a:lnTo>
                    <a:pt x="32" y="45"/>
                  </a:lnTo>
                  <a:lnTo>
                    <a:pt x="27" y="45"/>
                  </a:lnTo>
                  <a:lnTo>
                    <a:pt x="21" y="44"/>
                  </a:lnTo>
                  <a:lnTo>
                    <a:pt x="15" y="42"/>
                  </a:lnTo>
                  <a:lnTo>
                    <a:pt x="9" y="39"/>
                  </a:lnTo>
                  <a:lnTo>
                    <a:pt x="6" y="36"/>
                  </a:lnTo>
                  <a:lnTo>
                    <a:pt x="3" y="32"/>
                  </a:lnTo>
                  <a:lnTo>
                    <a:pt x="0" y="23"/>
                  </a:lnTo>
                  <a:lnTo>
                    <a:pt x="3" y="15"/>
                  </a:lnTo>
                  <a:lnTo>
                    <a:pt x="9" y="8"/>
                  </a:lnTo>
                  <a:lnTo>
                    <a:pt x="21" y="2"/>
                  </a:lnTo>
                  <a:lnTo>
                    <a:pt x="28" y="1"/>
                  </a:lnTo>
                  <a:lnTo>
                    <a:pt x="34" y="0"/>
                  </a:lnTo>
                  <a:lnTo>
                    <a:pt x="41" y="1"/>
                  </a:lnTo>
                  <a:lnTo>
                    <a:pt x="46" y="2"/>
                  </a:lnTo>
                  <a:lnTo>
                    <a:pt x="52" y="4"/>
                  </a:lnTo>
                  <a:lnTo>
                    <a:pt x="58" y="7"/>
                  </a:lnTo>
                  <a:lnTo>
                    <a:pt x="61" y="10"/>
                  </a:lnTo>
                  <a:lnTo>
                    <a:pt x="65" y="14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2199" y="3187"/>
              <a:ext cx="102" cy="110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21" y="2"/>
                </a:cxn>
                <a:cxn ang="0">
                  <a:pos x="139" y="9"/>
                </a:cxn>
                <a:cxn ang="0">
                  <a:pos x="157" y="18"/>
                </a:cxn>
                <a:cxn ang="0">
                  <a:pos x="172" y="32"/>
                </a:cxn>
                <a:cxn ang="0">
                  <a:pos x="183" y="48"/>
                </a:cxn>
                <a:cxn ang="0">
                  <a:pos x="192" y="68"/>
                </a:cxn>
                <a:cxn ang="0">
                  <a:pos x="198" y="88"/>
                </a:cxn>
                <a:cxn ang="0">
                  <a:pos x="200" y="110"/>
                </a:cxn>
                <a:cxn ang="0">
                  <a:pos x="198" y="132"/>
                </a:cxn>
                <a:cxn ang="0">
                  <a:pos x="192" y="153"/>
                </a:cxn>
                <a:cxn ang="0">
                  <a:pos x="183" y="171"/>
                </a:cxn>
                <a:cxn ang="0">
                  <a:pos x="172" y="187"/>
                </a:cxn>
                <a:cxn ang="0">
                  <a:pos x="157" y="201"/>
                </a:cxn>
                <a:cxn ang="0">
                  <a:pos x="139" y="212"/>
                </a:cxn>
                <a:cxn ang="0">
                  <a:pos x="121" y="217"/>
                </a:cxn>
                <a:cxn ang="0">
                  <a:pos x="100" y="220"/>
                </a:cxn>
                <a:cxn ang="0">
                  <a:pos x="79" y="217"/>
                </a:cxn>
                <a:cxn ang="0">
                  <a:pos x="61" y="212"/>
                </a:cxn>
                <a:cxn ang="0">
                  <a:pos x="44" y="201"/>
                </a:cxn>
                <a:cxn ang="0">
                  <a:pos x="30" y="187"/>
                </a:cxn>
                <a:cxn ang="0">
                  <a:pos x="17" y="171"/>
                </a:cxn>
                <a:cxn ang="0">
                  <a:pos x="8" y="153"/>
                </a:cxn>
                <a:cxn ang="0">
                  <a:pos x="2" y="132"/>
                </a:cxn>
                <a:cxn ang="0">
                  <a:pos x="0" y="110"/>
                </a:cxn>
                <a:cxn ang="0">
                  <a:pos x="2" y="88"/>
                </a:cxn>
                <a:cxn ang="0">
                  <a:pos x="8" y="68"/>
                </a:cxn>
                <a:cxn ang="0">
                  <a:pos x="17" y="48"/>
                </a:cxn>
                <a:cxn ang="0">
                  <a:pos x="30" y="32"/>
                </a:cxn>
                <a:cxn ang="0">
                  <a:pos x="44" y="18"/>
                </a:cxn>
                <a:cxn ang="0">
                  <a:pos x="61" y="9"/>
                </a:cxn>
                <a:cxn ang="0">
                  <a:pos x="79" y="2"/>
                </a:cxn>
                <a:cxn ang="0">
                  <a:pos x="100" y="0"/>
                </a:cxn>
              </a:cxnLst>
              <a:rect l="0" t="0" r="r" b="b"/>
              <a:pathLst>
                <a:path w="200" h="220">
                  <a:moveTo>
                    <a:pt x="100" y="0"/>
                  </a:moveTo>
                  <a:lnTo>
                    <a:pt x="121" y="2"/>
                  </a:lnTo>
                  <a:lnTo>
                    <a:pt x="139" y="9"/>
                  </a:lnTo>
                  <a:lnTo>
                    <a:pt x="157" y="18"/>
                  </a:lnTo>
                  <a:lnTo>
                    <a:pt x="172" y="32"/>
                  </a:lnTo>
                  <a:lnTo>
                    <a:pt x="183" y="48"/>
                  </a:lnTo>
                  <a:lnTo>
                    <a:pt x="192" y="68"/>
                  </a:lnTo>
                  <a:lnTo>
                    <a:pt x="198" y="88"/>
                  </a:lnTo>
                  <a:lnTo>
                    <a:pt x="200" y="110"/>
                  </a:lnTo>
                  <a:lnTo>
                    <a:pt x="198" y="132"/>
                  </a:lnTo>
                  <a:lnTo>
                    <a:pt x="192" y="153"/>
                  </a:lnTo>
                  <a:lnTo>
                    <a:pt x="183" y="171"/>
                  </a:lnTo>
                  <a:lnTo>
                    <a:pt x="172" y="187"/>
                  </a:lnTo>
                  <a:lnTo>
                    <a:pt x="157" y="201"/>
                  </a:lnTo>
                  <a:lnTo>
                    <a:pt x="139" y="212"/>
                  </a:lnTo>
                  <a:lnTo>
                    <a:pt x="121" y="217"/>
                  </a:lnTo>
                  <a:lnTo>
                    <a:pt x="100" y="220"/>
                  </a:lnTo>
                  <a:lnTo>
                    <a:pt x="79" y="217"/>
                  </a:lnTo>
                  <a:lnTo>
                    <a:pt x="61" y="212"/>
                  </a:lnTo>
                  <a:lnTo>
                    <a:pt x="44" y="201"/>
                  </a:lnTo>
                  <a:lnTo>
                    <a:pt x="30" y="187"/>
                  </a:lnTo>
                  <a:lnTo>
                    <a:pt x="17" y="171"/>
                  </a:lnTo>
                  <a:lnTo>
                    <a:pt x="8" y="153"/>
                  </a:lnTo>
                  <a:lnTo>
                    <a:pt x="2" y="132"/>
                  </a:lnTo>
                  <a:lnTo>
                    <a:pt x="0" y="110"/>
                  </a:lnTo>
                  <a:lnTo>
                    <a:pt x="2" y="88"/>
                  </a:lnTo>
                  <a:lnTo>
                    <a:pt x="8" y="68"/>
                  </a:lnTo>
                  <a:lnTo>
                    <a:pt x="17" y="48"/>
                  </a:lnTo>
                  <a:lnTo>
                    <a:pt x="30" y="32"/>
                  </a:lnTo>
                  <a:lnTo>
                    <a:pt x="44" y="18"/>
                  </a:lnTo>
                  <a:lnTo>
                    <a:pt x="61" y="9"/>
                  </a:lnTo>
                  <a:lnTo>
                    <a:pt x="79" y="2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202" y="3189"/>
              <a:ext cx="94" cy="103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13" y="2"/>
                </a:cxn>
                <a:cxn ang="0">
                  <a:pos x="131" y="8"/>
                </a:cxn>
                <a:cxn ang="0">
                  <a:pos x="147" y="17"/>
                </a:cxn>
                <a:cxn ang="0">
                  <a:pos x="160" y="30"/>
                </a:cxn>
                <a:cxn ang="0">
                  <a:pos x="172" y="46"/>
                </a:cxn>
                <a:cxn ang="0">
                  <a:pos x="181" y="63"/>
                </a:cxn>
                <a:cxn ang="0">
                  <a:pos x="186" y="83"/>
                </a:cxn>
                <a:cxn ang="0">
                  <a:pos x="188" y="104"/>
                </a:cxn>
                <a:cxn ang="0">
                  <a:pos x="186" y="124"/>
                </a:cxn>
                <a:cxn ang="0">
                  <a:pos x="181" y="144"/>
                </a:cxn>
                <a:cxn ang="0">
                  <a:pos x="172" y="161"/>
                </a:cxn>
                <a:cxn ang="0">
                  <a:pos x="160" y="176"/>
                </a:cxn>
                <a:cxn ang="0">
                  <a:pos x="147" y="189"/>
                </a:cxn>
                <a:cxn ang="0">
                  <a:pos x="131" y="199"/>
                </a:cxn>
                <a:cxn ang="0">
                  <a:pos x="113" y="205"/>
                </a:cxn>
                <a:cxn ang="0">
                  <a:pos x="94" y="207"/>
                </a:cxn>
                <a:cxn ang="0">
                  <a:pos x="75" y="205"/>
                </a:cxn>
                <a:cxn ang="0">
                  <a:pos x="57" y="199"/>
                </a:cxn>
                <a:cxn ang="0">
                  <a:pos x="42" y="189"/>
                </a:cxn>
                <a:cxn ang="0">
                  <a:pos x="28" y="176"/>
                </a:cxn>
                <a:cxn ang="0">
                  <a:pos x="17" y="161"/>
                </a:cxn>
                <a:cxn ang="0">
                  <a:pos x="7" y="144"/>
                </a:cxn>
                <a:cxn ang="0">
                  <a:pos x="3" y="124"/>
                </a:cxn>
                <a:cxn ang="0">
                  <a:pos x="0" y="104"/>
                </a:cxn>
                <a:cxn ang="0">
                  <a:pos x="3" y="83"/>
                </a:cxn>
                <a:cxn ang="0">
                  <a:pos x="7" y="63"/>
                </a:cxn>
                <a:cxn ang="0">
                  <a:pos x="17" y="46"/>
                </a:cxn>
                <a:cxn ang="0">
                  <a:pos x="28" y="30"/>
                </a:cxn>
                <a:cxn ang="0">
                  <a:pos x="42" y="17"/>
                </a:cxn>
                <a:cxn ang="0">
                  <a:pos x="57" y="8"/>
                </a:cxn>
                <a:cxn ang="0">
                  <a:pos x="75" y="2"/>
                </a:cxn>
                <a:cxn ang="0">
                  <a:pos x="94" y="0"/>
                </a:cxn>
              </a:cxnLst>
              <a:rect l="0" t="0" r="r" b="b"/>
              <a:pathLst>
                <a:path w="188" h="207">
                  <a:moveTo>
                    <a:pt x="94" y="0"/>
                  </a:moveTo>
                  <a:lnTo>
                    <a:pt x="113" y="2"/>
                  </a:lnTo>
                  <a:lnTo>
                    <a:pt x="131" y="8"/>
                  </a:lnTo>
                  <a:lnTo>
                    <a:pt x="147" y="17"/>
                  </a:lnTo>
                  <a:lnTo>
                    <a:pt x="160" y="30"/>
                  </a:lnTo>
                  <a:lnTo>
                    <a:pt x="172" y="46"/>
                  </a:lnTo>
                  <a:lnTo>
                    <a:pt x="181" y="63"/>
                  </a:lnTo>
                  <a:lnTo>
                    <a:pt x="186" y="83"/>
                  </a:lnTo>
                  <a:lnTo>
                    <a:pt x="188" y="104"/>
                  </a:lnTo>
                  <a:lnTo>
                    <a:pt x="186" y="124"/>
                  </a:lnTo>
                  <a:lnTo>
                    <a:pt x="181" y="144"/>
                  </a:lnTo>
                  <a:lnTo>
                    <a:pt x="172" y="161"/>
                  </a:lnTo>
                  <a:lnTo>
                    <a:pt x="160" y="176"/>
                  </a:lnTo>
                  <a:lnTo>
                    <a:pt x="147" y="189"/>
                  </a:lnTo>
                  <a:lnTo>
                    <a:pt x="131" y="199"/>
                  </a:lnTo>
                  <a:lnTo>
                    <a:pt x="113" y="205"/>
                  </a:lnTo>
                  <a:lnTo>
                    <a:pt x="94" y="207"/>
                  </a:lnTo>
                  <a:lnTo>
                    <a:pt x="75" y="205"/>
                  </a:lnTo>
                  <a:lnTo>
                    <a:pt x="57" y="199"/>
                  </a:lnTo>
                  <a:lnTo>
                    <a:pt x="42" y="189"/>
                  </a:lnTo>
                  <a:lnTo>
                    <a:pt x="28" y="176"/>
                  </a:lnTo>
                  <a:lnTo>
                    <a:pt x="17" y="161"/>
                  </a:lnTo>
                  <a:lnTo>
                    <a:pt x="7" y="144"/>
                  </a:lnTo>
                  <a:lnTo>
                    <a:pt x="3" y="124"/>
                  </a:lnTo>
                  <a:lnTo>
                    <a:pt x="0" y="104"/>
                  </a:lnTo>
                  <a:lnTo>
                    <a:pt x="3" y="83"/>
                  </a:lnTo>
                  <a:lnTo>
                    <a:pt x="7" y="63"/>
                  </a:lnTo>
                  <a:lnTo>
                    <a:pt x="17" y="46"/>
                  </a:lnTo>
                  <a:lnTo>
                    <a:pt x="28" y="30"/>
                  </a:lnTo>
                  <a:lnTo>
                    <a:pt x="42" y="17"/>
                  </a:lnTo>
                  <a:lnTo>
                    <a:pt x="57" y="8"/>
                  </a:lnTo>
                  <a:lnTo>
                    <a:pt x="75" y="2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BC7202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202" y="3189"/>
              <a:ext cx="88" cy="98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6" y="3"/>
                </a:cxn>
                <a:cxn ang="0">
                  <a:pos x="123" y="8"/>
                </a:cxn>
                <a:cxn ang="0">
                  <a:pos x="138" y="16"/>
                </a:cxn>
                <a:cxn ang="0">
                  <a:pos x="151" y="29"/>
                </a:cxn>
                <a:cxn ang="0">
                  <a:pos x="161" y="43"/>
                </a:cxn>
                <a:cxn ang="0">
                  <a:pos x="169" y="59"/>
                </a:cxn>
                <a:cxn ang="0">
                  <a:pos x="174" y="77"/>
                </a:cxn>
                <a:cxn ang="0">
                  <a:pos x="176" y="97"/>
                </a:cxn>
                <a:cxn ang="0">
                  <a:pos x="174" y="117"/>
                </a:cxn>
                <a:cxn ang="0">
                  <a:pos x="169" y="135"/>
                </a:cxn>
                <a:cxn ang="0">
                  <a:pos x="161" y="151"/>
                </a:cxn>
                <a:cxn ang="0">
                  <a:pos x="151" y="165"/>
                </a:cxn>
                <a:cxn ang="0">
                  <a:pos x="138" y="178"/>
                </a:cxn>
                <a:cxn ang="0">
                  <a:pos x="123" y="186"/>
                </a:cxn>
                <a:cxn ang="0">
                  <a:pos x="106" y="191"/>
                </a:cxn>
                <a:cxn ang="0">
                  <a:pos x="88" y="194"/>
                </a:cxn>
                <a:cxn ang="0">
                  <a:pos x="71" y="191"/>
                </a:cxn>
                <a:cxn ang="0">
                  <a:pos x="54" y="186"/>
                </a:cxn>
                <a:cxn ang="0">
                  <a:pos x="39" y="178"/>
                </a:cxn>
                <a:cxn ang="0">
                  <a:pos x="26" y="165"/>
                </a:cxn>
                <a:cxn ang="0">
                  <a:pos x="15" y="151"/>
                </a:cxn>
                <a:cxn ang="0">
                  <a:pos x="7" y="135"/>
                </a:cxn>
                <a:cxn ang="0">
                  <a:pos x="2" y="117"/>
                </a:cxn>
                <a:cxn ang="0">
                  <a:pos x="0" y="97"/>
                </a:cxn>
                <a:cxn ang="0">
                  <a:pos x="2" y="77"/>
                </a:cxn>
                <a:cxn ang="0">
                  <a:pos x="7" y="59"/>
                </a:cxn>
                <a:cxn ang="0">
                  <a:pos x="15" y="43"/>
                </a:cxn>
                <a:cxn ang="0">
                  <a:pos x="26" y="29"/>
                </a:cxn>
                <a:cxn ang="0">
                  <a:pos x="39" y="16"/>
                </a:cxn>
                <a:cxn ang="0">
                  <a:pos x="54" y="8"/>
                </a:cxn>
                <a:cxn ang="0">
                  <a:pos x="71" y="3"/>
                </a:cxn>
                <a:cxn ang="0">
                  <a:pos x="88" y="0"/>
                </a:cxn>
              </a:cxnLst>
              <a:rect l="0" t="0" r="r" b="b"/>
              <a:pathLst>
                <a:path w="176" h="194">
                  <a:moveTo>
                    <a:pt x="88" y="0"/>
                  </a:moveTo>
                  <a:lnTo>
                    <a:pt x="106" y="3"/>
                  </a:lnTo>
                  <a:lnTo>
                    <a:pt x="123" y="8"/>
                  </a:lnTo>
                  <a:lnTo>
                    <a:pt x="138" y="16"/>
                  </a:lnTo>
                  <a:lnTo>
                    <a:pt x="151" y="29"/>
                  </a:lnTo>
                  <a:lnTo>
                    <a:pt x="161" y="43"/>
                  </a:lnTo>
                  <a:lnTo>
                    <a:pt x="169" y="59"/>
                  </a:lnTo>
                  <a:lnTo>
                    <a:pt x="174" y="77"/>
                  </a:lnTo>
                  <a:lnTo>
                    <a:pt x="176" y="97"/>
                  </a:lnTo>
                  <a:lnTo>
                    <a:pt x="174" y="117"/>
                  </a:lnTo>
                  <a:lnTo>
                    <a:pt x="169" y="135"/>
                  </a:lnTo>
                  <a:lnTo>
                    <a:pt x="161" y="151"/>
                  </a:lnTo>
                  <a:lnTo>
                    <a:pt x="151" y="165"/>
                  </a:lnTo>
                  <a:lnTo>
                    <a:pt x="138" y="178"/>
                  </a:lnTo>
                  <a:lnTo>
                    <a:pt x="123" y="186"/>
                  </a:lnTo>
                  <a:lnTo>
                    <a:pt x="106" y="191"/>
                  </a:lnTo>
                  <a:lnTo>
                    <a:pt x="88" y="194"/>
                  </a:lnTo>
                  <a:lnTo>
                    <a:pt x="71" y="191"/>
                  </a:lnTo>
                  <a:lnTo>
                    <a:pt x="54" y="186"/>
                  </a:lnTo>
                  <a:lnTo>
                    <a:pt x="39" y="178"/>
                  </a:lnTo>
                  <a:lnTo>
                    <a:pt x="26" y="165"/>
                  </a:lnTo>
                  <a:lnTo>
                    <a:pt x="15" y="151"/>
                  </a:lnTo>
                  <a:lnTo>
                    <a:pt x="7" y="135"/>
                  </a:lnTo>
                  <a:lnTo>
                    <a:pt x="2" y="117"/>
                  </a:lnTo>
                  <a:lnTo>
                    <a:pt x="0" y="97"/>
                  </a:lnTo>
                  <a:lnTo>
                    <a:pt x="2" y="77"/>
                  </a:lnTo>
                  <a:lnTo>
                    <a:pt x="7" y="59"/>
                  </a:lnTo>
                  <a:lnTo>
                    <a:pt x="15" y="43"/>
                  </a:lnTo>
                  <a:lnTo>
                    <a:pt x="26" y="29"/>
                  </a:lnTo>
                  <a:lnTo>
                    <a:pt x="39" y="16"/>
                  </a:lnTo>
                  <a:lnTo>
                    <a:pt x="54" y="8"/>
                  </a:lnTo>
                  <a:lnTo>
                    <a:pt x="71" y="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C17A02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205" y="3190"/>
              <a:ext cx="82" cy="89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98" y="2"/>
                </a:cxn>
                <a:cxn ang="0">
                  <a:pos x="114" y="6"/>
                </a:cxn>
                <a:cxn ang="0">
                  <a:pos x="128" y="15"/>
                </a:cxn>
                <a:cxn ang="0">
                  <a:pos x="140" y="26"/>
                </a:cxn>
                <a:cxn ang="0">
                  <a:pos x="150" y="39"/>
                </a:cxn>
                <a:cxn ang="0">
                  <a:pos x="157" y="55"/>
                </a:cxn>
                <a:cxn ang="0">
                  <a:pos x="163" y="71"/>
                </a:cxn>
                <a:cxn ang="0">
                  <a:pos x="164" y="89"/>
                </a:cxn>
                <a:cxn ang="0">
                  <a:pos x="163" y="108"/>
                </a:cxn>
                <a:cxn ang="0">
                  <a:pos x="157" y="124"/>
                </a:cxn>
                <a:cxn ang="0">
                  <a:pos x="150" y="140"/>
                </a:cxn>
                <a:cxn ang="0">
                  <a:pos x="140" y="153"/>
                </a:cxn>
                <a:cxn ang="0">
                  <a:pos x="128" y="164"/>
                </a:cxn>
                <a:cxn ang="0">
                  <a:pos x="114" y="172"/>
                </a:cxn>
                <a:cxn ang="0">
                  <a:pos x="98" y="177"/>
                </a:cxn>
                <a:cxn ang="0">
                  <a:pos x="82" y="179"/>
                </a:cxn>
                <a:cxn ang="0">
                  <a:pos x="66" y="177"/>
                </a:cxn>
                <a:cxn ang="0">
                  <a:pos x="50" y="172"/>
                </a:cxn>
                <a:cxn ang="0">
                  <a:pos x="36" y="164"/>
                </a:cxn>
                <a:cxn ang="0">
                  <a:pos x="24" y="153"/>
                </a:cxn>
                <a:cxn ang="0">
                  <a:pos x="14" y="140"/>
                </a:cxn>
                <a:cxn ang="0">
                  <a:pos x="7" y="124"/>
                </a:cxn>
                <a:cxn ang="0">
                  <a:pos x="1" y="108"/>
                </a:cxn>
                <a:cxn ang="0">
                  <a:pos x="0" y="89"/>
                </a:cxn>
                <a:cxn ang="0">
                  <a:pos x="1" y="71"/>
                </a:cxn>
                <a:cxn ang="0">
                  <a:pos x="7" y="55"/>
                </a:cxn>
                <a:cxn ang="0">
                  <a:pos x="14" y="39"/>
                </a:cxn>
                <a:cxn ang="0">
                  <a:pos x="24" y="26"/>
                </a:cxn>
                <a:cxn ang="0">
                  <a:pos x="36" y="15"/>
                </a:cxn>
                <a:cxn ang="0">
                  <a:pos x="50" y="6"/>
                </a:cxn>
                <a:cxn ang="0">
                  <a:pos x="66" y="2"/>
                </a:cxn>
                <a:cxn ang="0">
                  <a:pos x="82" y="0"/>
                </a:cxn>
              </a:cxnLst>
              <a:rect l="0" t="0" r="r" b="b"/>
              <a:pathLst>
                <a:path w="164" h="179">
                  <a:moveTo>
                    <a:pt x="82" y="0"/>
                  </a:moveTo>
                  <a:lnTo>
                    <a:pt x="98" y="2"/>
                  </a:lnTo>
                  <a:lnTo>
                    <a:pt x="114" y="6"/>
                  </a:lnTo>
                  <a:lnTo>
                    <a:pt x="128" y="15"/>
                  </a:lnTo>
                  <a:lnTo>
                    <a:pt x="140" y="26"/>
                  </a:lnTo>
                  <a:lnTo>
                    <a:pt x="150" y="39"/>
                  </a:lnTo>
                  <a:lnTo>
                    <a:pt x="157" y="55"/>
                  </a:lnTo>
                  <a:lnTo>
                    <a:pt x="163" y="71"/>
                  </a:lnTo>
                  <a:lnTo>
                    <a:pt x="164" y="89"/>
                  </a:lnTo>
                  <a:lnTo>
                    <a:pt x="163" y="108"/>
                  </a:lnTo>
                  <a:lnTo>
                    <a:pt x="157" y="124"/>
                  </a:lnTo>
                  <a:lnTo>
                    <a:pt x="150" y="140"/>
                  </a:lnTo>
                  <a:lnTo>
                    <a:pt x="140" y="153"/>
                  </a:lnTo>
                  <a:lnTo>
                    <a:pt x="128" y="164"/>
                  </a:lnTo>
                  <a:lnTo>
                    <a:pt x="114" y="172"/>
                  </a:lnTo>
                  <a:lnTo>
                    <a:pt x="98" y="177"/>
                  </a:lnTo>
                  <a:lnTo>
                    <a:pt x="82" y="179"/>
                  </a:lnTo>
                  <a:lnTo>
                    <a:pt x="66" y="177"/>
                  </a:lnTo>
                  <a:lnTo>
                    <a:pt x="50" y="172"/>
                  </a:lnTo>
                  <a:lnTo>
                    <a:pt x="36" y="164"/>
                  </a:lnTo>
                  <a:lnTo>
                    <a:pt x="24" y="153"/>
                  </a:lnTo>
                  <a:lnTo>
                    <a:pt x="14" y="140"/>
                  </a:lnTo>
                  <a:lnTo>
                    <a:pt x="7" y="124"/>
                  </a:lnTo>
                  <a:lnTo>
                    <a:pt x="1" y="108"/>
                  </a:lnTo>
                  <a:lnTo>
                    <a:pt x="0" y="89"/>
                  </a:lnTo>
                  <a:lnTo>
                    <a:pt x="1" y="71"/>
                  </a:lnTo>
                  <a:lnTo>
                    <a:pt x="7" y="55"/>
                  </a:lnTo>
                  <a:lnTo>
                    <a:pt x="14" y="39"/>
                  </a:lnTo>
                  <a:lnTo>
                    <a:pt x="24" y="26"/>
                  </a:lnTo>
                  <a:lnTo>
                    <a:pt x="36" y="15"/>
                  </a:lnTo>
                  <a:lnTo>
                    <a:pt x="50" y="6"/>
                  </a:lnTo>
                  <a:lnTo>
                    <a:pt x="66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C47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205" y="3190"/>
              <a:ext cx="76" cy="84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91" y="1"/>
                </a:cxn>
                <a:cxn ang="0">
                  <a:pos x="106" y="7"/>
                </a:cxn>
                <a:cxn ang="0">
                  <a:pos x="119" y="14"/>
                </a:cxn>
                <a:cxn ang="0">
                  <a:pos x="131" y="24"/>
                </a:cxn>
                <a:cxn ang="0">
                  <a:pos x="140" y="37"/>
                </a:cxn>
                <a:cxn ang="0">
                  <a:pos x="147" y="51"/>
                </a:cxn>
                <a:cxn ang="0">
                  <a:pos x="151" y="66"/>
                </a:cxn>
                <a:cxn ang="0">
                  <a:pos x="152" y="83"/>
                </a:cxn>
                <a:cxn ang="0">
                  <a:pos x="151" y="100"/>
                </a:cxn>
                <a:cxn ang="0">
                  <a:pos x="147" y="115"/>
                </a:cxn>
                <a:cxn ang="0">
                  <a:pos x="140" y="129"/>
                </a:cxn>
                <a:cxn ang="0">
                  <a:pos x="131" y="142"/>
                </a:cxn>
                <a:cxn ang="0">
                  <a:pos x="119" y="152"/>
                </a:cxn>
                <a:cxn ang="0">
                  <a:pos x="106" y="159"/>
                </a:cxn>
                <a:cxn ang="0">
                  <a:pos x="91" y="165"/>
                </a:cxn>
                <a:cxn ang="0">
                  <a:pos x="76" y="166"/>
                </a:cxn>
                <a:cxn ang="0">
                  <a:pos x="61" y="165"/>
                </a:cxn>
                <a:cxn ang="0">
                  <a:pos x="48" y="159"/>
                </a:cxn>
                <a:cxn ang="0">
                  <a:pos x="34" y="152"/>
                </a:cxn>
                <a:cxn ang="0">
                  <a:pos x="23" y="142"/>
                </a:cxn>
                <a:cxn ang="0">
                  <a:pos x="13" y="129"/>
                </a:cxn>
                <a:cxn ang="0">
                  <a:pos x="6" y="115"/>
                </a:cxn>
                <a:cxn ang="0">
                  <a:pos x="2" y="100"/>
                </a:cxn>
                <a:cxn ang="0">
                  <a:pos x="0" y="83"/>
                </a:cxn>
                <a:cxn ang="0">
                  <a:pos x="2" y="66"/>
                </a:cxn>
                <a:cxn ang="0">
                  <a:pos x="6" y="51"/>
                </a:cxn>
                <a:cxn ang="0">
                  <a:pos x="13" y="37"/>
                </a:cxn>
                <a:cxn ang="0">
                  <a:pos x="23" y="24"/>
                </a:cxn>
                <a:cxn ang="0">
                  <a:pos x="34" y="14"/>
                </a:cxn>
                <a:cxn ang="0">
                  <a:pos x="48" y="7"/>
                </a:cxn>
                <a:cxn ang="0">
                  <a:pos x="61" y="1"/>
                </a:cxn>
                <a:cxn ang="0">
                  <a:pos x="76" y="0"/>
                </a:cxn>
              </a:cxnLst>
              <a:rect l="0" t="0" r="r" b="b"/>
              <a:pathLst>
                <a:path w="152" h="166">
                  <a:moveTo>
                    <a:pt x="76" y="0"/>
                  </a:moveTo>
                  <a:lnTo>
                    <a:pt x="91" y="1"/>
                  </a:lnTo>
                  <a:lnTo>
                    <a:pt x="106" y="7"/>
                  </a:lnTo>
                  <a:lnTo>
                    <a:pt x="119" y="14"/>
                  </a:lnTo>
                  <a:lnTo>
                    <a:pt x="131" y="24"/>
                  </a:lnTo>
                  <a:lnTo>
                    <a:pt x="140" y="37"/>
                  </a:lnTo>
                  <a:lnTo>
                    <a:pt x="147" y="51"/>
                  </a:lnTo>
                  <a:lnTo>
                    <a:pt x="151" y="66"/>
                  </a:lnTo>
                  <a:lnTo>
                    <a:pt x="152" y="83"/>
                  </a:lnTo>
                  <a:lnTo>
                    <a:pt x="151" y="100"/>
                  </a:lnTo>
                  <a:lnTo>
                    <a:pt x="147" y="115"/>
                  </a:lnTo>
                  <a:lnTo>
                    <a:pt x="140" y="129"/>
                  </a:lnTo>
                  <a:lnTo>
                    <a:pt x="131" y="142"/>
                  </a:lnTo>
                  <a:lnTo>
                    <a:pt x="119" y="152"/>
                  </a:lnTo>
                  <a:lnTo>
                    <a:pt x="106" y="159"/>
                  </a:lnTo>
                  <a:lnTo>
                    <a:pt x="91" y="165"/>
                  </a:lnTo>
                  <a:lnTo>
                    <a:pt x="76" y="166"/>
                  </a:lnTo>
                  <a:lnTo>
                    <a:pt x="61" y="165"/>
                  </a:lnTo>
                  <a:lnTo>
                    <a:pt x="48" y="159"/>
                  </a:lnTo>
                  <a:lnTo>
                    <a:pt x="34" y="152"/>
                  </a:lnTo>
                  <a:lnTo>
                    <a:pt x="23" y="142"/>
                  </a:lnTo>
                  <a:lnTo>
                    <a:pt x="13" y="129"/>
                  </a:lnTo>
                  <a:lnTo>
                    <a:pt x="6" y="115"/>
                  </a:lnTo>
                  <a:lnTo>
                    <a:pt x="2" y="100"/>
                  </a:lnTo>
                  <a:lnTo>
                    <a:pt x="0" y="83"/>
                  </a:lnTo>
                  <a:lnTo>
                    <a:pt x="2" y="66"/>
                  </a:lnTo>
                  <a:lnTo>
                    <a:pt x="6" y="51"/>
                  </a:lnTo>
                  <a:lnTo>
                    <a:pt x="13" y="37"/>
                  </a:lnTo>
                  <a:lnTo>
                    <a:pt x="23" y="24"/>
                  </a:lnTo>
                  <a:lnTo>
                    <a:pt x="34" y="14"/>
                  </a:lnTo>
                  <a:lnTo>
                    <a:pt x="48" y="7"/>
                  </a:lnTo>
                  <a:lnTo>
                    <a:pt x="61" y="1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C98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208" y="3194"/>
              <a:ext cx="70" cy="75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84" y="1"/>
                </a:cxn>
                <a:cxn ang="0">
                  <a:pos x="97" y="6"/>
                </a:cxn>
                <a:cxn ang="0">
                  <a:pos x="108" y="13"/>
                </a:cxn>
                <a:cxn ang="0">
                  <a:pos x="119" y="22"/>
                </a:cxn>
                <a:cxn ang="0">
                  <a:pos x="128" y="34"/>
                </a:cxn>
                <a:cxn ang="0">
                  <a:pos x="134" y="46"/>
                </a:cxn>
                <a:cxn ang="0">
                  <a:pos x="138" y="61"/>
                </a:cxn>
                <a:cxn ang="0">
                  <a:pos x="139" y="76"/>
                </a:cxn>
                <a:cxn ang="0">
                  <a:pos x="138" y="92"/>
                </a:cxn>
                <a:cxn ang="0">
                  <a:pos x="134" y="106"/>
                </a:cxn>
                <a:cxn ang="0">
                  <a:pos x="128" y="119"/>
                </a:cxn>
                <a:cxn ang="0">
                  <a:pos x="119" y="130"/>
                </a:cxn>
                <a:cxn ang="0">
                  <a:pos x="108" y="141"/>
                </a:cxn>
                <a:cxn ang="0">
                  <a:pos x="97" y="148"/>
                </a:cxn>
                <a:cxn ang="0">
                  <a:pos x="84" y="152"/>
                </a:cxn>
                <a:cxn ang="0">
                  <a:pos x="70" y="153"/>
                </a:cxn>
                <a:cxn ang="0">
                  <a:pos x="56" y="152"/>
                </a:cxn>
                <a:cxn ang="0">
                  <a:pos x="43" y="148"/>
                </a:cxn>
                <a:cxn ang="0">
                  <a:pos x="31" y="141"/>
                </a:cxn>
                <a:cxn ang="0">
                  <a:pos x="21" y="130"/>
                </a:cxn>
                <a:cxn ang="0">
                  <a:pos x="11" y="119"/>
                </a:cxn>
                <a:cxn ang="0">
                  <a:pos x="6" y="106"/>
                </a:cxn>
                <a:cxn ang="0">
                  <a:pos x="1" y="92"/>
                </a:cxn>
                <a:cxn ang="0">
                  <a:pos x="0" y="76"/>
                </a:cxn>
                <a:cxn ang="0">
                  <a:pos x="1" y="61"/>
                </a:cxn>
                <a:cxn ang="0">
                  <a:pos x="6" y="46"/>
                </a:cxn>
                <a:cxn ang="0">
                  <a:pos x="11" y="34"/>
                </a:cxn>
                <a:cxn ang="0">
                  <a:pos x="21" y="22"/>
                </a:cxn>
                <a:cxn ang="0">
                  <a:pos x="31" y="13"/>
                </a:cxn>
                <a:cxn ang="0">
                  <a:pos x="43" y="6"/>
                </a:cxn>
                <a:cxn ang="0">
                  <a:pos x="56" y="1"/>
                </a:cxn>
                <a:cxn ang="0">
                  <a:pos x="70" y="0"/>
                </a:cxn>
              </a:cxnLst>
              <a:rect l="0" t="0" r="r" b="b"/>
              <a:pathLst>
                <a:path w="139" h="153">
                  <a:moveTo>
                    <a:pt x="70" y="0"/>
                  </a:moveTo>
                  <a:lnTo>
                    <a:pt x="84" y="1"/>
                  </a:lnTo>
                  <a:lnTo>
                    <a:pt x="97" y="6"/>
                  </a:lnTo>
                  <a:lnTo>
                    <a:pt x="108" y="13"/>
                  </a:lnTo>
                  <a:lnTo>
                    <a:pt x="119" y="22"/>
                  </a:lnTo>
                  <a:lnTo>
                    <a:pt x="128" y="34"/>
                  </a:lnTo>
                  <a:lnTo>
                    <a:pt x="134" y="46"/>
                  </a:lnTo>
                  <a:lnTo>
                    <a:pt x="138" y="61"/>
                  </a:lnTo>
                  <a:lnTo>
                    <a:pt x="139" y="76"/>
                  </a:lnTo>
                  <a:lnTo>
                    <a:pt x="138" y="92"/>
                  </a:lnTo>
                  <a:lnTo>
                    <a:pt x="134" y="106"/>
                  </a:lnTo>
                  <a:lnTo>
                    <a:pt x="128" y="119"/>
                  </a:lnTo>
                  <a:lnTo>
                    <a:pt x="119" y="130"/>
                  </a:lnTo>
                  <a:lnTo>
                    <a:pt x="108" y="141"/>
                  </a:lnTo>
                  <a:lnTo>
                    <a:pt x="97" y="148"/>
                  </a:lnTo>
                  <a:lnTo>
                    <a:pt x="84" y="152"/>
                  </a:lnTo>
                  <a:lnTo>
                    <a:pt x="70" y="153"/>
                  </a:lnTo>
                  <a:lnTo>
                    <a:pt x="56" y="152"/>
                  </a:lnTo>
                  <a:lnTo>
                    <a:pt x="43" y="148"/>
                  </a:lnTo>
                  <a:lnTo>
                    <a:pt x="31" y="141"/>
                  </a:lnTo>
                  <a:lnTo>
                    <a:pt x="21" y="130"/>
                  </a:lnTo>
                  <a:lnTo>
                    <a:pt x="11" y="119"/>
                  </a:lnTo>
                  <a:lnTo>
                    <a:pt x="6" y="106"/>
                  </a:lnTo>
                  <a:lnTo>
                    <a:pt x="1" y="92"/>
                  </a:lnTo>
                  <a:lnTo>
                    <a:pt x="0" y="76"/>
                  </a:lnTo>
                  <a:lnTo>
                    <a:pt x="1" y="61"/>
                  </a:lnTo>
                  <a:lnTo>
                    <a:pt x="6" y="46"/>
                  </a:lnTo>
                  <a:lnTo>
                    <a:pt x="11" y="34"/>
                  </a:lnTo>
                  <a:lnTo>
                    <a:pt x="21" y="22"/>
                  </a:lnTo>
                  <a:lnTo>
                    <a:pt x="31" y="13"/>
                  </a:lnTo>
                  <a:lnTo>
                    <a:pt x="43" y="6"/>
                  </a:lnTo>
                  <a:lnTo>
                    <a:pt x="56" y="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CE8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210" y="3194"/>
              <a:ext cx="63" cy="69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76" y="2"/>
                </a:cxn>
                <a:cxn ang="0">
                  <a:pos x="88" y="6"/>
                </a:cxn>
                <a:cxn ang="0">
                  <a:pos x="99" y="12"/>
                </a:cxn>
                <a:cxn ang="0">
                  <a:pos x="109" y="21"/>
                </a:cxn>
                <a:cxn ang="0">
                  <a:pos x="117" y="32"/>
                </a:cxn>
                <a:cxn ang="0">
                  <a:pos x="122" y="43"/>
                </a:cxn>
                <a:cxn ang="0">
                  <a:pos x="126" y="56"/>
                </a:cxn>
                <a:cxn ang="0">
                  <a:pos x="127" y="70"/>
                </a:cxn>
                <a:cxn ang="0">
                  <a:pos x="126" y="83"/>
                </a:cxn>
                <a:cxn ang="0">
                  <a:pos x="122" y="97"/>
                </a:cxn>
                <a:cxn ang="0">
                  <a:pos x="117" y="109"/>
                </a:cxn>
                <a:cxn ang="0">
                  <a:pos x="109" y="119"/>
                </a:cxn>
                <a:cxn ang="0">
                  <a:pos x="99" y="128"/>
                </a:cxn>
                <a:cxn ang="0">
                  <a:pos x="88" y="134"/>
                </a:cxn>
                <a:cxn ang="0">
                  <a:pos x="76" y="139"/>
                </a:cxn>
                <a:cxn ang="0">
                  <a:pos x="64" y="140"/>
                </a:cxn>
                <a:cxn ang="0">
                  <a:pos x="51" y="139"/>
                </a:cxn>
                <a:cxn ang="0">
                  <a:pos x="40" y="134"/>
                </a:cxn>
                <a:cxn ang="0">
                  <a:pos x="28" y="128"/>
                </a:cxn>
                <a:cxn ang="0">
                  <a:pos x="19" y="119"/>
                </a:cxn>
                <a:cxn ang="0">
                  <a:pos x="11" y="109"/>
                </a:cxn>
                <a:cxn ang="0">
                  <a:pos x="5" y="97"/>
                </a:cxn>
                <a:cxn ang="0">
                  <a:pos x="2" y="83"/>
                </a:cxn>
                <a:cxn ang="0">
                  <a:pos x="0" y="70"/>
                </a:cxn>
                <a:cxn ang="0">
                  <a:pos x="2" y="56"/>
                </a:cxn>
                <a:cxn ang="0">
                  <a:pos x="5" y="43"/>
                </a:cxn>
                <a:cxn ang="0">
                  <a:pos x="11" y="32"/>
                </a:cxn>
                <a:cxn ang="0">
                  <a:pos x="19" y="21"/>
                </a:cxn>
                <a:cxn ang="0">
                  <a:pos x="28" y="12"/>
                </a:cxn>
                <a:cxn ang="0">
                  <a:pos x="40" y="6"/>
                </a:cxn>
                <a:cxn ang="0">
                  <a:pos x="51" y="2"/>
                </a:cxn>
                <a:cxn ang="0">
                  <a:pos x="64" y="0"/>
                </a:cxn>
              </a:cxnLst>
              <a:rect l="0" t="0" r="r" b="b"/>
              <a:pathLst>
                <a:path w="127" h="140">
                  <a:moveTo>
                    <a:pt x="64" y="0"/>
                  </a:moveTo>
                  <a:lnTo>
                    <a:pt x="76" y="2"/>
                  </a:lnTo>
                  <a:lnTo>
                    <a:pt x="88" y="6"/>
                  </a:lnTo>
                  <a:lnTo>
                    <a:pt x="99" y="12"/>
                  </a:lnTo>
                  <a:lnTo>
                    <a:pt x="109" y="21"/>
                  </a:lnTo>
                  <a:lnTo>
                    <a:pt x="117" y="32"/>
                  </a:lnTo>
                  <a:lnTo>
                    <a:pt x="122" y="43"/>
                  </a:lnTo>
                  <a:lnTo>
                    <a:pt x="126" y="56"/>
                  </a:lnTo>
                  <a:lnTo>
                    <a:pt x="127" y="70"/>
                  </a:lnTo>
                  <a:lnTo>
                    <a:pt x="126" y="83"/>
                  </a:lnTo>
                  <a:lnTo>
                    <a:pt x="122" y="97"/>
                  </a:lnTo>
                  <a:lnTo>
                    <a:pt x="117" y="109"/>
                  </a:lnTo>
                  <a:lnTo>
                    <a:pt x="109" y="119"/>
                  </a:lnTo>
                  <a:lnTo>
                    <a:pt x="99" y="128"/>
                  </a:lnTo>
                  <a:lnTo>
                    <a:pt x="88" y="134"/>
                  </a:lnTo>
                  <a:lnTo>
                    <a:pt x="76" y="139"/>
                  </a:lnTo>
                  <a:lnTo>
                    <a:pt x="64" y="140"/>
                  </a:lnTo>
                  <a:lnTo>
                    <a:pt x="51" y="139"/>
                  </a:lnTo>
                  <a:lnTo>
                    <a:pt x="40" y="134"/>
                  </a:lnTo>
                  <a:lnTo>
                    <a:pt x="28" y="128"/>
                  </a:lnTo>
                  <a:lnTo>
                    <a:pt x="19" y="119"/>
                  </a:lnTo>
                  <a:lnTo>
                    <a:pt x="11" y="109"/>
                  </a:lnTo>
                  <a:lnTo>
                    <a:pt x="5" y="97"/>
                  </a:lnTo>
                  <a:lnTo>
                    <a:pt x="2" y="83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5" y="43"/>
                  </a:lnTo>
                  <a:lnTo>
                    <a:pt x="11" y="32"/>
                  </a:lnTo>
                  <a:lnTo>
                    <a:pt x="19" y="21"/>
                  </a:lnTo>
                  <a:lnTo>
                    <a:pt x="28" y="12"/>
                  </a:lnTo>
                  <a:lnTo>
                    <a:pt x="40" y="6"/>
                  </a:lnTo>
                  <a:lnTo>
                    <a:pt x="51" y="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D39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2211" y="3195"/>
              <a:ext cx="57" cy="63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69" y="1"/>
                </a:cxn>
                <a:cxn ang="0">
                  <a:pos x="80" y="4"/>
                </a:cxn>
                <a:cxn ang="0">
                  <a:pos x="90" y="10"/>
                </a:cxn>
                <a:cxn ang="0">
                  <a:pos x="99" y="18"/>
                </a:cxn>
                <a:cxn ang="0">
                  <a:pos x="106" y="27"/>
                </a:cxn>
                <a:cxn ang="0">
                  <a:pos x="110" y="38"/>
                </a:cxn>
                <a:cxn ang="0">
                  <a:pos x="114" y="49"/>
                </a:cxn>
                <a:cxn ang="0">
                  <a:pos x="115" y="62"/>
                </a:cxn>
                <a:cxn ang="0">
                  <a:pos x="114" y="75"/>
                </a:cxn>
                <a:cxn ang="0">
                  <a:pos x="110" y="87"/>
                </a:cxn>
                <a:cxn ang="0">
                  <a:pos x="106" y="98"/>
                </a:cxn>
                <a:cxn ang="0">
                  <a:pos x="99" y="107"/>
                </a:cxn>
                <a:cxn ang="0">
                  <a:pos x="90" y="115"/>
                </a:cxn>
                <a:cxn ang="0">
                  <a:pos x="80" y="121"/>
                </a:cxn>
                <a:cxn ang="0">
                  <a:pos x="69" y="124"/>
                </a:cxn>
                <a:cxn ang="0">
                  <a:pos x="57" y="125"/>
                </a:cxn>
                <a:cxn ang="0">
                  <a:pos x="46" y="124"/>
                </a:cxn>
                <a:cxn ang="0">
                  <a:pos x="35" y="121"/>
                </a:cxn>
                <a:cxn ang="0">
                  <a:pos x="25" y="115"/>
                </a:cxn>
                <a:cxn ang="0">
                  <a:pos x="17" y="107"/>
                </a:cxn>
                <a:cxn ang="0">
                  <a:pos x="10" y="98"/>
                </a:cxn>
                <a:cxn ang="0">
                  <a:pos x="4" y="87"/>
                </a:cxn>
                <a:cxn ang="0">
                  <a:pos x="1" y="75"/>
                </a:cxn>
                <a:cxn ang="0">
                  <a:pos x="0" y="62"/>
                </a:cxn>
                <a:cxn ang="0">
                  <a:pos x="1" y="49"/>
                </a:cxn>
                <a:cxn ang="0">
                  <a:pos x="4" y="38"/>
                </a:cxn>
                <a:cxn ang="0">
                  <a:pos x="10" y="27"/>
                </a:cxn>
                <a:cxn ang="0">
                  <a:pos x="17" y="18"/>
                </a:cxn>
                <a:cxn ang="0">
                  <a:pos x="25" y="10"/>
                </a:cxn>
                <a:cxn ang="0">
                  <a:pos x="35" y="4"/>
                </a:cxn>
                <a:cxn ang="0">
                  <a:pos x="46" y="1"/>
                </a:cxn>
                <a:cxn ang="0">
                  <a:pos x="57" y="0"/>
                </a:cxn>
              </a:cxnLst>
              <a:rect l="0" t="0" r="r" b="b"/>
              <a:pathLst>
                <a:path w="115" h="125">
                  <a:moveTo>
                    <a:pt x="57" y="0"/>
                  </a:moveTo>
                  <a:lnTo>
                    <a:pt x="69" y="1"/>
                  </a:lnTo>
                  <a:lnTo>
                    <a:pt x="80" y="4"/>
                  </a:lnTo>
                  <a:lnTo>
                    <a:pt x="90" y="10"/>
                  </a:lnTo>
                  <a:lnTo>
                    <a:pt x="99" y="18"/>
                  </a:lnTo>
                  <a:lnTo>
                    <a:pt x="106" y="27"/>
                  </a:lnTo>
                  <a:lnTo>
                    <a:pt x="110" y="38"/>
                  </a:lnTo>
                  <a:lnTo>
                    <a:pt x="114" y="49"/>
                  </a:lnTo>
                  <a:lnTo>
                    <a:pt x="115" y="62"/>
                  </a:lnTo>
                  <a:lnTo>
                    <a:pt x="114" y="75"/>
                  </a:lnTo>
                  <a:lnTo>
                    <a:pt x="110" y="87"/>
                  </a:lnTo>
                  <a:lnTo>
                    <a:pt x="106" y="98"/>
                  </a:lnTo>
                  <a:lnTo>
                    <a:pt x="99" y="107"/>
                  </a:lnTo>
                  <a:lnTo>
                    <a:pt x="90" y="115"/>
                  </a:lnTo>
                  <a:lnTo>
                    <a:pt x="80" y="121"/>
                  </a:lnTo>
                  <a:lnTo>
                    <a:pt x="69" y="124"/>
                  </a:lnTo>
                  <a:lnTo>
                    <a:pt x="57" y="125"/>
                  </a:lnTo>
                  <a:lnTo>
                    <a:pt x="46" y="124"/>
                  </a:lnTo>
                  <a:lnTo>
                    <a:pt x="35" y="121"/>
                  </a:lnTo>
                  <a:lnTo>
                    <a:pt x="25" y="115"/>
                  </a:lnTo>
                  <a:lnTo>
                    <a:pt x="17" y="107"/>
                  </a:lnTo>
                  <a:lnTo>
                    <a:pt x="10" y="98"/>
                  </a:lnTo>
                  <a:lnTo>
                    <a:pt x="4" y="87"/>
                  </a:lnTo>
                  <a:lnTo>
                    <a:pt x="1" y="75"/>
                  </a:lnTo>
                  <a:lnTo>
                    <a:pt x="0" y="62"/>
                  </a:lnTo>
                  <a:lnTo>
                    <a:pt x="1" y="49"/>
                  </a:lnTo>
                  <a:lnTo>
                    <a:pt x="4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5" y="10"/>
                  </a:lnTo>
                  <a:lnTo>
                    <a:pt x="35" y="4"/>
                  </a:lnTo>
                  <a:lnTo>
                    <a:pt x="46" y="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D89B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8" name="Freeform 104"/>
            <p:cNvSpPr>
              <a:spLocks/>
            </p:cNvSpPr>
            <p:nvPr/>
          </p:nvSpPr>
          <p:spPr bwMode="auto">
            <a:xfrm>
              <a:off x="2213" y="3195"/>
              <a:ext cx="51" cy="57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62" y="1"/>
                </a:cxn>
                <a:cxn ang="0">
                  <a:pos x="72" y="5"/>
                </a:cxn>
                <a:cxn ang="0">
                  <a:pos x="80" y="9"/>
                </a:cxn>
                <a:cxn ang="0">
                  <a:pos x="88" y="16"/>
                </a:cxn>
                <a:cxn ang="0">
                  <a:pos x="93" y="25"/>
                </a:cxn>
                <a:cxn ang="0">
                  <a:pos x="99" y="35"/>
                </a:cxn>
                <a:cxn ang="0">
                  <a:pos x="101" y="45"/>
                </a:cxn>
                <a:cxn ang="0">
                  <a:pos x="103" y="57"/>
                </a:cxn>
                <a:cxn ang="0">
                  <a:pos x="101" y="68"/>
                </a:cxn>
                <a:cxn ang="0">
                  <a:pos x="99" y="77"/>
                </a:cxn>
                <a:cxn ang="0">
                  <a:pos x="93" y="88"/>
                </a:cxn>
                <a:cxn ang="0">
                  <a:pos x="88" y="96"/>
                </a:cxn>
                <a:cxn ang="0">
                  <a:pos x="80" y="103"/>
                </a:cxn>
                <a:cxn ang="0">
                  <a:pos x="72" y="107"/>
                </a:cxn>
                <a:cxn ang="0">
                  <a:pos x="62" y="111"/>
                </a:cxn>
                <a:cxn ang="0">
                  <a:pos x="52" y="112"/>
                </a:cxn>
                <a:cxn ang="0">
                  <a:pos x="42" y="111"/>
                </a:cxn>
                <a:cxn ang="0">
                  <a:pos x="31" y="107"/>
                </a:cxn>
                <a:cxn ang="0">
                  <a:pos x="23" y="103"/>
                </a:cxn>
                <a:cxn ang="0">
                  <a:pos x="15" y="96"/>
                </a:cxn>
                <a:cxn ang="0">
                  <a:pos x="9" y="88"/>
                </a:cxn>
                <a:cxn ang="0">
                  <a:pos x="5" y="77"/>
                </a:cxn>
                <a:cxn ang="0">
                  <a:pos x="1" y="68"/>
                </a:cxn>
                <a:cxn ang="0">
                  <a:pos x="0" y="57"/>
                </a:cxn>
                <a:cxn ang="0">
                  <a:pos x="1" y="45"/>
                </a:cxn>
                <a:cxn ang="0">
                  <a:pos x="5" y="35"/>
                </a:cxn>
                <a:cxn ang="0">
                  <a:pos x="9" y="25"/>
                </a:cxn>
                <a:cxn ang="0">
                  <a:pos x="15" y="16"/>
                </a:cxn>
                <a:cxn ang="0">
                  <a:pos x="23" y="9"/>
                </a:cxn>
                <a:cxn ang="0">
                  <a:pos x="31" y="5"/>
                </a:cxn>
                <a:cxn ang="0">
                  <a:pos x="42" y="1"/>
                </a:cxn>
                <a:cxn ang="0">
                  <a:pos x="52" y="0"/>
                </a:cxn>
              </a:cxnLst>
              <a:rect l="0" t="0" r="r" b="b"/>
              <a:pathLst>
                <a:path w="103" h="112">
                  <a:moveTo>
                    <a:pt x="52" y="0"/>
                  </a:moveTo>
                  <a:lnTo>
                    <a:pt x="62" y="1"/>
                  </a:lnTo>
                  <a:lnTo>
                    <a:pt x="72" y="5"/>
                  </a:lnTo>
                  <a:lnTo>
                    <a:pt x="80" y="9"/>
                  </a:lnTo>
                  <a:lnTo>
                    <a:pt x="88" y="16"/>
                  </a:lnTo>
                  <a:lnTo>
                    <a:pt x="93" y="25"/>
                  </a:lnTo>
                  <a:lnTo>
                    <a:pt x="99" y="35"/>
                  </a:lnTo>
                  <a:lnTo>
                    <a:pt x="101" y="45"/>
                  </a:lnTo>
                  <a:lnTo>
                    <a:pt x="103" y="57"/>
                  </a:lnTo>
                  <a:lnTo>
                    <a:pt x="101" y="68"/>
                  </a:lnTo>
                  <a:lnTo>
                    <a:pt x="99" y="77"/>
                  </a:lnTo>
                  <a:lnTo>
                    <a:pt x="93" y="88"/>
                  </a:lnTo>
                  <a:lnTo>
                    <a:pt x="88" y="96"/>
                  </a:lnTo>
                  <a:lnTo>
                    <a:pt x="80" y="103"/>
                  </a:lnTo>
                  <a:lnTo>
                    <a:pt x="72" y="107"/>
                  </a:lnTo>
                  <a:lnTo>
                    <a:pt x="62" y="111"/>
                  </a:lnTo>
                  <a:lnTo>
                    <a:pt x="52" y="112"/>
                  </a:lnTo>
                  <a:lnTo>
                    <a:pt x="42" y="111"/>
                  </a:lnTo>
                  <a:lnTo>
                    <a:pt x="31" y="107"/>
                  </a:lnTo>
                  <a:lnTo>
                    <a:pt x="23" y="103"/>
                  </a:lnTo>
                  <a:lnTo>
                    <a:pt x="15" y="96"/>
                  </a:lnTo>
                  <a:lnTo>
                    <a:pt x="9" y="88"/>
                  </a:lnTo>
                  <a:lnTo>
                    <a:pt x="5" y="77"/>
                  </a:lnTo>
                  <a:lnTo>
                    <a:pt x="1" y="68"/>
                  </a:lnTo>
                  <a:lnTo>
                    <a:pt x="0" y="57"/>
                  </a:lnTo>
                  <a:lnTo>
                    <a:pt x="1" y="45"/>
                  </a:lnTo>
                  <a:lnTo>
                    <a:pt x="5" y="35"/>
                  </a:lnTo>
                  <a:lnTo>
                    <a:pt x="9" y="25"/>
                  </a:lnTo>
                  <a:lnTo>
                    <a:pt x="15" y="16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42" y="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DDA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2214" y="3197"/>
              <a:ext cx="45" cy="5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4" y="2"/>
                </a:cxn>
                <a:cxn ang="0">
                  <a:pos x="62" y="4"/>
                </a:cxn>
                <a:cxn ang="0">
                  <a:pos x="70" y="8"/>
                </a:cxn>
                <a:cxn ang="0">
                  <a:pos x="76" y="14"/>
                </a:cxn>
                <a:cxn ang="0">
                  <a:pos x="81" y="22"/>
                </a:cxn>
                <a:cxn ang="0">
                  <a:pos x="86" y="30"/>
                </a:cxn>
                <a:cxn ang="0">
                  <a:pos x="88" y="40"/>
                </a:cxn>
                <a:cxn ang="0">
                  <a:pos x="89" y="50"/>
                </a:cxn>
                <a:cxn ang="0">
                  <a:pos x="88" y="59"/>
                </a:cxn>
                <a:cxn ang="0">
                  <a:pos x="86" y="68"/>
                </a:cxn>
                <a:cxn ang="0">
                  <a:pos x="81" y="78"/>
                </a:cxn>
                <a:cxn ang="0">
                  <a:pos x="76" y="84"/>
                </a:cxn>
                <a:cxn ang="0">
                  <a:pos x="70" y="90"/>
                </a:cxn>
                <a:cxn ang="0">
                  <a:pos x="62" y="96"/>
                </a:cxn>
                <a:cxn ang="0">
                  <a:pos x="54" y="98"/>
                </a:cxn>
                <a:cxn ang="0">
                  <a:pos x="44" y="99"/>
                </a:cxn>
                <a:cxn ang="0">
                  <a:pos x="35" y="98"/>
                </a:cxn>
                <a:cxn ang="0">
                  <a:pos x="27" y="96"/>
                </a:cxn>
                <a:cxn ang="0">
                  <a:pos x="19" y="90"/>
                </a:cxn>
                <a:cxn ang="0">
                  <a:pos x="12" y="84"/>
                </a:cxn>
                <a:cxn ang="0">
                  <a:pos x="8" y="78"/>
                </a:cxn>
                <a:cxn ang="0">
                  <a:pos x="3" y="68"/>
                </a:cxn>
                <a:cxn ang="0">
                  <a:pos x="1" y="59"/>
                </a:cxn>
                <a:cxn ang="0">
                  <a:pos x="0" y="50"/>
                </a:cxn>
                <a:cxn ang="0">
                  <a:pos x="1" y="40"/>
                </a:cxn>
                <a:cxn ang="0">
                  <a:pos x="3" y="30"/>
                </a:cxn>
                <a:cxn ang="0">
                  <a:pos x="8" y="22"/>
                </a:cxn>
                <a:cxn ang="0">
                  <a:pos x="12" y="14"/>
                </a:cxn>
                <a:cxn ang="0">
                  <a:pos x="19" y="8"/>
                </a:cxn>
                <a:cxn ang="0">
                  <a:pos x="27" y="4"/>
                </a:cxn>
                <a:cxn ang="0">
                  <a:pos x="35" y="2"/>
                </a:cxn>
                <a:cxn ang="0">
                  <a:pos x="44" y="0"/>
                </a:cxn>
              </a:cxnLst>
              <a:rect l="0" t="0" r="r" b="b"/>
              <a:pathLst>
                <a:path w="89" h="99">
                  <a:moveTo>
                    <a:pt x="44" y="0"/>
                  </a:moveTo>
                  <a:lnTo>
                    <a:pt x="54" y="2"/>
                  </a:lnTo>
                  <a:lnTo>
                    <a:pt x="62" y="4"/>
                  </a:lnTo>
                  <a:lnTo>
                    <a:pt x="70" y="8"/>
                  </a:lnTo>
                  <a:lnTo>
                    <a:pt x="76" y="14"/>
                  </a:lnTo>
                  <a:lnTo>
                    <a:pt x="81" y="22"/>
                  </a:lnTo>
                  <a:lnTo>
                    <a:pt x="86" y="30"/>
                  </a:lnTo>
                  <a:lnTo>
                    <a:pt x="88" y="40"/>
                  </a:lnTo>
                  <a:lnTo>
                    <a:pt x="89" y="50"/>
                  </a:lnTo>
                  <a:lnTo>
                    <a:pt x="88" y="59"/>
                  </a:lnTo>
                  <a:lnTo>
                    <a:pt x="86" y="68"/>
                  </a:lnTo>
                  <a:lnTo>
                    <a:pt x="81" y="78"/>
                  </a:lnTo>
                  <a:lnTo>
                    <a:pt x="76" y="84"/>
                  </a:lnTo>
                  <a:lnTo>
                    <a:pt x="70" y="90"/>
                  </a:lnTo>
                  <a:lnTo>
                    <a:pt x="62" y="96"/>
                  </a:lnTo>
                  <a:lnTo>
                    <a:pt x="54" y="98"/>
                  </a:lnTo>
                  <a:lnTo>
                    <a:pt x="44" y="99"/>
                  </a:lnTo>
                  <a:lnTo>
                    <a:pt x="35" y="98"/>
                  </a:lnTo>
                  <a:lnTo>
                    <a:pt x="27" y="96"/>
                  </a:lnTo>
                  <a:lnTo>
                    <a:pt x="19" y="90"/>
                  </a:lnTo>
                  <a:lnTo>
                    <a:pt x="12" y="84"/>
                  </a:lnTo>
                  <a:lnTo>
                    <a:pt x="8" y="78"/>
                  </a:lnTo>
                  <a:lnTo>
                    <a:pt x="3" y="68"/>
                  </a:lnTo>
                  <a:lnTo>
                    <a:pt x="1" y="59"/>
                  </a:lnTo>
                  <a:lnTo>
                    <a:pt x="0" y="50"/>
                  </a:lnTo>
                  <a:lnTo>
                    <a:pt x="1" y="40"/>
                  </a:lnTo>
                  <a:lnTo>
                    <a:pt x="3" y="30"/>
                  </a:lnTo>
                  <a:lnTo>
                    <a:pt x="8" y="22"/>
                  </a:lnTo>
                  <a:lnTo>
                    <a:pt x="12" y="14"/>
                  </a:lnTo>
                  <a:lnTo>
                    <a:pt x="19" y="8"/>
                  </a:lnTo>
                  <a:lnTo>
                    <a:pt x="27" y="4"/>
                  </a:lnTo>
                  <a:lnTo>
                    <a:pt x="35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E0A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2214" y="3199"/>
              <a:ext cx="40" cy="43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47" y="1"/>
                </a:cxn>
                <a:cxn ang="0">
                  <a:pos x="54" y="3"/>
                </a:cxn>
                <a:cxn ang="0">
                  <a:pos x="61" y="7"/>
                </a:cxn>
                <a:cxn ang="0">
                  <a:pos x="67" y="12"/>
                </a:cxn>
                <a:cxn ang="0">
                  <a:pos x="71" y="18"/>
                </a:cxn>
                <a:cxn ang="0">
                  <a:pos x="75" y="25"/>
                </a:cxn>
                <a:cxn ang="0">
                  <a:pos x="77" y="33"/>
                </a:cxn>
                <a:cxn ang="0">
                  <a:pos x="78" y="42"/>
                </a:cxn>
                <a:cxn ang="0">
                  <a:pos x="77" y="50"/>
                </a:cxn>
                <a:cxn ang="0">
                  <a:pos x="75" y="58"/>
                </a:cxn>
                <a:cxn ang="0">
                  <a:pos x="71" y="65"/>
                </a:cxn>
                <a:cxn ang="0">
                  <a:pos x="67" y="72"/>
                </a:cxn>
                <a:cxn ang="0">
                  <a:pos x="61" y="78"/>
                </a:cxn>
                <a:cxn ang="0">
                  <a:pos x="54" y="81"/>
                </a:cxn>
                <a:cxn ang="0">
                  <a:pos x="47" y="84"/>
                </a:cxn>
                <a:cxn ang="0">
                  <a:pos x="39" y="85"/>
                </a:cxn>
                <a:cxn ang="0">
                  <a:pos x="31" y="84"/>
                </a:cxn>
                <a:cxn ang="0">
                  <a:pos x="24" y="81"/>
                </a:cxn>
                <a:cxn ang="0">
                  <a:pos x="17" y="78"/>
                </a:cxn>
                <a:cxn ang="0">
                  <a:pos x="11" y="72"/>
                </a:cxn>
                <a:cxn ang="0">
                  <a:pos x="7" y="65"/>
                </a:cxn>
                <a:cxn ang="0">
                  <a:pos x="3" y="58"/>
                </a:cxn>
                <a:cxn ang="0">
                  <a:pos x="1" y="50"/>
                </a:cxn>
                <a:cxn ang="0">
                  <a:pos x="0" y="42"/>
                </a:cxn>
                <a:cxn ang="0">
                  <a:pos x="1" y="33"/>
                </a:cxn>
                <a:cxn ang="0">
                  <a:pos x="3" y="25"/>
                </a:cxn>
                <a:cxn ang="0">
                  <a:pos x="7" y="18"/>
                </a:cxn>
                <a:cxn ang="0">
                  <a:pos x="11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</a:cxnLst>
              <a:rect l="0" t="0" r="r" b="b"/>
              <a:pathLst>
                <a:path w="78" h="85">
                  <a:moveTo>
                    <a:pt x="39" y="0"/>
                  </a:moveTo>
                  <a:lnTo>
                    <a:pt x="47" y="1"/>
                  </a:lnTo>
                  <a:lnTo>
                    <a:pt x="54" y="3"/>
                  </a:lnTo>
                  <a:lnTo>
                    <a:pt x="61" y="7"/>
                  </a:lnTo>
                  <a:lnTo>
                    <a:pt x="67" y="12"/>
                  </a:lnTo>
                  <a:lnTo>
                    <a:pt x="71" y="18"/>
                  </a:lnTo>
                  <a:lnTo>
                    <a:pt x="75" y="25"/>
                  </a:lnTo>
                  <a:lnTo>
                    <a:pt x="77" y="33"/>
                  </a:lnTo>
                  <a:lnTo>
                    <a:pt x="78" y="42"/>
                  </a:lnTo>
                  <a:lnTo>
                    <a:pt x="77" y="50"/>
                  </a:lnTo>
                  <a:lnTo>
                    <a:pt x="75" y="58"/>
                  </a:lnTo>
                  <a:lnTo>
                    <a:pt x="71" y="65"/>
                  </a:lnTo>
                  <a:lnTo>
                    <a:pt x="67" y="72"/>
                  </a:lnTo>
                  <a:lnTo>
                    <a:pt x="61" y="78"/>
                  </a:lnTo>
                  <a:lnTo>
                    <a:pt x="54" y="81"/>
                  </a:lnTo>
                  <a:lnTo>
                    <a:pt x="47" y="84"/>
                  </a:lnTo>
                  <a:lnTo>
                    <a:pt x="39" y="85"/>
                  </a:lnTo>
                  <a:lnTo>
                    <a:pt x="31" y="84"/>
                  </a:lnTo>
                  <a:lnTo>
                    <a:pt x="24" y="81"/>
                  </a:lnTo>
                  <a:lnTo>
                    <a:pt x="17" y="78"/>
                  </a:lnTo>
                  <a:lnTo>
                    <a:pt x="11" y="72"/>
                  </a:lnTo>
                  <a:lnTo>
                    <a:pt x="7" y="65"/>
                  </a:lnTo>
                  <a:lnTo>
                    <a:pt x="3" y="58"/>
                  </a:lnTo>
                  <a:lnTo>
                    <a:pt x="1" y="50"/>
                  </a:lnTo>
                  <a:lnTo>
                    <a:pt x="0" y="42"/>
                  </a:lnTo>
                  <a:lnTo>
                    <a:pt x="1" y="33"/>
                  </a:lnTo>
                  <a:lnTo>
                    <a:pt x="3" y="25"/>
                  </a:lnTo>
                  <a:lnTo>
                    <a:pt x="7" y="18"/>
                  </a:lnTo>
                  <a:lnTo>
                    <a:pt x="11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E5AD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2217" y="3199"/>
              <a:ext cx="33" cy="3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45" y="2"/>
                </a:cxn>
                <a:cxn ang="0">
                  <a:pos x="57" y="10"/>
                </a:cxn>
                <a:cxn ang="0">
                  <a:pos x="64" y="22"/>
                </a:cxn>
                <a:cxn ang="0">
                  <a:pos x="66" y="36"/>
                </a:cxn>
                <a:cxn ang="0">
                  <a:pos x="64" y="50"/>
                </a:cxn>
                <a:cxn ang="0">
                  <a:pos x="57" y="61"/>
                </a:cxn>
                <a:cxn ang="0">
                  <a:pos x="45" y="69"/>
                </a:cxn>
                <a:cxn ang="0">
                  <a:pos x="33" y="71"/>
                </a:cxn>
                <a:cxn ang="0">
                  <a:pos x="20" y="69"/>
                </a:cxn>
                <a:cxn ang="0">
                  <a:pos x="10" y="61"/>
                </a:cxn>
                <a:cxn ang="0">
                  <a:pos x="3" y="50"/>
                </a:cxn>
                <a:cxn ang="0">
                  <a:pos x="0" y="36"/>
                </a:cxn>
                <a:cxn ang="0">
                  <a:pos x="3" y="22"/>
                </a:cxn>
                <a:cxn ang="0">
                  <a:pos x="10" y="10"/>
                </a:cxn>
                <a:cxn ang="0">
                  <a:pos x="20" y="2"/>
                </a:cxn>
                <a:cxn ang="0">
                  <a:pos x="33" y="0"/>
                </a:cxn>
              </a:cxnLst>
              <a:rect l="0" t="0" r="r" b="b"/>
              <a:pathLst>
                <a:path w="66" h="71">
                  <a:moveTo>
                    <a:pt x="33" y="0"/>
                  </a:moveTo>
                  <a:lnTo>
                    <a:pt x="45" y="2"/>
                  </a:lnTo>
                  <a:lnTo>
                    <a:pt x="57" y="10"/>
                  </a:lnTo>
                  <a:lnTo>
                    <a:pt x="64" y="22"/>
                  </a:lnTo>
                  <a:lnTo>
                    <a:pt x="66" y="36"/>
                  </a:lnTo>
                  <a:lnTo>
                    <a:pt x="64" y="50"/>
                  </a:lnTo>
                  <a:lnTo>
                    <a:pt x="57" y="61"/>
                  </a:lnTo>
                  <a:lnTo>
                    <a:pt x="45" y="69"/>
                  </a:lnTo>
                  <a:lnTo>
                    <a:pt x="33" y="71"/>
                  </a:lnTo>
                  <a:lnTo>
                    <a:pt x="20" y="69"/>
                  </a:lnTo>
                  <a:lnTo>
                    <a:pt x="10" y="61"/>
                  </a:lnTo>
                  <a:lnTo>
                    <a:pt x="3" y="50"/>
                  </a:lnTo>
                  <a:lnTo>
                    <a:pt x="0" y="36"/>
                  </a:lnTo>
                  <a:lnTo>
                    <a:pt x="3" y="22"/>
                  </a:lnTo>
                  <a:lnTo>
                    <a:pt x="10" y="10"/>
                  </a:lnTo>
                  <a:lnTo>
                    <a:pt x="20" y="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2207" y="3322"/>
              <a:ext cx="40" cy="45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8" y="1"/>
                </a:cxn>
                <a:cxn ang="0">
                  <a:pos x="55" y="3"/>
                </a:cxn>
                <a:cxn ang="0">
                  <a:pos x="62" y="7"/>
                </a:cxn>
                <a:cxn ang="0">
                  <a:pos x="68" y="12"/>
                </a:cxn>
                <a:cxn ang="0">
                  <a:pos x="72" y="19"/>
                </a:cxn>
                <a:cxn ang="0">
                  <a:pos x="76" y="26"/>
                </a:cxn>
                <a:cxn ang="0">
                  <a:pos x="78" y="34"/>
                </a:cxn>
                <a:cxn ang="0">
                  <a:pos x="79" y="43"/>
                </a:cxn>
                <a:cxn ang="0">
                  <a:pos x="78" y="51"/>
                </a:cxn>
                <a:cxn ang="0">
                  <a:pos x="76" y="60"/>
                </a:cxn>
                <a:cxn ang="0">
                  <a:pos x="72" y="66"/>
                </a:cxn>
                <a:cxn ang="0">
                  <a:pos x="68" y="73"/>
                </a:cxn>
                <a:cxn ang="0">
                  <a:pos x="62" y="79"/>
                </a:cxn>
                <a:cxn ang="0">
                  <a:pos x="55" y="83"/>
                </a:cxn>
                <a:cxn ang="0">
                  <a:pos x="48" y="85"/>
                </a:cxn>
                <a:cxn ang="0">
                  <a:pos x="40" y="86"/>
                </a:cxn>
                <a:cxn ang="0">
                  <a:pos x="32" y="85"/>
                </a:cxn>
                <a:cxn ang="0">
                  <a:pos x="25" y="83"/>
                </a:cxn>
                <a:cxn ang="0">
                  <a:pos x="18" y="79"/>
                </a:cxn>
                <a:cxn ang="0">
                  <a:pos x="11" y="73"/>
                </a:cxn>
                <a:cxn ang="0">
                  <a:pos x="7" y="66"/>
                </a:cxn>
                <a:cxn ang="0">
                  <a:pos x="3" y="60"/>
                </a:cxn>
                <a:cxn ang="0">
                  <a:pos x="1" y="51"/>
                </a:cxn>
                <a:cxn ang="0">
                  <a:pos x="0" y="43"/>
                </a:cxn>
                <a:cxn ang="0">
                  <a:pos x="1" y="34"/>
                </a:cxn>
                <a:cxn ang="0">
                  <a:pos x="3" y="26"/>
                </a:cxn>
                <a:cxn ang="0">
                  <a:pos x="7" y="19"/>
                </a:cxn>
                <a:cxn ang="0">
                  <a:pos x="11" y="12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</a:cxnLst>
              <a:rect l="0" t="0" r="r" b="b"/>
              <a:pathLst>
                <a:path w="79" h="86">
                  <a:moveTo>
                    <a:pt x="40" y="0"/>
                  </a:moveTo>
                  <a:lnTo>
                    <a:pt x="48" y="1"/>
                  </a:lnTo>
                  <a:lnTo>
                    <a:pt x="55" y="3"/>
                  </a:lnTo>
                  <a:lnTo>
                    <a:pt x="62" y="7"/>
                  </a:lnTo>
                  <a:lnTo>
                    <a:pt x="68" y="12"/>
                  </a:lnTo>
                  <a:lnTo>
                    <a:pt x="72" y="19"/>
                  </a:lnTo>
                  <a:lnTo>
                    <a:pt x="76" y="26"/>
                  </a:lnTo>
                  <a:lnTo>
                    <a:pt x="78" y="34"/>
                  </a:lnTo>
                  <a:lnTo>
                    <a:pt x="79" y="43"/>
                  </a:lnTo>
                  <a:lnTo>
                    <a:pt x="78" y="51"/>
                  </a:lnTo>
                  <a:lnTo>
                    <a:pt x="76" y="60"/>
                  </a:lnTo>
                  <a:lnTo>
                    <a:pt x="72" y="66"/>
                  </a:lnTo>
                  <a:lnTo>
                    <a:pt x="68" y="73"/>
                  </a:lnTo>
                  <a:lnTo>
                    <a:pt x="62" y="79"/>
                  </a:lnTo>
                  <a:lnTo>
                    <a:pt x="55" y="83"/>
                  </a:lnTo>
                  <a:lnTo>
                    <a:pt x="48" y="85"/>
                  </a:lnTo>
                  <a:lnTo>
                    <a:pt x="40" y="86"/>
                  </a:lnTo>
                  <a:lnTo>
                    <a:pt x="32" y="85"/>
                  </a:lnTo>
                  <a:lnTo>
                    <a:pt x="25" y="83"/>
                  </a:lnTo>
                  <a:lnTo>
                    <a:pt x="18" y="79"/>
                  </a:lnTo>
                  <a:lnTo>
                    <a:pt x="11" y="73"/>
                  </a:lnTo>
                  <a:lnTo>
                    <a:pt x="7" y="66"/>
                  </a:lnTo>
                  <a:lnTo>
                    <a:pt x="3" y="60"/>
                  </a:lnTo>
                  <a:lnTo>
                    <a:pt x="1" y="51"/>
                  </a:lnTo>
                  <a:lnTo>
                    <a:pt x="0" y="43"/>
                  </a:lnTo>
                  <a:lnTo>
                    <a:pt x="1" y="34"/>
                  </a:lnTo>
                  <a:lnTo>
                    <a:pt x="3" y="26"/>
                  </a:lnTo>
                  <a:lnTo>
                    <a:pt x="7" y="19"/>
                  </a:lnTo>
                  <a:lnTo>
                    <a:pt x="11" y="12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2208" y="3322"/>
              <a:ext cx="37" cy="43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6" y="1"/>
                </a:cxn>
                <a:cxn ang="0">
                  <a:pos x="53" y="3"/>
                </a:cxn>
                <a:cxn ang="0">
                  <a:pos x="59" y="7"/>
                </a:cxn>
                <a:cxn ang="0">
                  <a:pos x="64" y="11"/>
                </a:cxn>
                <a:cxn ang="0">
                  <a:pos x="69" y="18"/>
                </a:cxn>
                <a:cxn ang="0">
                  <a:pos x="72" y="25"/>
                </a:cxn>
                <a:cxn ang="0">
                  <a:pos x="74" y="33"/>
                </a:cxn>
                <a:cxn ang="0">
                  <a:pos x="75" y="41"/>
                </a:cxn>
                <a:cxn ang="0">
                  <a:pos x="74" y="49"/>
                </a:cxn>
                <a:cxn ang="0">
                  <a:pos x="72" y="57"/>
                </a:cxn>
                <a:cxn ang="0">
                  <a:pos x="69" y="64"/>
                </a:cxn>
                <a:cxn ang="0">
                  <a:pos x="64" y="70"/>
                </a:cxn>
                <a:cxn ang="0">
                  <a:pos x="59" y="76"/>
                </a:cxn>
                <a:cxn ang="0">
                  <a:pos x="53" y="79"/>
                </a:cxn>
                <a:cxn ang="0">
                  <a:pos x="46" y="81"/>
                </a:cxn>
                <a:cxn ang="0">
                  <a:pos x="38" y="83"/>
                </a:cxn>
                <a:cxn ang="0">
                  <a:pos x="30" y="81"/>
                </a:cxn>
                <a:cxn ang="0">
                  <a:pos x="23" y="79"/>
                </a:cxn>
                <a:cxn ang="0">
                  <a:pos x="17" y="76"/>
                </a:cxn>
                <a:cxn ang="0">
                  <a:pos x="11" y="70"/>
                </a:cxn>
                <a:cxn ang="0">
                  <a:pos x="7" y="64"/>
                </a:cxn>
                <a:cxn ang="0">
                  <a:pos x="3" y="57"/>
                </a:cxn>
                <a:cxn ang="0">
                  <a:pos x="1" y="49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3" y="25"/>
                </a:cxn>
                <a:cxn ang="0">
                  <a:pos x="7" y="18"/>
                </a:cxn>
                <a:cxn ang="0">
                  <a:pos x="11" y="11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8" y="0"/>
                </a:cxn>
              </a:cxnLst>
              <a:rect l="0" t="0" r="r" b="b"/>
              <a:pathLst>
                <a:path w="75" h="83">
                  <a:moveTo>
                    <a:pt x="38" y="0"/>
                  </a:moveTo>
                  <a:lnTo>
                    <a:pt x="46" y="1"/>
                  </a:lnTo>
                  <a:lnTo>
                    <a:pt x="53" y="3"/>
                  </a:lnTo>
                  <a:lnTo>
                    <a:pt x="59" y="7"/>
                  </a:lnTo>
                  <a:lnTo>
                    <a:pt x="64" y="11"/>
                  </a:lnTo>
                  <a:lnTo>
                    <a:pt x="69" y="18"/>
                  </a:lnTo>
                  <a:lnTo>
                    <a:pt x="72" y="25"/>
                  </a:lnTo>
                  <a:lnTo>
                    <a:pt x="74" y="33"/>
                  </a:lnTo>
                  <a:lnTo>
                    <a:pt x="75" y="41"/>
                  </a:lnTo>
                  <a:lnTo>
                    <a:pt x="74" y="49"/>
                  </a:lnTo>
                  <a:lnTo>
                    <a:pt x="72" y="57"/>
                  </a:lnTo>
                  <a:lnTo>
                    <a:pt x="69" y="64"/>
                  </a:lnTo>
                  <a:lnTo>
                    <a:pt x="64" y="70"/>
                  </a:lnTo>
                  <a:lnTo>
                    <a:pt x="59" y="76"/>
                  </a:lnTo>
                  <a:lnTo>
                    <a:pt x="53" y="79"/>
                  </a:lnTo>
                  <a:lnTo>
                    <a:pt x="46" y="81"/>
                  </a:lnTo>
                  <a:lnTo>
                    <a:pt x="38" y="83"/>
                  </a:lnTo>
                  <a:lnTo>
                    <a:pt x="30" y="81"/>
                  </a:lnTo>
                  <a:lnTo>
                    <a:pt x="23" y="79"/>
                  </a:lnTo>
                  <a:lnTo>
                    <a:pt x="17" y="76"/>
                  </a:lnTo>
                  <a:lnTo>
                    <a:pt x="11" y="70"/>
                  </a:lnTo>
                  <a:lnTo>
                    <a:pt x="7" y="64"/>
                  </a:lnTo>
                  <a:lnTo>
                    <a:pt x="3" y="57"/>
                  </a:lnTo>
                  <a:lnTo>
                    <a:pt x="1" y="49"/>
                  </a:lnTo>
                  <a:lnTo>
                    <a:pt x="0" y="41"/>
                  </a:lnTo>
                  <a:lnTo>
                    <a:pt x="1" y="33"/>
                  </a:lnTo>
                  <a:lnTo>
                    <a:pt x="3" y="25"/>
                  </a:lnTo>
                  <a:lnTo>
                    <a:pt x="7" y="18"/>
                  </a:lnTo>
                  <a:lnTo>
                    <a:pt x="11" y="11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7202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2208" y="3324"/>
              <a:ext cx="36" cy="3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3" y="1"/>
                </a:cxn>
                <a:cxn ang="0">
                  <a:pos x="48" y="3"/>
                </a:cxn>
                <a:cxn ang="0">
                  <a:pos x="55" y="7"/>
                </a:cxn>
                <a:cxn ang="0">
                  <a:pos x="60" y="11"/>
                </a:cxn>
                <a:cxn ang="0">
                  <a:pos x="65" y="17"/>
                </a:cxn>
                <a:cxn ang="0">
                  <a:pos x="68" y="23"/>
                </a:cxn>
                <a:cxn ang="0">
                  <a:pos x="69" y="30"/>
                </a:cxn>
                <a:cxn ang="0">
                  <a:pos x="70" y="38"/>
                </a:cxn>
                <a:cxn ang="0">
                  <a:pos x="69" y="46"/>
                </a:cxn>
                <a:cxn ang="0">
                  <a:pos x="68" y="53"/>
                </a:cxn>
                <a:cxn ang="0">
                  <a:pos x="65" y="60"/>
                </a:cxn>
                <a:cxn ang="0">
                  <a:pos x="60" y="65"/>
                </a:cxn>
                <a:cxn ang="0">
                  <a:pos x="55" y="70"/>
                </a:cxn>
                <a:cxn ang="0">
                  <a:pos x="48" y="74"/>
                </a:cxn>
                <a:cxn ang="0">
                  <a:pos x="43" y="76"/>
                </a:cxn>
                <a:cxn ang="0">
                  <a:pos x="36" y="77"/>
                </a:cxn>
                <a:cxn ang="0">
                  <a:pos x="29" y="76"/>
                </a:cxn>
                <a:cxn ang="0">
                  <a:pos x="22" y="74"/>
                </a:cxn>
                <a:cxn ang="0">
                  <a:pos x="16" y="70"/>
                </a:cxn>
                <a:cxn ang="0">
                  <a:pos x="10" y="65"/>
                </a:cxn>
                <a:cxn ang="0">
                  <a:pos x="6" y="60"/>
                </a:cxn>
                <a:cxn ang="0">
                  <a:pos x="2" y="53"/>
                </a:cxn>
                <a:cxn ang="0">
                  <a:pos x="1" y="46"/>
                </a:cxn>
                <a:cxn ang="0">
                  <a:pos x="0" y="38"/>
                </a:cxn>
                <a:cxn ang="0">
                  <a:pos x="1" y="30"/>
                </a:cxn>
                <a:cxn ang="0">
                  <a:pos x="2" y="23"/>
                </a:cxn>
                <a:cxn ang="0">
                  <a:pos x="6" y="17"/>
                </a:cxn>
                <a:cxn ang="0">
                  <a:pos x="10" y="11"/>
                </a:cxn>
                <a:cxn ang="0">
                  <a:pos x="16" y="7"/>
                </a:cxn>
                <a:cxn ang="0">
                  <a:pos x="22" y="3"/>
                </a:cxn>
                <a:cxn ang="0">
                  <a:pos x="29" y="1"/>
                </a:cxn>
                <a:cxn ang="0">
                  <a:pos x="36" y="0"/>
                </a:cxn>
              </a:cxnLst>
              <a:rect l="0" t="0" r="r" b="b"/>
              <a:pathLst>
                <a:path w="70" h="77">
                  <a:moveTo>
                    <a:pt x="36" y="0"/>
                  </a:moveTo>
                  <a:lnTo>
                    <a:pt x="43" y="1"/>
                  </a:lnTo>
                  <a:lnTo>
                    <a:pt x="48" y="3"/>
                  </a:lnTo>
                  <a:lnTo>
                    <a:pt x="55" y="7"/>
                  </a:lnTo>
                  <a:lnTo>
                    <a:pt x="60" y="11"/>
                  </a:lnTo>
                  <a:lnTo>
                    <a:pt x="65" y="17"/>
                  </a:lnTo>
                  <a:lnTo>
                    <a:pt x="68" y="23"/>
                  </a:lnTo>
                  <a:lnTo>
                    <a:pt x="69" y="30"/>
                  </a:lnTo>
                  <a:lnTo>
                    <a:pt x="70" y="38"/>
                  </a:lnTo>
                  <a:lnTo>
                    <a:pt x="69" y="46"/>
                  </a:lnTo>
                  <a:lnTo>
                    <a:pt x="68" y="53"/>
                  </a:lnTo>
                  <a:lnTo>
                    <a:pt x="65" y="60"/>
                  </a:lnTo>
                  <a:lnTo>
                    <a:pt x="60" y="65"/>
                  </a:lnTo>
                  <a:lnTo>
                    <a:pt x="55" y="70"/>
                  </a:lnTo>
                  <a:lnTo>
                    <a:pt x="48" y="74"/>
                  </a:lnTo>
                  <a:lnTo>
                    <a:pt x="43" y="76"/>
                  </a:lnTo>
                  <a:lnTo>
                    <a:pt x="36" y="77"/>
                  </a:lnTo>
                  <a:lnTo>
                    <a:pt x="29" y="76"/>
                  </a:lnTo>
                  <a:lnTo>
                    <a:pt x="22" y="74"/>
                  </a:lnTo>
                  <a:lnTo>
                    <a:pt x="16" y="70"/>
                  </a:lnTo>
                  <a:lnTo>
                    <a:pt x="10" y="65"/>
                  </a:lnTo>
                  <a:lnTo>
                    <a:pt x="6" y="60"/>
                  </a:lnTo>
                  <a:lnTo>
                    <a:pt x="2" y="53"/>
                  </a:lnTo>
                  <a:lnTo>
                    <a:pt x="1" y="46"/>
                  </a:lnTo>
                  <a:lnTo>
                    <a:pt x="0" y="38"/>
                  </a:lnTo>
                  <a:lnTo>
                    <a:pt x="1" y="30"/>
                  </a:lnTo>
                  <a:lnTo>
                    <a:pt x="2" y="23"/>
                  </a:lnTo>
                  <a:lnTo>
                    <a:pt x="6" y="17"/>
                  </a:lnTo>
                  <a:lnTo>
                    <a:pt x="10" y="11"/>
                  </a:lnTo>
                  <a:lnTo>
                    <a:pt x="16" y="7"/>
                  </a:lnTo>
                  <a:lnTo>
                    <a:pt x="22" y="3"/>
                  </a:lnTo>
                  <a:lnTo>
                    <a:pt x="29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C17A02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2208" y="3324"/>
              <a:ext cx="34" cy="36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46" y="2"/>
                </a:cxn>
                <a:cxn ang="0">
                  <a:pos x="57" y="10"/>
                </a:cxn>
                <a:cxn ang="0">
                  <a:pos x="64" y="22"/>
                </a:cxn>
                <a:cxn ang="0">
                  <a:pos x="66" y="36"/>
                </a:cxn>
                <a:cxn ang="0">
                  <a:pos x="64" y="49"/>
                </a:cxn>
                <a:cxn ang="0">
                  <a:pos x="57" y="61"/>
                </a:cxn>
                <a:cxn ang="0">
                  <a:pos x="46" y="69"/>
                </a:cxn>
                <a:cxn ang="0">
                  <a:pos x="34" y="71"/>
                </a:cxn>
                <a:cxn ang="0">
                  <a:pos x="21" y="69"/>
                </a:cxn>
                <a:cxn ang="0">
                  <a:pos x="11" y="61"/>
                </a:cxn>
                <a:cxn ang="0">
                  <a:pos x="3" y="49"/>
                </a:cxn>
                <a:cxn ang="0">
                  <a:pos x="0" y="36"/>
                </a:cxn>
                <a:cxn ang="0">
                  <a:pos x="3" y="22"/>
                </a:cxn>
                <a:cxn ang="0">
                  <a:pos x="11" y="10"/>
                </a:cxn>
                <a:cxn ang="0">
                  <a:pos x="21" y="2"/>
                </a:cxn>
                <a:cxn ang="0">
                  <a:pos x="34" y="0"/>
                </a:cxn>
              </a:cxnLst>
              <a:rect l="0" t="0" r="r" b="b"/>
              <a:pathLst>
                <a:path w="66" h="71">
                  <a:moveTo>
                    <a:pt x="34" y="0"/>
                  </a:moveTo>
                  <a:lnTo>
                    <a:pt x="46" y="2"/>
                  </a:lnTo>
                  <a:lnTo>
                    <a:pt x="57" y="10"/>
                  </a:lnTo>
                  <a:lnTo>
                    <a:pt x="64" y="22"/>
                  </a:lnTo>
                  <a:lnTo>
                    <a:pt x="66" y="36"/>
                  </a:lnTo>
                  <a:lnTo>
                    <a:pt x="64" y="49"/>
                  </a:lnTo>
                  <a:lnTo>
                    <a:pt x="57" y="61"/>
                  </a:lnTo>
                  <a:lnTo>
                    <a:pt x="46" y="69"/>
                  </a:lnTo>
                  <a:lnTo>
                    <a:pt x="34" y="71"/>
                  </a:lnTo>
                  <a:lnTo>
                    <a:pt x="21" y="69"/>
                  </a:lnTo>
                  <a:lnTo>
                    <a:pt x="11" y="61"/>
                  </a:lnTo>
                  <a:lnTo>
                    <a:pt x="3" y="49"/>
                  </a:lnTo>
                  <a:lnTo>
                    <a:pt x="0" y="36"/>
                  </a:lnTo>
                  <a:lnTo>
                    <a:pt x="3" y="22"/>
                  </a:lnTo>
                  <a:lnTo>
                    <a:pt x="11" y="10"/>
                  </a:lnTo>
                  <a:lnTo>
                    <a:pt x="21" y="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C47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2210" y="3326"/>
              <a:ext cx="30" cy="3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3" y="2"/>
                </a:cxn>
                <a:cxn ang="0">
                  <a:pos x="52" y="9"/>
                </a:cxn>
                <a:cxn ang="0">
                  <a:pos x="59" y="20"/>
                </a:cxn>
                <a:cxn ang="0">
                  <a:pos x="61" y="32"/>
                </a:cxn>
                <a:cxn ang="0">
                  <a:pos x="59" y="45"/>
                </a:cxn>
                <a:cxn ang="0">
                  <a:pos x="52" y="55"/>
                </a:cxn>
                <a:cxn ang="0">
                  <a:pos x="43" y="63"/>
                </a:cxn>
                <a:cxn ang="0">
                  <a:pos x="30" y="66"/>
                </a:cxn>
                <a:cxn ang="0">
                  <a:pos x="19" y="63"/>
                </a:cxn>
                <a:cxn ang="0">
                  <a:pos x="10" y="55"/>
                </a:cxn>
                <a:cxn ang="0">
                  <a:pos x="3" y="45"/>
                </a:cxn>
                <a:cxn ang="0">
                  <a:pos x="0" y="32"/>
                </a:cxn>
                <a:cxn ang="0">
                  <a:pos x="3" y="20"/>
                </a:cxn>
                <a:cxn ang="0">
                  <a:pos x="10" y="9"/>
                </a:cxn>
                <a:cxn ang="0">
                  <a:pos x="19" y="2"/>
                </a:cxn>
                <a:cxn ang="0">
                  <a:pos x="30" y="0"/>
                </a:cxn>
              </a:cxnLst>
              <a:rect l="0" t="0" r="r" b="b"/>
              <a:pathLst>
                <a:path w="61" h="66">
                  <a:moveTo>
                    <a:pt x="30" y="0"/>
                  </a:moveTo>
                  <a:lnTo>
                    <a:pt x="43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1" y="32"/>
                  </a:lnTo>
                  <a:lnTo>
                    <a:pt x="59" y="45"/>
                  </a:lnTo>
                  <a:lnTo>
                    <a:pt x="52" y="55"/>
                  </a:lnTo>
                  <a:lnTo>
                    <a:pt x="43" y="63"/>
                  </a:lnTo>
                  <a:lnTo>
                    <a:pt x="30" y="66"/>
                  </a:lnTo>
                  <a:lnTo>
                    <a:pt x="19" y="63"/>
                  </a:lnTo>
                  <a:lnTo>
                    <a:pt x="10" y="55"/>
                  </a:lnTo>
                  <a:lnTo>
                    <a:pt x="3" y="45"/>
                  </a:lnTo>
                  <a:lnTo>
                    <a:pt x="0" y="32"/>
                  </a:lnTo>
                  <a:lnTo>
                    <a:pt x="3" y="20"/>
                  </a:lnTo>
                  <a:lnTo>
                    <a:pt x="10" y="9"/>
                  </a:lnTo>
                  <a:lnTo>
                    <a:pt x="19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C98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7" name="Freeform 113"/>
            <p:cNvSpPr>
              <a:spLocks/>
            </p:cNvSpPr>
            <p:nvPr/>
          </p:nvSpPr>
          <p:spPr bwMode="auto">
            <a:xfrm>
              <a:off x="2210" y="3326"/>
              <a:ext cx="28" cy="31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39" y="3"/>
                </a:cxn>
                <a:cxn ang="0">
                  <a:pos x="47" y="8"/>
                </a:cxn>
                <a:cxn ang="0">
                  <a:pos x="52" y="19"/>
                </a:cxn>
                <a:cxn ang="0">
                  <a:pos x="55" y="30"/>
                </a:cxn>
                <a:cxn ang="0">
                  <a:pos x="52" y="42"/>
                </a:cxn>
                <a:cxn ang="0">
                  <a:pos x="47" y="51"/>
                </a:cxn>
                <a:cxn ang="0">
                  <a:pos x="39" y="58"/>
                </a:cxn>
                <a:cxn ang="0">
                  <a:pos x="27" y="60"/>
                </a:cxn>
                <a:cxn ang="0">
                  <a:pos x="17" y="58"/>
                </a:cxn>
                <a:cxn ang="0">
                  <a:pos x="8" y="51"/>
                </a:cxn>
                <a:cxn ang="0">
                  <a:pos x="2" y="42"/>
                </a:cxn>
                <a:cxn ang="0">
                  <a:pos x="0" y="30"/>
                </a:cxn>
                <a:cxn ang="0">
                  <a:pos x="2" y="19"/>
                </a:cxn>
                <a:cxn ang="0">
                  <a:pos x="8" y="8"/>
                </a:cxn>
                <a:cxn ang="0">
                  <a:pos x="17" y="3"/>
                </a:cxn>
                <a:cxn ang="0">
                  <a:pos x="27" y="0"/>
                </a:cxn>
              </a:cxnLst>
              <a:rect l="0" t="0" r="r" b="b"/>
              <a:pathLst>
                <a:path w="55" h="60">
                  <a:moveTo>
                    <a:pt x="27" y="0"/>
                  </a:moveTo>
                  <a:lnTo>
                    <a:pt x="39" y="3"/>
                  </a:lnTo>
                  <a:lnTo>
                    <a:pt x="47" y="8"/>
                  </a:lnTo>
                  <a:lnTo>
                    <a:pt x="52" y="19"/>
                  </a:lnTo>
                  <a:lnTo>
                    <a:pt x="55" y="30"/>
                  </a:lnTo>
                  <a:lnTo>
                    <a:pt x="52" y="42"/>
                  </a:lnTo>
                  <a:lnTo>
                    <a:pt x="47" y="51"/>
                  </a:lnTo>
                  <a:lnTo>
                    <a:pt x="39" y="58"/>
                  </a:lnTo>
                  <a:lnTo>
                    <a:pt x="27" y="60"/>
                  </a:lnTo>
                  <a:lnTo>
                    <a:pt x="17" y="58"/>
                  </a:lnTo>
                  <a:lnTo>
                    <a:pt x="8" y="51"/>
                  </a:lnTo>
                  <a:lnTo>
                    <a:pt x="2" y="42"/>
                  </a:lnTo>
                  <a:lnTo>
                    <a:pt x="0" y="30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7" y="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CE8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8" name="Freeform 114"/>
            <p:cNvSpPr>
              <a:spLocks/>
            </p:cNvSpPr>
            <p:nvPr/>
          </p:nvSpPr>
          <p:spPr bwMode="auto">
            <a:xfrm>
              <a:off x="2211" y="3326"/>
              <a:ext cx="25" cy="2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35" y="3"/>
                </a:cxn>
                <a:cxn ang="0">
                  <a:pos x="43" y="8"/>
                </a:cxn>
                <a:cxn ang="0">
                  <a:pos x="48" y="18"/>
                </a:cxn>
                <a:cxn ang="0">
                  <a:pos x="50" y="28"/>
                </a:cxn>
                <a:cxn ang="0">
                  <a:pos x="48" y="38"/>
                </a:cxn>
                <a:cxn ang="0">
                  <a:pos x="43" y="47"/>
                </a:cxn>
                <a:cxn ang="0">
                  <a:pos x="35" y="53"/>
                </a:cxn>
                <a:cxn ang="0">
                  <a:pos x="25" y="56"/>
                </a:cxn>
                <a:cxn ang="0">
                  <a:pos x="16" y="53"/>
                </a:cxn>
                <a:cxn ang="0">
                  <a:pos x="8" y="47"/>
                </a:cxn>
                <a:cxn ang="0">
                  <a:pos x="2" y="38"/>
                </a:cxn>
                <a:cxn ang="0">
                  <a:pos x="0" y="28"/>
                </a:cxn>
                <a:cxn ang="0">
                  <a:pos x="2" y="18"/>
                </a:cxn>
                <a:cxn ang="0">
                  <a:pos x="8" y="8"/>
                </a:cxn>
                <a:cxn ang="0">
                  <a:pos x="16" y="3"/>
                </a:cxn>
                <a:cxn ang="0">
                  <a:pos x="25" y="0"/>
                </a:cxn>
              </a:cxnLst>
              <a:rect l="0" t="0" r="r" b="b"/>
              <a:pathLst>
                <a:path w="50" h="56">
                  <a:moveTo>
                    <a:pt x="25" y="0"/>
                  </a:moveTo>
                  <a:lnTo>
                    <a:pt x="35" y="3"/>
                  </a:lnTo>
                  <a:lnTo>
                    <a:pt x="43" y="8"/>
                  </a:lnTo>
                  <a:lnTo>
                    <a:pt x="48" y="18"/>
                  </a:lnTo>
                  <a:lnTo>
                    <a:pt x="50" y="28"/>
                  </a:lnTo>
                  <a:lnTo>
                    <a:pt x="48" y="38"/>
                  </a:lnTo>
                  <a:lnTo>
                    <a:pt x="43" y="47"/>
                  </a:lnTo>
                  <a:lnTo>
                    <a:pt x="35" y="53"/>
                  </a:lnTo>
                  <a:lnTo>
                    <a:pt x="25" y="56"/>
                  </a:lnTo>
                  <a:lnTo>
                    <a:pt x="16" y="53"/>
                  </a:lnTo>
                  <a:lnTo>
                    <a:pt x="8" y="47"/>
                  </a:lnTo>
                  <a:lnTo>
                    <a:pt x="2" y="38"/>
                  </a:lnTo>
                  <a:lnTo>
                    <a:pt x="0" y="28"/>
                  </a:lnTo>
                  <a:lnTo>
                    <a:pt x="2" y="18"/>
                  </a:lnTo>
                  <a:lnTo>
                    <a:pt x="8" y="8"/>
                  </a:lnTo>
                  <a:lnTo>
                    <a:pt x="16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39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9" name="Freeform 115"/>
            <p:cNvSpPr>
              <a:spLocks/>
            </p:cNvSpPr>
            <p:nvPr/>
          </p:nvSpPr>
          <p:spPr bwMode="auto">
            <a:xfrm>
              <a:off x="2211" y="3326"/>
              <a:ext cx="22" cy="26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2" y="3"/>
                </a:cxn>
                <a:cxn ang="0">
                  <a:pos x="39" y="7"/>
                </a:cxn>
                <a:cxn ang="0">
                  <a:pos x="44" y="15"/>
                </a:cxn>
                <a:cxn ang="0">
                  <a:pos x="46" y="26"/>
                </a:cxn>
                <a:cxn ang="0">
                  <a:pos x="44" y="35"/>
                </a:cxn>
                <a:cxn ang="0">
                  <a:pos x="39" y="43"/>
                </a:cxn>
                <a:cxn ang="0">
                  <a:pos x="32" y="48"/>
                </a:cxn>
                <a:cxn ang="0">
                  <a:pos x="23" y="50"/>
                </a:cxn>
                <a:cxn ang="0">
                  <a:pos x="14" y="48"/>
                </a:cxn>
                <a:cxn ang="0">
                  <a:pos x="7" y="43"/>
                </a:cxn>
                <a:cxn ang="0">
                  <a:pos x="2" y="35"/>
                </a:cxn>
                <a:cxn ang="0">
                  <a:pos x="0" y="26"/>
                </a:cxn>
                <a:cxn ang="0">
                  <a:pos x="2" y="15"/>
                </a:cxn>
                <a:cxn ang="0">
                  <a:pos x="7" y="7"/>
                </a:cxn>
                <a:cxn ang="0">
                  <a:pos x="14" y="3"/>
                </a:cxn>
                <a:cxn ang="0">
                  <a:pos x="23" y="0"/>
                </a:cxn>
              </a:cxnLst>
              <a:rect l="0" t="0" r="r" b="b"/>
              <a:pathLst>
                <a:path w="46" h="50">
                  <a:moveTo>
                    <a:pt x="23" y="0"/>
                  </a:moveTo>
                  <a:lnTo>
                    <a:pt x="32" y="3"/>
                  </a:lnTo>
                  <a:lnTo>
                    <a:pt x="39" y="7"/>
                  </a:lnTo>
                  <a:lnTo>
                    <a:pt x="44" y="15"/>
                  </a:lnTo>
                  <a:lnTo>
                    <a:pt x="46" y="26"/>
                  </a:lnTo>
                  <a:lnTo>
                    <a:pt x="44" y="35"/>
                  </a:lnTo>
                  <a:lnTo>
                    <a:pt x="39" y="43"/>
                  </a:lnTo>
                  <a:lnTo>
                    <a:pt x="32" y="48"/>
                  </a:lnTo>
                  <a:lnTo>
                    <a:pt x="23" y="50"/>
                  </a:lnTo>
                  <a:lnTo>
                    <a:pt x="14" y="48"/>
                  </a:lnTo>
                  <a:lnTo>
                    <a:pt x="7" y="43"/>
                  </a:lnTo>
                  <a:lnTo>
                    <a:pt x="2" y="35"/>
                  </a:lnTo>
                  <a:lnTo>
                    <a:pt x="0" y="26"/>
                  </a:lnTo>
                  <a:lnTo>
                    <a:pt x="2" y="15"/>
                  </a:lnTo>
                  <a:lnTo>
                    <a:pt x="7" y="7"/>
                  </a:lnTo>
                  <a:lnTo>
                    <a:pt x="14" y="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D89B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0" name="Freeform 116"/>
            <p:cNvSpPr>
              <a:spLocks/>
            </p:cNvSpPr>
            <p:nvPr/>
          </p:nvSpPr>
          <p:spPr bwMode="auto">
            <a:xfrm>
              <a:off x="2213" y="3327"/>
              <a:ext cx="21" cy="2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8" y="2"/>
                </a:cxn>
                <a:cxn ang="0">
                  <a:pos x="35" y="6"/>
                </a:cxn>
                <a:cxn ang="0">
                  <a:pos x="39" y="13"/>
                </a:cxn>
                <a:cxn ang="0">
                  <a:pos x="40" y="21"/>
                </a:cxn>
                <a:cxn ang="0">
                  <a:pos x="39" y="31"/>
                </a:cxn>
                <a:cxn ang="0">
                  <a:pos x="35" y="38"/>
                </a:cxn>
                <a:cxn ang="0">
                  <a:pos x="28" y="42"/>
                </a:cxn>
                <a:cxn ang="0">
                  <a:pos x="20" y="43"/>
                </a:cxn>
                <a:cxn ang="0">
                  <a:pos x="12" y="42"/>
                </a:cxn>
                <a:cxn ang="0">
                  <a:pos x="6" y="38"/>
                </a:cxn>
                <a:cxn ang="0">
                  <a:pos x="1" y="31"/>
                </a:cxn>
                <a:cxn ang="0">
                  <a:pos x="0" y="21"/>
                </a:cxn>
                <a:cxn ang="0">
                  <a:pos x="1" y="13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</a:cxnLst>
              <a:rect l="0" t="0" r="r" b="b"/>
              <a:pathLst>
                <a:path w="40" h="43">
                  <a:moveTo>
                    <a:pt x="20" y="0"/>
                  </a:moveTo>
                  <a:lnTo>
                    <a:pt x="28" y="2"/>
                  </a:lnTo>
                  <a:lnTo>
                    <a:pt x="35" y="6"/>
                  </a:lnTo>
                  <a:lnTo>
                    <a:pt x="39" y="13"/>
                  </a:lnTo>
                  <a:lnTo>
                    <a:pt x="40" y="21"/>
                  </a:lnTo>
                  <a:lnTo>
                    <a:pt x="39" y="31"/>
                  </a:lnTo>
                  <a:lnTo>
                    <a:pt x="35" y="38"/>
                  </a:lnTo>
                  <a:lnTo>
                    <a:pt x="28" y="42"/>
                  </a:lnTo>
                  <a:lnTo>
                    <a:pt x="20" y="43"/>
                  </a:lnTo>
                  <a:lnTo>
                    <a:pt x="12" y="42"/>
                  </a:lnTo>
                  <a:lnTo>
                    <a:pt x="6" y="38"/>
                  </a:lnTo>
                  <a:lnTo>
                    <a:pt x="1" y="31"/>
                  </a:lnTo>
                  <a:lnTo>
                    <a:pt x="0" y="21"/>
                  </a:lnTo>
                  <a:lnTo>
                    <a:pt x="1" y="13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DDA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1" name="Freeform 117"/>
            <p:cNvSpPr>
              <a:spLocks/>
            </p:cNvSpPr>
            <p:nvPr/>
          </p:nvSpPr>
          <p:spPr bwMode="auto">
            <a:xfrm>
              <a:off x="2213" y="3327"/>
              <a:ext cx="18" cy="19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4" y="1"/>
                </a:cxn>
                <a:cxn ang="0">
                  <a:pos x="30" y="5"/>
                </a:cxn>
                <a:cxn ang="0">
                  <a:pos x="35" y="11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0" y="33"/>
                </a:cxn>
                <a:cxn ang="0">
                  <a:pos x="24" y="38"/>
                </a:cxn>
                <a:cxn ang="0">
                  <a:pos x="18" y="39"/>
                </a:cxn>
                <a:cxn ang="0">
                  <a:pos x="11" y="38"/>
                </a:cxn>
                <a:cxn ang="0">
                  <a:pos x="6" y="33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9">
                  <a:moveTo>
                    <a:pt x="18" y="0"/>
                  </a:moveTo>
                  <a:lnTo>
                    <a:pt x="24" y="1"/>
                  </a:lnTo>
                  <a:lnTo>
                    <a:pt x="30" y="5"/>
                  </a:lnTo>
                  <a:lnTo>
                    <a:pt x="35" y="11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0" y="33"/>
                  </a:lnTo>
                  <a:lnTo>
                    <a:pt x="24" y="38"/>
                  </a:lnTo>
                  <a:lnTo>
                    <a:pt x="18" y="39"/>
                  </a:lnTo>
                  <a:lnTo>
                    <a:pt x="11" y="38"/>
                  </a:lnTo>
                  <a:lnTo>
                    <a:pt x="6" y="33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0A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2" name="Freeform 118"/>
            <p:cNvSpPr>
              <a:spLocks/>
            </p:cNvSpPr>
            <p:nvPr/>
          </p:nvSpPr>
          <p:spPr bwMode="auto">
            <a:xfrm>
              <a:off x="2214" y="3327"/>
              <a:ext cx="15" cy="17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10"/>
                </a:cxn>
                <a:cxn ang="0">
                  <a:pos x="30" y="17"/>
                </a:cxn>
                <a:cxn ang="0">
                  <a:pos x="29" y="24"/>
                </a:cxn>
                <a:cxn ang="0">
                  <a:pos x="26" y="29"/>
                </a:cxn>
                <a:cxn ang="0">
                  <a:pos x="21" y="33"/>
                </a:cxn>
                <a:cxn ang="0">
                  <a:pos x="15" y="34"/>
                </a:cxn>
                <a:cxn ang="0">
                  <a:pos x="10" y="33"/>
                </a:cxn>
                <a:cxn ang="0">
                  <a:pos x="5" y="29"/>
                </a:cxn>
                <a:cxn ang="0">
                  <a:pos x="2" y="24"/>
                </a:cxn>
                <a:cxn ang="0">
                  <a:pos x="0" y="17"/>
                </a:cxn>
                <a:cxn ang="0">
                  <a:pos x="2" y="10"/>
                </a:cxn>
                <a:cxn ang="0">
                  <a:pos x="5" y="4"/>
                </a:cxn>
                <a:cxn ang="0">
                  <a:pos x="10" y="1"/>
                </a:cxn>
                <a:cxn ang="0">
                  <a:pos x="15" y="0"/>
                </a:cxn>
              </a:cxnLst>
              <a:rect l="0" t="0" r="r" b="b"/>
              <a:pathLst>
                <a:path w="30" h="34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10"/>
                  </a:lnTo>
                  <a:lnTo>
                    <a:pt x="30" y="17"/>
                  </a:lnTo>
                  <a:lnTo>
                    <a:pt x="29" y="24"/>
                  </a:lnTo>
                  <a:lnTo>
                    <a:pt x="26" y="29"/>
                  </a:lnTo>
                  <a:lnTo>
                    <a:pt x="21" y="33"/>
                  </a:lnTo>
                  <a:lnTo>
                    <a:pt x="15" y="34"/>
                  </a:lnTo>
                  <a:lnTo>
                    <a:pt x="10" y="33"/>
                  </a:lnTo>
                  <a:lnTo>
                    <a:pt x="5" y="29"/>
                  </a:lnTo>
                  <a:lnTo>
                    <a:pt x="2" y="24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5" y="4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5AD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3" name="Freeform 119"/>
            <p:cNvSpPr>
              <a:spLocks/>
            </p:cNvSpPr>
            <p:nvPr/>
          </p:nvSpPr>
          <p:spPr bwMode="auto">
            <a:xfrm>
              <a:off x="2214" y="3327"/>
              <a:ext cx="13" cy="1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7" y="1"/>
                </a:cxn>
                <a:cxn ang="0">
                  <a:pos x="21" y="4"/>
                </a:cxn>
                <a:cxn ang="0">
                  <a:pos x="24" y="9"/>
                </a:cxn>
                <a:cxn ang="0">
                  <a:pos x="25" y="14"/>
                </a:cxn>
                <a:cxn ang="0">
                  <a:pos x="24" y="19"/>
                </a:cxn>
                <a:cxn ang="0">
                  <a:pos x="21" y="24"/>
                </a:cxn>
                <a:cxn ang="0">
                  <a:pos x="17" y="28"/>
                </a:cxn>
                <a:cxn ang="0">
                  <a:pos x="12" y="29"/>
                </a:cxn>
                <a:cxn ang="0">
                  <a:pos x="8" y="28"/>
                </a:cxn>
                <a:cxn ang="0">
                  <a:pos x="3" y="24"/>
                </a:cxn>
                <a:cxn ang="0">
                  <a:pos x="1" y="19"/>
                </a:cxn>
                <a:cxn ang="0">
                  <a:pos x="0" y="14"/>
                </a:cxn>
                <a:cxn ang="0">
                  <a:pos x="1" y="9"/>
                </a:cxn>
                <a:cxn ang="0">
                  <a:pos x="3" y="4"/>
                </a:cxn>
                <a:cxn ang="0">
                  <a:pos x="8" y="1"/>
                </a:cxn>
                <a:cxn ang="0">
                  <a:pos x="12" y="0"/>
                </a:cxn>
              </a:cxnLst>
              <a:rect l="0" t="0" r="r" b="b"/>
              <a:pathLst>
                <a:path w="25" h="29">
                  <a:moveTo>
                    <a:pt x="12" y="0"/>
                  </a:moveTo>
                  <a:lnTo>
                    <a:pt x="17" y="1"/>
                  </a:lnTo>
                  <a:lnTo>
                    <a:pt x="21" y="4"/>
                  </a:lnTo>
                  <a:lnTo>
                    <a:pt x="24" y="9"/>
                  </a:lnTo>
                  <a:lnTo>
                    <a:pt x="25" y="14"/>
                  </a:lnTo>
                  <a:lnTo>
                    <a:pt x="24" y="19"/>
                  </a:lnTo>
                  <a:lnTo>
                    <a:pt x="21" y="24"/>
                  </a:lnTo>
                  <a:lnTo>
                    <a:pt x="17" y="28"/>
                  </a:lnTo>
                  <a:lnTo>
                    <a:pt x="12" y="29"/>
                  </a:lnTo>
                  <a:lnTo>
                    <a:pt x="8" y="28"/>
                  </a:lnTo>
                  <a:lnTo>
                    <a:pt x="3" y="24"/>
                  </a:lnTo>
                  <a:lnTo>
                    <a:pt x="1" y="19"/>
                  </a:lnTo>
                  <a:lnTo>
                    <a:pt x="0" y="14"/>
                  </a:lnTo>
                  <a:lnTo>
                    <a:pt x="1" y="9"/>
                  </a:lnTo>
                  <a:lnTo>
                    <a:pt x="3" y="4"/>
                  </a:lnTo>
                  <a:lnTo>
                    <a:pt x="8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4" name="Freeform 120"/>
            <p:cNvSpPr>
              <a:spLocks/>
            </p:cNvSpPr>
            <p:nvPr/>
          </p:nvSpPr>
          <p:spPr bwMode="auto">
            <a:xfrm>
              <a:off x="2081" y="3705"/>
              <a:ext cx="55" cy="6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65" y="1"/>
                </a:cxn>
                <a:cxn ang="0">
                  <a:pos x="76" y="5"/>
                </a:cxn>
                <a:cxn ang="0">
                  <a:pos x="85" y="10"/>
                </a:cxn>
                <a:cxn ang="0">
                  <a:pos x="93" y="17"/>
                </a:cxn>
                <a:cxn ang="0">
                  <a:pos x="100" y="27"/>
                </a:cxn>
                <a:cxn ang="0">
                  <a:pos x="104" y="37"/>
                </a:cxn>
                <a:cxn ang="0">
                  <a:pos x="108" y="47"/>
                </a:cxn>
                <a:cxn ang="0">
                  <a:pos x="109" y="60"/>
                </a:cxn>
                <a:cxn ang="0">
                  <a:pos x="108" y="73"/>
                </a:cxn>
                <a:cxn ang="0">
                  <a:pos x="104" y="83"/>
                </a:cxn>
                <a:cxn ang="0">
                  <a:pos x="100" y="93"/>
                </a:cxn>
                <a:cxn ang="0">
                  <a:pos x="93" y="103"/>
                </a:cxn>
                <a:cxn ang="0">
                  <a:pos x="85" y="110"/>
                </a:cxn>
                <a:cxn ang="0">
                  <a:pos x="76" y="115"/>
                </a:cxn>
                <a:cxn ang="0">
                  <a:pos x="65" y="119"/>
                </a:cxn>
                <a:cxn ang="0">
                  <a:pos x="55" y="120"/>
                </a:cxn>
                <a:cxn ang="0">
                  <a:pos x="43" y="119"/>
                </a:cxn>
                <a:cxn ang="0">
                  <a:pos x="34" y="115"/>
                </a:cxn>
                <a:cxn ang="0">
                  <a:pos x="24" y="110"/>
                </a:cxn>
                <a:cxn ang="0">
                  <a:pos x="16" y="103"/>
                </a:cxn>
                <a:cxn ang="0">
                  <a:pos x="9" y="93"/>
                </a:cxn>
                <a:cxn ang="0">
                  <a:pos x="4" y="83"/>
                </a:cxn>
                <a:cxn ang="0">
                  <a:pos x="1" y="73"/>
                </a:cxn>
                <a:cxn ang="0">
                  <a:pos x="0" y="60"/>
                </a:cxn>
                <a:cxn ang="0">
                  <a:pos x="1" y="47"/>
                </a:cxn>
                <a:cxn ang="0">
                  <a:pos x="4" y="37"/>
                </a:cxn>
                <a:cxn ang="0">
                  <a:pos x="9" y="27"/>
                </a:cxn>
                <a:cxn ang="0">
                  <a:pos x="16" y="17"/>
                </a:cxn>
                <a:cxn ang="0">
                  <a:pos x="24" y="10"/>
                </a:cxn>
                <a:cxn ang="0">
                  <a:pos x="34" y="5"/>
                </a:cxn>
                <a:cxn ang="0">
                  <a:pos x="43" y="1"/>
                </a:cxn>
                <a:cxn ang="0">
                  <a:pos x="55" y="0"/>
                </a:cxn>
              </a:cxnLst>
              <a:rect l="0" t="0" r="r" b="b"/>
              <a:pathLst>
                <a:path w="109" h="120">
                  <a:moveTo>
                    <a:pt x="55" y="0"/>
                  </a:moveTo>
                  <a:lnTo>
                    <a:pt x="65" y="1"/>
                  </a:lnTo>
                  <a:lnTo>
                    <a:pt x="76" y="5"/>
                  </a:lnTo>
                  <a:lnTo>
                    <a:pt x="85" y="10"/>
                  </a:lnTo>
                  <a:lnTo>
                    <a:pt x="93" y="17"/>
                  </a:lnTo>
                  <a:lnTo>
                    <a:pt x="100" y="27"/>
                  </a:lnTo>
                  <a:lnTo>
                    <a:pt x="104" y="37"/>
                  </a:lnTo>
                  <a:lnTo>
                    <a:pt x="108" y="47"/>
                  </a:lnTo>
                  <a:lnTo>
                    <a:pt x="109" y="60"/>
                  </a:lnTo>
                  <a:lnTo>
                    <a:pt x="108" y="73"/>
                  </a:lnTo>
                  <a:lnTo>
                    <a:pt x="104" y="83"/>
                  </a:lnTo>
                  <a:lnTo>
                    <a:pt x="100" y="93"/>
                  </a:lnTo>
                  <a:lnTo>
                    <a:pt x="93" y="103"/>
                  </a:lnTo>
                  <a:lnTo>
                    <a:pt x="85" y="110"/>
                  </a:lnTo>
                  <a:lnTo>
                    <a:pt x="76" y="115"/>
                  </a:lnTo>
                  <a:lnTo>
                    <a:pt x="65" y="119"/>
                  </a:lnTo>
                  <a:lnTo>
                    <a:pt x="55" y="120"/>
                  </a:lnTo>
                  <a:lnTo>
                    <a:pt x="43" y="119"/>
                  </a:lnTo>
                  <a:lnTo>
                    <a:pt x="34" y="115"/>
                  </a:lnTo>
                  <a:lnTo>
                    <a:pt x="24" y="110"/>
                  </a:lnTo>
                  <a:lnTo>
                    <a:pt x="16" y="103"/>
                  </a:lnTo>
                  <a:lnTo>
                    <a:pt x="9" y="93"/>
                  </a:lnTo>
                  <a:lnTo>
                    <a:pt x="4" y="83"/>
                  </a:lnTo>
                  <a:lnTo>
                    <a:pt x="1" y="73"/>
                  </a:lnTo>
                  <a:lnTo>
                    <a:pt x="0" y="60"/>
                  </a:lnTo>
                  <a:lnTo>
                    <a:pt x="1" y="47"/>
                  </a:lnTo>
                  <a:lnTo>
                    <a:pt x="4" y="37"/>
                  </a:lnTo>
                  <a:lnTo>
                    <a:pt x="9" y="27"/>
                  </a:lnTo>
                  <a:lnTo>
                    <a:pt x="16" y="17"/>
                  </a:lnTo>
                  <a:lnTo>
                    <a:pt x="24" y="10"/>
                  </a:lnTo>
                  <a:lnTo>
                    <a:pt x="34" y="5"/>
                  </a:lnTo>
                  <a:lnTo>
                    <a:pt x="43" y="1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5" name="Freeform 121"/>
            <p:cNvSpPr>
              <a:spLocks/>
            </p:cNvSpPr>
            <p:nvPr/>
          </p:nvSpPr>
          <p:spPr bwMode="auto">
            <a:xfrm>
              <a:off x="2083" y="3705"/>
              <a:ext cx="51" cy="58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61" y="1"/>
                </a:cxn>
                <a:cxn ang="0">
                  <a:pos x="71" y="5"/>
                </a:cxn>
                <a:cxn ang="0">
                  <a:pos x="79" y="9"/>
                </a:cxn>
                <a:cxn ang="0">
                  <a:pos x="87" y="16"/>
                </a:cxn>
                <a:cxn ang="0">
                  <a:pos x="93" y="26"/>
                </a:cxn>
                <a:cxn ang="0">
                  <a:pos x="98" y="35"/>
                </a:cxn>
                <a:cxn ang="0">
                  <a:pos x="101" y="45"/>
                </a:cxn>
                <a:cxn ang="0">
                  <a:pos x="102" y="57"/>
                </a:cxn>
                <a:cxn ang="0">
                  <a:pos x="101" y="68"/>
                </a:cxn>
                <a:cxn ang="0">
                  <a:pos x="98" y="79"/>
                </a:cxn>
                <a:cxn ang="0">
                  <a:pos x="93" y="88"/>
                </a:cxn>
                <a:cxn ang="0">
                  <a:pos x="87" y="97"/>
                </a:cxn>
                <a:cxn ang="0">
                  <a:pos x="79" y="104"/>
                </a:cxn>
                <a:cxn ang="0">
                  <a:pos x="71" y="109"/>
                </a:cxn>
                <a:cxn ang="0">
                  <a:pos x="61" y="112"/>
                </a:cxn>
                <a:cxn ang="0">
                  <a:pos x="51" y="113"/>
                </a:cxn>
                <a:cxn ang="0">
                  <a:pos x="40" y="112"/>
                </a:cxn>
                <a:cxn ang="0">
                  <a:pos x="31" y="109"/>
                </a:cxn>
                <a:cxn ang="0">
                  <a:pos x="23" y="104"/>
                </a:cxn>
                <a:cxn ang="0">
                  <a:pos x="15" y="97"/>
                </a:cxn>
                <a:cxn ang="0">
                  <a:pos x="9" y="88"/>
                </a:cxn>
                <a:cxn ang="0">
                  <a:pos x="5" y="79"/>
                </a:cxn>
                <a:cxn ang="0">
                  <a:pos x="1" y="68"/>
                </a:cxn>
                <a:cxn ang="0">
                  <a:pos x="0" y="57"/>
                </a:cxn>
                <a:cxn ang="0">
                  <a:pos x="1" y="45"/>
                </a:cxn>
                <a:cxn ang="0">
                  <a:pos x="5" y="35"/>
                </a:cxn>
                <a:cxn ang="0">
                  <a:pos x="9" y="26"/>
                </a:cxn>
                <a:cxn ang="0">
                  <a:pos x="15" y="16"/>
                </a:cxn>
                <a:cxn ang="0">
                  <a:pos x="23" y="9"/>
                </a:cxn>
                <a:cxn ang="0">
                  <a:pos x="31" y="5"/>
                </a:cxn>
                <a:cxn ang="0">
                  <a:pos x="40" y="1"/>
                </a:cxn>
                <a:cxn ang="0">
                  <a:pos x="51" y="0"/>
                </a:cxn>
              </a:cxnLst>
              <a:rect l="0" t="0" r="r" b="b"/>
              <a:pathLst>
                <a:path w="102" h="113">
                  <a:moveTo>
                    <a:pt x="51" y="0"/>
                  </a:moveTo>
                  <a:lnTo>
                    <a:pt x="61" y="1"/>
                  </a:lnTo>
                  <a:lnTo>
                    <a:pt x="71" y="5"/>
                  </a:lnTo>
                  <a:lnTo>
                    <a:pt x="79" y="9"/>
                  </a:lnTo>
                  <a:lnTo>
                    <a:pt x="87" y="16"/>
                  </a:lnTo>
                  <a:lnTo>
                    <a:pt x="93" y="26"/>
                  </a:lnTo>
                  <a:lnTo>
                    <a:pt x="98" y="35"/>
                  </a:lnTo>
                  <a:lnTo>
                    <a:pt x="101" y="45"/>
                  </a:lnTo>
                  <a:lnTo>
                    <a:pt x="102" y="57"/>
                  </a:lnTo>
                  <a:lnTo>
                    <a:pt x="101" y="68"/>
                  </a:lnTo>
                  <a:lnTo>
                    <a:pt x="98" y="79"/>
                  </a:lnTo>
                  <a:lnTo>
                    <a:pt x="93" y="88"/>
                  </a:lnTo>
                  <a:lnTo>
                    <a:pt x="87" y="97"/>
                  </a:lnTo>
                  <a:lnTo>
                    <a:pt x="79" y="104"/>
                  </a:lnTo>
                  <a:lnTo>
                    <a:pt x="71" y="109"/>
                  </a:lnTo>
                  <a:lnTo>
                    <a:pt x="61" y="112"/>
                  </a:lnTo>
                  <a:lnTo>
                    <a:pt x="51" y="113"/>
                  </a:lnTo>
                  <a:lnTo>
                    <a:pt x="40" y="112"/>
                  </a:lnTo>
                  <a:lnTo>
                    <a:pt x="31" y="109"/>
                  </a:lnTo>
                  <a:lnTo>
                    <a:pt x="23" y="104"/>
                  </a:lnTo>
                  <a:lnTo>
                    <a:pt x="15" y="97"/>
                  </a:lnTo>
                  <a:lnTo>
                    <a:pt x="9" y="88"/>
                  </a:lnTo>
                  <a:lnTo>
                    <a:pt x="5" y="79"/>
                  </a:lnTo>
                  <a:lnTo>
                    <a:pt x="1" y="68"/>
                  </a:lnTo>
                  <a:lnTo>
                    <a:pt x="0" y="57"/>
                  </a:lnTo>
                  <a:lnTo>
                    <a:pt x="1" y="45"/>
                  </a:lnTo>
                  <a:lnTo>
                    <a:pt x="5" y="35"/>
                  </a:lnTo>
                  <a:lnTo>
                    <a:pt x="9" y="26"/>
                  </a:lnTo>
                  <a:lnTo>
                    <a:pt x="15" y="16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40" y="1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BC7202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6" name="Freeform 122"/>
            <p:cNvSpPr>
              <a:spLocks/>
            </p:cNvSpPr>
            <p:nvPr/>
          </p:nvSpPr>
          <p:spPr bwMode="auto">
            <a:xfrm>
              <a:off x="2084" y="3705"/>
              <a:ext cx="48" cy="53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58" y="2"/>
                </a:cxn>
                <a:cxn ang="0">
                  <a:pos x="67" y="5"/>
                </a:cxn>
                <a:cxn ang="0">
                  <a:pos x="75" y="10"/>
                </a:cxn>
                <a:cxn ang="0">
                  <a:pos x="83" y="15"/>
                </a:cxn>
                <a:cxn ang="0">
                  <a:pos x="89" y="23"/>
                </a:cxn>
                <a:cxn ang="0">
                  <a:pos x="93" y="33"/>
                </a:cxn>
                <a:cxn ang="0">
                  <a:pos x="96" y="43"/>
                </a:cxn>
                <a:cxn ang="0">
                  <a:pos x="97" y="53"/>
                </a:cxn>
                <a:cxn ang="0">
                  <a:pos x="96" y="64"/>
                </a:cxn>
                <a:cxn ang="0">
                  <a:pos x="93" y="74"/>
                </a:cxn>
                <a:cxn ang="0">
                  <a:pos x="89" y="82"/>
                </a:cxn>
                <a:cxn ang="0">
                  <a:pos x="83" y="90"/>
                </a:cxn>
                <a:cxn ang="0">
                  <a:pos x="75" y="96"/>
                </a:cxn>
                <a:cxn ang="0">
                  <a:pos x="67" y="101"/>
                </a:cxn>
                <a:cxn ang="0">
                  <a:pos x="58" y="104"/>
                </a:cxn>
                <a:cxn ang="0">
                  <a:pos x="48" y="105"/>
                </a:cxn>
                <a:cxn ang="0">
                  <a:pos x="39" y="104"/>
                </a:cxn>
                <a:cxn ang="0">
                  <a:pos x="30" y="101"/>
                </a:cxn>
                <a:cxn ang="0">
                  <a:pos x="22" y="96"/>
                </a:cxn>
                <a:cxn ang="0">
                  <a:pos x="14" y="90"/>
                </a:cxn>
                <a:cxn ang="0">
                  <a:pos x="8" y="82"/>
                </a:cxn>
                <a:cxn ang="0">
                  <a:pos x="4" y="74"/>
                </a:cxn>
                <a:cxn ang="0">
                  <a:pos x="1" y="64"/>
                </a:cxn>
                <a:cxn ang="0">
                  <a:pos x="0" y="53"/>
                </a:cxn>
                <a:cxn ang="0">
                  <a:pos x="1" y="43"/>
                </a:cxn>
                <a:cxn ang="0">
                  <a:pos x="4" y="33"/>
                </a:cxn>
                <a:cxn ang="0">
                  <a:pos x="8" y="23"/>
                </a:cxn>
                <a:cxn ang="0">
                  <a:pos x="14" y="15"/>
                </a:cxn>
                <a:cxn ang="0">
                  <a:pos x="22" y="10"/>
                </a:cxn>
                <a:cxn ang="0">
                  <a:pos x="30" y="5"/>
                </a:cxn>
                <a:cxn ang="0">
                  <a:pos x="39" y="2"/>
                </a:cxn>
                <a:cxn ang="0">
                  <a:pos x="48" y="0"/>
                </a:cxn>
              </a:cxnLst>
              <a:rect l="0" t="0" r="r" b="b"/>
              <a:pathLst>
                <a:path w="97" h="105">
                  <a:moveTo>
                    <a:pt x="48" y="0"/>
                  </a:moveTo>
                  <a:lnTo>
                    <a:pt x="58" y="2"/>
                  </a:lnTo>
                  <a:lnTo>
                    <a:pt x="67" y="5"/>
                  </a:lnTo>
                  <a:lnTo>
                    <a:pt x="75" y="10"/>
                  </a:lnTo>
                  <a:lnTo>
                    <a:pt x="83" y="15"/>
                  </a:lnTo>
                  <a:lnTo>
                    <a:pt x="89" y="23"/>
                  </a:lnTo>
                  <a:lnTo>
                    <a:pt x="93" y="33"/>
                  </a:lnTo>
                  <a:lnTo>
                    <a:pt x="96" y="43"/>
                  </a:lnTo>
                  <a:lnTo>
                    <a:pt x="97" y="53"/>
                  </a:lnTo>
                  <a:lnTo>
                    <a:pt x="96" y="64"/>
                  </a:lnTo>
                  <a:lnTo>
                    <a:pt x="93" y="74"/>
                  </a:lnTo>
                  <a:lnTo>
                    <a:pt x="89" y="82"/>
                  </a:lnTo>
                  <a:lnTo>
                    <a:pt x="83" y="90"/>
                  </a:lnTo>
                  <a:lnTo>
                    <a:pt x="75" y="96"/>
                  </a:lnTo>
                  <a:lnTo>
                    <a:pt x="67" y="101"/>
                  </a:lnTo>
                  <a:lnTo>
                    <a:pt x="58" y="104"/>
                  </a:lnTo>
                  <a:lnTo>
                    <a:pt x="48" y="105"/>
                  </a:lnTo>
                  <a:lnTo>
                    <a:pt x="39" y="104"/>
                  </a:lnTo>
                  <a:lnTo>
                    <a:pt x="30" y="101"/>
                  </a:lnTo>
                  <a:lnTo>
                    <a:pt x="22" y="96"/>
                  </a:lnTo>
                  <a:lnTo>
                    <a:pt x="14" y="90"/>
                  </a:lnTo>
                  <a:lnTo>
                    <a:pt x="8" y="82"/>
                  </a:lnTo>
                  <a:lnTo>
                    <a:pt x="4" y="74"/>
                  </a:lnTo>
                  <a:lnTo>
                    <a:pt x="1" y="64"/>
                  </a:lnTo>
                  <a:lnTo>
                    <a:pt x="0" y="53"/>
                  </a:lnTo>
                  <a:lnTo>
                    <a:pt x="1" y="43"/>
                  </a:lnTo>
                  <a:lnTo>
                    <a:pt x="4" y="33"/>
                  </a:lnTo>
                  <a:lnTo>
                    <a:pt x="8" y="23"/>
                  </a:lnTo>
                  <a:lnTo>
                    <a:pt x="14" y="15"/>
                  </a:lnTo>
                  <a:lnTo>
                    <a:pt x="22" y="10"/>
                  </a:lnTo>
                  <a:lnTo>
                    <a:pt x="30" y="5"/>
                  </a:lnTo>
                  <a:lnTo>
                    <a:pt x="39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17A02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084" y="3706"/>
              <a:ext cx="45" cy="48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3" y="1"/>
                </a:cxn>
                <a:cxn ang="0">
                  <a:pos x="61" y="3"/>
                </a:cxn>
                <a:cxn ang="0">
                  <a:pos x="70" y="8"/>
                </a:cxn>
                <a:cxn ang="0">
                  <a:pos x="76" y="13"/>
                </a:cxn>
                <a:cxn ang="0">
                  <a:pos x="81" y="21"/>
                </a:cxn>
                <a:cxn ang="0">
                  <a:pos x="86" y="30"/>
                </a:cxn>
                <a:cxn ang="0">
                  <a:pos x="88" y="39"/>
                </a:cxn>
                <a:cxn ang="0">
                  <a:pos x="89" y="48"/>
                </a:cxn>
                <a:cxn ang="0">
                  <a:pos x="88" y="58"/>
                </a:cxn>
                <a:cxn ang="0">
                  <a:pos x="86" y="68"/>
                </a:cxn>
                <a:cxn ang="0">
                  <a:pos x="81" y="76"/>
                </a:cxn>
                <a:cxn ang="0">
                  <a:pos x="76" y="83"/>
                </a:cxn>
                <a:cxn ang="0">
                  <a:pos x="70" y="89"/>
                </a:cxn>
                <a:cxn ang="0">
                  <a:pos x="61" y="94"/>
                </a:cxn>
                <a:cxn ang="0">
                  <a:pos x="53" y="96"/>
                </a:cxn>
                <a:cxn ang="0">
                  <a:pos x="44" y="98"/>
                </a:cxn>
                <a:cxn ang="0">
                  <a:pos x="35" y="96"/>
                </a:cxn>
                <a:cxn ang="0">
                  <a:pos x="27" y="94"/>
                </a:cxn>
                <a:cxn ang="0">
                  <a:pos x="20" y="89"/>
                </a:cxn>
                <a:cxn ang="0">
                  <a:pos x="13" y="83"/>
                </a:cxn>
                <a:cxn ang="0">
                  <a:pos x="7" y="76"/>
                </a:cxn>
                <a:cxn ang="0">
                  <a:pos x="4" y="68"/>
                </a:cxn>
                <a:cxn ang="0">
                  <a:pos x="2" y="58"/>
                </a:cxn>
                <a:cxn ang="0">
                  <a:pos x="0" y="48"/>
                </a:cxn>
                <a:cxn ang="0">
                  <a:pos x="2" y="39"/>
                </a:cxn>
                <a:cxn ang="0">
                  <a:pos x="4" y="30"/>
                </a:cxn>
                <a:cxn ang="0">
                  <a:pos x="7" y="21"/>
                </a:cxn>
                <a:cxn ang="0">
                  <a:pos x="13" y="13"/>
                </a:cxn>
                <a:cxn ang="0">
                  <a:pos x="20" y="8"/>
                </a:cxn>
                <a:cxn ang="0">
                  <a:pos x="27" y="3"/>
                </a:cxn>
                <a:cxn ang="0">
                  <a:pos x="35" y="1"/>
                </a:cxn>
                <a:cxn ang="0">
                  <a:pos x="44" y="0"/>
                </a:cxn>
              </a:cxnLst>
              <a:rect l="0" t="0" r="r" b="b"/>
              <a:pathLst>
                <a:path w="89" h="98">
                  <a:moveTo>
                    <a:pt x="44" y="0"/>
                  </a:moveTo>
                  <a:lnTo>
                    <a:pt x="53" y="1"/>
                  </a:lnTo>
                  <a:lnTo>
                    <a:pt x="61" y="3"/>
                  </a:lnTo>
                  <a:lnTo>
                    <a:pt x="70" y="8"/>
                  </a:lnTo>
                  <a:lnTo>
                    <a:pt x="76" y="13"/>
                  </a:lnTo>
                  <a:lnTo>
                    <a:pt x="81" y="21"/>
                  </a:lnTo>
                  <a:lnTo>
                    <a:pt x="86" y="30"/>
                  </a:lnTo>
                  <a:lnTo>
                    <a:pt x="88" y="39"/>
                  </a:lnTo>
                  <a:lnTo>
                    <a:pt x="89" y="48"/>
                  </a:lnTo>
                  <a:lnTo>
                    <a:pt x="88" y="58"/>
                  </a:lnTo>
                  <a:lnTo>
                    <a:pt x="86" y="68"/>
                  </a:lnTo>
                  <a:lnTo>
                    <a:pt x="81" y="76"/>
                  </a:lnTo>
                  <a:lnTo>
                    <a:pt x="76" y="83"/>
                  </a:lnTo>
                  <a:lnTo>
                    <a:pt x="70" y="89"/>
                  </a:lnTo>
                  <a:lnTo>
                    <a:pt x="61" y="94"/>
                  </a:lnTo>
                  <a:lnTo>
                    <a:pt x="53" y="96"/>
                  </a:lnTo>
                  <a:lnTo>
                    <a:pt x="44" y="98"/>
                  </a:lnTo>
                  <a:lnTo>
                    <a:pt x="35" y="96"/>
                  </a:lnTo>
                  <a:lnTo>
                    <a:pt x="27" y="94"/>
                  </a:lnTo>
                  <a:lnTo>
                    <a:pt x="20" y="89"/>
                  </a:lnTo>
                  <a:lnTo>
                    <a:pt x="13" y="83"/>
                  </a:lnTo>
                  <a:lnTo>
                    <a:pt x="7" y="76"/>
                  </a:lnTo>
                  <a:lnTo>
                    <a:pt x="4" y="68"/>
                  </a:lnTo>
                  <a:lnTo>
                    <a:pt x="2" y="58"/>
                  </a:lnTo>
                  <a:lnTo>
                    <a:pt x="0" y="48"/>
                  </a:lnTo>
                  <a:lnTo>
                    <a:pt x="2" y="39"/>
                  </a:lnTo>
                  <a:lnTo>
                    <a:pt x="4" y="30"/>
                  </a:lnTo>
                  <a:lnTo>
                    <a:pt x="7" y="21"/>
                  </a:lnTo>
                  <a:lnTo>
                    <a:pt x="13" y="13"/>
                  </a:lnTo>
                  <a:lnTo>
                    <a:pt x="20" y="8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C47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8" name="Freeform 124"/>
            <p:cNvSpPr>
              <a:spLocks/>
            </p:cNvSpPr>
            <p:nvPr/>
          </p:nvSpPr>
          <p:spPr bwMode="auto">
            <a:xfrm>
              <a:off x="2084" y="3706"/>
              <a:ext cx="43" cy="46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9" y="1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1" y="14"/>
                </a:cxn>
                <a:cxn ang="0">
                  <a:pos x="76" y="19"/>
                </a:cxn>
                <a:cxn ang="0">
                  <a:pos x="79" y="27"/>
                </a:cxn>
                <a:cxn ang="0">
                  <a:pos x="81" y="35"/>
                </a:cxn>
                <a:cxn ang="0">
                  <a:pos x="82" y="45"/>
                </a:cxn>
                <a:cxn ang="0">
                  <a:pos x="81" y="54"/>
                </a:cxn>
                <a:cxn ang="0">
                  <a:pos x="79" y="63"/>
                </a:cxn>
                <a:cxn ang="0">
                  <a:pos x="76" y="70"/>
                </a:cxn>
                <a:cxn ang="0">
                  <a:pos x="71" y="77"/>
                </a:cxn>
                <a:cxn ang="0">
                  <a:pos x="64" y="83"/>
                </a:cxn>
                <a:cxn ang="0">
                  <a:pos x="57" y="87"/>
                </a:cxn>
                <a:cxn ang="0">
                  <a:pos x="49" y="90"/>
                </a:cxn>
                <a:cxn ang="0">
                  <a:pos x="41" y="91"/>
                </a:cxn>
                <a:cxn ang="0">
                  <a:pos x="33" y="90"/>
                </a:cxn>
                <a:cxn ang="0">
                  <a:pos x="25" y="87"/>
                </a:cxn>
                <a:cxn ang="0">
                  <a:pos x="18" y="83"/>
                </a:cxn>
                <a:cxn ang="0">
                  <a:pos x="12" y="77"/>
                </a:cxn>
                <a:cxn ang="0">
                  <a:pos x="6" y="70"/>
                </a:cxn>
                <a:cxn ang="0">
                  <a:pos x="3" y="63"/>
                </a:cxn>
                <a:cxn ang="0">
                  <a:pos x="1" y="54"/>
                </a:cxn>
                <a:cxn ang="0">
                  <a:pos x="0" y="45"/>
                </a:cxn>
                <a:cxn ang="0">
                  <a:pos x="1" y="35"/>
                </a:cxn>
                <a:cxn ang="0">
                  <a:pos x="3" y="27"/>
                </a:cxn>
                <a:cxn ang="0">
                  <a:pos x="6" y="19"/>
                </a:cxn>
                <a:cxn ang="0">
                  <a:pos x="12" y="14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3" y="1"/>
                </a:cxn>
                <a:cxn ang="0">
                  <a:pos x="41" y="0"/>
                </a:cxn>
              </a:cxnLst>
              <a:rect l="0" t="0" r="r" b="b"/>
              <a:pathLst>
                <a:path w="82" h="91">
                  <a:moveTo>
                    <a:pt x="41" y="0"/>
                  </a:moveTo>
                  <a:lnTo>
                    <a:pt x="49" y="1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1" y="14"/>
                  </a:lnTo>
                  <a:lnTo>
                    <a:pt x="76" y="19"/>
                  </a:lnTo>
                  <a:lnTo>
                    <a:pt x="79" y="27"/>
                  </a:lnTo>
                  <a:lnTo>
                    <a:pt x="81" y="35"/>
                  </a:lnTo>
                  <a:lnTo>
                    <a:pt x="82" y="45"/>
                  </a:lnTo>
                  <a:lnTo>
                    <a:pt x="81" y="54"/>
                  </a:lnTo>
                  <a:lnTo>
                    <a:pt x="79" y="63"/>
                  </a:lnTo>
                  <a:lnTo>
                    <a:pt x="76" y="70"/>
                  </a:lnTo>
                  <a:lnTo>
                    <a:pt x="71" y="77"/>
                  </a:lnTo>
                  <a:lnTo>
                    <a:pt x="64" y="83"/>
                  </a:lnTo>
                  <a:lnTo>
                    <a:pt x="57" y="87"/>
                  </a:lnTo>
                  <a:lnTo>
                    <a:pt x="49" y="90"/>
                  </a:lnTo>
                  <a:lnTo>
                    <a:pt x="41" y="91"/>
                  </a:lnTo>
                  <a:lnTo>
                    <a:pt x="33" y="90"/>
                  </a:lnTo>
                  <a:lnTo>
                    <a:pt x="25" y="87"/>
                  </a:lnTo>
                  <a:lnTo>
                    <a:pt x="18" y="83"/>
                  </a:lnTo>
                  <a:lnTo>
                    <a:pt x="12" y="77"/>
                  </a:lnTo>
                  <a:lnTo>
                    <a:pt x="6" y="70"/>
                  </a:lnTo>
                  <a:lnTo>
                    <a:pt x="3" y="63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1" y="35"/>
                  </a:lnTo>
                  <a:lnTo>
                    <a:pt x="3" y="27"/>
                  </a:lnTo>
                  <a:lnTo>
                    <a:pt x="6" y="19"/>
                  </a:lnTo>
                  <a:lnTo>
                    <a:pt x="12" y="14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3" y="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C98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9" name="Freeform 125"/>
            <p:cNvSpPr>
              <a:spLocks/>
            </p:cNvSpPr>
            <p:nvPr/>
          </p:nvSpPr>
          <p:spPr bwMode="auto">
            <a:xfrm>
              <a:off x="2086" y="3706"/>
              <a:ext cx="39" cy="41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5" y="1"/>
                </a:cxn>
                <a:cxn ang="0">
                  <a:pos x="52" y="3"/>
                </a:cxn>
                <a:cxn ang="0">
                  <a:pos x="59" y="7"/>
                </a:cxn>
                <a:cxn ang="0">
                  <a:pos x="64" y="11"/>
                </a:cxn>
                <a:cxn ang="0">
                  <a:pos x="69" y="18"/>
                </a:cxn>
                <a:cxn ang="0">
                  <a:pos x="72" y="25"/>
                </a:cxn>
                <a:cxn ang="0">
                  <a:pos x="74" y="33"/>
                </a:cxn>
                <a:cxn ang="0">
                  <a:pos x="75" y="41"/>
                </a:cxn>
                <a:cxn ang="0">
                  <a:pos x="74" y="49"/>
                </a:cxn>
                <a:cxn ang="0">
                  <a:pos x="72" y="57"/>
                </a:cxn>
                <a:cxn ang="0">
                  <a:pos x="69" y="64"/>
                </a:cxn>
                <a:cxn ang="0">
                  <a:pos x="64" y="70"/>
                </a:cxn>
                <a:cxn ang="0">
                  <a:pos x="59" y="76"/>
                </a:cxn>
                <a:cxn ang="0">
                  <a:pos x="52" y="79"/>
                </a:cxn>
                <a:cxn ang="0">
                  <a:pos x="45" y="82"/>
                </a:cxn>
                <a:cxn ang="0">
                  <a:pos x="37" y="83"/>
                </a:cxn>
                <a:cxn ang="0">
                  <a:pos x="29" y="82"/>
                </a:cxn>
                <a:cxn ang="0">
                  <a:pos x="22" y="79"/>
                </a:cxn>
                <a:cxn ang="0">
                  <a:pos x="16" y="76"/>
                </a:cxn>
                <a:cxn ang="0">
                  <a:pos x="10" y="70"/>
                </a:cxn>
                <a:cxn ang="0">
                  <a:pos x="6" y="64"/>
                </a:cxn>
                <a:cxn ang="0">
                  <a:pos x="2" y="57"/>
                </a:cxn>
                <a:cxn ang="0">
                  <a:pos x="1" y="49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2" y="25"/>
                </a:cxn>
                <a:cxn ang="0">
                  <a:pos x="6" y="18"/>
                </a:cxn>
                <a:cxn ang="0">
                  <a:pos x="10" y="11"/>
                </a:cxn>
                <a:cxn ang="0">
                  <a:pos x="16" y="7"/>
                </a:cxn>
                <a:cxn ang="0">
                  <a:pos x="22" y="3"/>
                </a:cxn>
                <a:cxn ang="0">
                  <a:pos x="29" y="1"/>
                </a:cxn>
                <a:cxn ang="0">
                  <a:pos x="37" y="0"/>
                </a:cxn>
              </a:cxnLst>
              <a:rect l="0" t="0" r="r" b="b"/>
              <a:pathLst>
                <a:path w="75" h="83">
                  <a:moveTo>
                    <a:pt x="37" y="0"/>
                  </a:moveTo>
                  <a:lnTo>
                    <a:pt x="45" y="1"/>
                  </a:lnTo>
                  <a:lnTo>
                    <a:pt x="52" y="3"/>
                  </a:lnTo>
                  <a:lnTo>
                    <a:pt x="59" y="7"/>
                  </a:lnTo>
                  <a:lnTo>
                    <a:pt x="64" y="11"/>
                  </a:lnTo>
                  <a:lnTo>
                    <a:pt x="69" y="18"/>
                  </a:lnTo>
                  <a:lnTo>
                    <a:pt x="72" y="25"/>
                  </a:lnTo>
                  <a:lnTo>
                    <a:pt x="74" y="33"/>
                  </a:lnTo>
                  <a:lnTo>
                    <a:pt x="75" y="41"/>
                  </a:lnTo>
                  <a:lnTo>
                    <a:pt x="74" y="49"/>
                  </a:lnTo>
                  <a:lnTo>
                    <a:pt x="72" y="57"/>
                  </a:lnTo>
                  <a:lnTo>
                    <a:pt x="69" y="64"/>
                  </a:lnTo>
                  <a:lnTo>
                    <a:pt x="64" y="70"/>
                  </a:lnTo>
                  <a:lnTo>
                    <a:pt x="59" y="76"/>
                  </a:lnTo>
                  <a:lnTo>
                    <a:pt x="52" y="79"/>
                  </a:lnTo>
                  <a:lnTo>
                    <a:pt x="45" y="82"/>
                  </a:lnTo>
                  <a:lnTo>
                    <a:pt x="37" y="83"/>
                  </a:lnTo>
                  <a:lnTo>
                    <a:pt x="29" y="82"/>
                  </a:lnTo>
                  <a:lnTo>
                    <a:pt x="22" y="79"/>
                  </a:lnTo>
                  <a:lnTo>
                    <a:pt x="16" y="76"/>
                  </a:lnTo>
                  <a:lnTo>
                    <a:pt x="10" y="70"/>
                  </a:lnTo>
                  <a:lnTo>
                    <a:pt x="6" y="64"/>
                  </a:lnTo>
                  <a:lnTo>
                    <a:pt x="2" y="57"/>
                  </a:lnTo>
                  <a:lnTo>
                    <a:pt x="1" y="49"/>
                  </a:lnTo>
                  <a:lnTo>
                    <a:pt x="0" y="41"/>
                  </a:lnTo>
                  <a:lnTo>
                    <a:pt x="1" y="33"/>
                  </a:lnTo>
                  <a:lnTo>
                    <a:pt x="2" y="25"/>
                  </a:lnTo>
                  <a:lnTo>
                    <a:pt x="6" y="18"/>
                  </a:lnTo>
                  <a:lnTo>
                    <a:pt x="10" y="11"/>
                  </a:lnTo>
                  <a:lnTo>
                    <a:pt x="16" y="7"/>
                  </a:lnTo>
                  <a:lnTo>
                    <a:pt x="22" y="3"/>
                  </a:lnTo>
                  <a:lnTo>
                    <a:pt x="29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CE8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0" name="Freeform 126"/>
            <p:cNvSpPr>
              <a:spLocks/>
            </p:cNvSpPr>
            <p:nvPr/>
          </p:nvSpPr>
          <p:spPr bwMode="auto">
            <a:xfrm>
              <a:off x="2087" y="3708"/>
              <a:ext cx="34" cy="38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41" y="1"/>
                </a:cxn>
                <a:cxn ang="0">
                  <a:pos x="48" y="3"/>
                </a:cxn>
                <a:cxn ang="0">
                  <a:pos x="54" y="7"/>
                </a:cxn>
                <a:cxn ang="0">
                  <a:pos x="59" y="12"/>
                </a:cxn>
                <a:cxn ang="0">
                  <a:pos x="63" y="17"/>
                </a:cxn>
                <a:cxn ang="0">
                  <a:pos x="67" y="23"/>
                </a:cxn>
                <a:cxn ang="0">
                  <a:pos x="68" y="30"/>
                </a:cxn>
                <a:cxn ang="0">
                  <a:pos x="69" y="38"/>
                </a:cxn>
                <a:cxn ang="0">
                  <a:pos x="68" y="46"/>
                </a:cxn>
                <a:cxn ang="0">
                  <a:pos x="67" y="53"/>
                </a:cxn>
                <a:cxn ang="0">
                  <a:pos x="63" y="59"/>
                </a:cxn>
                <a:cxn ang="0">
                  <a:pos x="59" y="65"/>
                </a:cxn>
                <a:cxn ang="0">
                  <a:pos x="54" y="69"/>
                </a:cxn>
                <a:cxn ang="0">
                  <a:pos x="48" y="73"/>
                </a:cxn>
                <a:cxn ang="0">
                  <a:pos x="41" y="75"/>
                </a:cxn>
                <a:cxn ang="0">
                  <a:pos x="35" y="76"/>
                </a:cxn>
                <a:cxn ang="0">
                  <a:pos x="28" y="75"/>
                </a:cxn>
                <a:cxn ang="0">
                  <a:pos x="21" y="73"/>
                </a:cxn>
                <a:cxn ang="0">
                  <a:pos x="15" y="69"/>
                </a:cxn>
                <a:cxn ang="0">
                  <a:pos x="10" y="65"/>
                </a:cxn>
                <a:cxn ang="0">
                  <a:pos x="6" y="59"/>
                </a:cxn>
                <a:cxn ang="0">
                  <a:pos x="2" y="53"/>
                </a:cxn>
                <a:cxn ang="0">
                  <a:pos x="1" y="46"/>
                </a:cxn>
                <a:cxn ang="0">
                  <a:pos x="0" y="38"/>
                </a:cxn>
                <a:cxn ang="0">
                  <a:pos x="1" y="30"/>
                </a:cxn>
                <a:cxn ang="0">
                  <a:pos x="2" y="23"/>
                </a:cxn>
                <a:cxn ang="0">
                  <a:pos x="6" y="17"/>
                </a:cxn>
                <a:cxn ang="0">
                  <a:pos x="10" y="12"/>
                </a:cxn>
                <a:cxn ang="0">
                  <a:pos x="15" y="7"/>
                </a:cxn>
                <a:cxn ang="0">
                  <a:pos x="21" y="3"/>
                </a:cxn>
                <a:cxn ang="0">
                  <a:pos x="28" y="1"/>
                </a:cxn>
                <a:cxn ang="0">
                  <a:pos x="35" y="0"/>
                </a:cxn>
              </a:cxnLst>
              <a:rect l="0" t="0" r="r" b="b"/>
              <a:pathLst>
                <a:path w="69" h="76">
                  <a:moveTo>
                    <a:pt x="35" y="0"/>
                  </a:moveTo>
                  <a:lnTo>
                    <a:pt x="41" y="1"/>
                  </a:lnTo>
                  <a:lnTo>
                    <a:pt x="48" y="3"/>
                  </a:lnTo>
                  <a:lnTo>
                    <a:pt x="54" y="7"/>
                  </a:lnTo>
                  <a:lnTo>
                    <a:pt x="59" y="12"/>
                  </a:lnTo>
                  <a:lnTo>
                    <a:pt x="63" y="17"/>
                  </a:lnTo>
                  <a:lnTo>
                    <a:pt x="67" y="23"/>
                  </a:lnTo>
                  <a:lnTo>
                    <a:pt x="68" y="30"/>
                  </a:lnTo>
                  <a:lnTo>
                    <a:pt x="69" y="38"/>
                  </a:lnTo>
                  <a:lnTo>
                    <a:pt x="68" y="46"/>
                  </a:lnTo>
                  <a:lnTo>
                    <a:pt x="67" y="53"/>
                  </a:lnTo>
                  <a:lnTo>
                    <a:pt x="63" y="59"/>
                  </a:lnTo>
                  <a:lnTo>
                    <a:pt x="59" y="65"/>
                  </a:lnTo>
                  <a:lnTo>
                    <a:pt x="54" y="69"/>
                  </a:lnTo>
                  <a:lnTo>
                    <a:pt x="48" y="73"/>
                  </a:lnTo>
                  <a:lnTo>
                    <a:pt x="41" y="75"/>
                  </a:lnTo>
                  <a:lnTo>
                    <a:pt x="35" y="76"/>
                  </a:lnTo>
                  <a:lnTo>
                    <a:pt x="28" y="75"/>
                  </a:lnTo>
                  <a:lnTo>
                    <a:pt x="21" y="73"/>
                  </a:lnTo>
                  <a:lnTo>
                    <a:pt x="15" y="69"/>
                  </a:lnTo>
                  <a:lnTo>
                    <a:pt x="10" y="65"/>
                  </a:lnTo>
                  <a:lnTo>
                    <a:pt x="6" y="59"/>
                  </a:lnTo>
                  <a:lnTo>
                    <a:pt x="2" y="53"/>
                  </a:lnTo>
                  <a:lnTo>
                    <a:pt x="1" y="46"/>
                  </a:lnTo>
                  <a:lnTo>
                    <a:pt x="0" y="38"/>
                  </a:lnTo>
                  <a:lnTo>
                    <a:pt x="1" y="30"/>
                  </a:lnTo>
                  <a:lnTo>
                    <a:pt x="2" y="23"/>
                  </a:lnTo>
                  <a:lnTo>
                    <a:pt x="6" y="17"/>
                  </a:lnTo>
                  <a:lnTo>
                    <a:pt x="10" y="12"/>
                  </a:lnTo>
                  <a:lnTo>
                    <a:pt x="15" y="7"/>
                  </a:lnTo>
                  <a:lnTo>
                    <a:pt x="21" y="3"/>
                  </a:lnTo>
                  <a:lnTo>
                    <a:pt x="28" y="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D39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1" name="Freeform 127"/>
            <p:cNvSpPr>
              <a:spLocks/>
            </p:cNvSpPr>
            <p:nvPr/>
          </p:nvSpPr>
          <p:spPr bwMode="auto">
            <a:xfrm>
              <a:off x="2087" y="3708"/>
              <a:ext cx="31" cy="34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44" y="2"/>
                </a:cxn>
                <a:cxn ang="0">
                  <a:pos x="54" y="11"/>
                </a:cxn>
                <a:cxn ang="0">
                  <a:pos x="61" y="22"/>
                </a:cxn>
                <a:cxn ang="0">
                  <a:pos x="64" y="35"/>
                </a:cxn>
                <a:cxn ang="0">
                  <a:pos x="61" y="47"/>
                </a:cxn>
                <a:cxn ang="0">
                  <a:pos x="54" y="59"/>
                </a:cxn>
                <a:cxn ang="0">
                  <a:pos x="44" y="67"/>
                </a:cxn>
                <a:cxn ang="0">
                  <a:pos x="32" y="69"/>
                </a:cxn>
                <a:cxn ang="0">
                  <a:pos x="20" y="67"/>
                </a:cxn>
                <a:cxn ang="0">
                  <a:pos x="9" y="59"/>
                </a:cxn>
                <a:cxn ang="0">
                  <a:pos x="2" y="47"/>
                </a:cxn>
                <a:cxn ang="0">
                  <a:pos x="0" y="35"/>
                </a:cxn>
                <a:cxn ang="0">
                  <a:pos x="2" y="22"/>
                </a:cxn>
                <a:cxn ang="0">
                  <a:pos x="9" y="11"/>
                </a:cxn>
                <a:cxn ang="0">
                  <a:pos x="20" y="2"/>
                </a:cxn>
                <a:cxn ang="0">
                  <a:pos x="32" y="0"/>
                </a:cxn>
              </a:cxnLst>
              <a:rect l="0" t="0" r="r" b="b"/>
              <a:pathLst>
                <a:path w="64" h="69">
                  <a:moveTo>
                    <a:pt x="32" y="0"/>
                  </a:moveTo>
                  <a:lnTo>
                    <a:pt x="44" y="2"/>
                  </a:lnTo>
                  <a:lnTo>
                    <a:pt x="54" y="11"/>
                  </a:lnTo>
                  <a:lnTo>
                    <a:pt x="61" y="22"/>
                  </a:lnTo>
                  <a:lnTo>
                    <a:pt x="64" y="35"/>
                  </a:lnTo>
                  <a:lnTo>
                    <a:pt x="61" y="47"/>
                  </a:lnTo>
                  <a:lnTo>
                    <a:pt x="54" y="59"/>
                  </a:lnTo>
                  <a:lnTo>
                    <a:pt x="44" y="67"/>
                  </a:lnTo>
                  <a:lnTo>
                    <a:pt x="32" y="69"/>
                  </a:lnTo>
                  <a:lnTo>
                    <a:pt x="20" y="67"/>
                  </a:lnTo>
                  <a:lnTo>
                    <a:pt x="9" y="59"/>
                  </a:lnTo>
                  <a:lnTo>
                    <a:pt x="2" y="47"/>
                  </a:lnTo>
                  <a:lnTo>
                    <a:pt x="0" y="35"/>
                  </a:lnTo>
                  <a:lnTo>
                    <a:pt x="2" y="22"/>
                  </a:lnTo>
                  <a:lnTo>
                    <a:pt x="9" y="11"/>
                  </a:lnTo>
                  <a:lnTo>
                    <a:pt x="20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D89B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2" name="Freeform 128"/>
            <p:cNvSpPr>
              <a:spLocks/>
            </p:cNvSpPr>
            <p:nvPr/>
          </p:nvSpPr>
          <p:spPr bwMode="auto">
            <a:xfrm>
              <a:off x="2089" y="3710"/>
              <a:ext cx="27" cy="29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8" y="3"/>
                </a:cxn>
                <a:cxn ang="0">
                  <a:pos x="48" y="10"/>
                </a:cxn>
                <a:cxn ang="0">
                  <a:pos x="53" y="19"/>
                </a:cxn>
                <a:cxn ang="0">
                  <a:pos x="56" y="31"/>
                </a:cxn>
                <a:cxn ang="0">
                  <a:pos x="53" y="43"/>
                </a:cxn>
                <a:cxn ang="0">
                  <a:pos x="48" y="52"/>
                </a:cxn>
                <a:cxn ang="0">
                  <a:pos x="38" y="59"/>
                </a:cxn>
                <a:cxn ang="0">
                  <a:pos x="28" y="61"/>
                </a:cxn>
                <a:cxn ang="0">
                  <a:pos x="18" y="59"/>
                </a:cxn>
                <a:cxn ang="0">
                  <a:pos x="9" y="52"/>
                </a:cxn>
                <a:cxn ang="0">
                  <a:pos x="3" y="43"/>
                </a:cxn>
                <a:cxn ang="0">
                  <a:pos x="0" y="31"/>
                </a:cxn>
                <a:cxn ang="0">
                  <a:pos x="3" y="19"/>
                </a:cxn>
                <a:cxn ang="0">
                  <a:pos x="9" y="10"/>
                </a:cxn>
                <a:cxn ang="0">
                  <a:pos x="18" y="3"/>
                </a:cxn>
                <a:cxn ang="0">
                  <a:pos x="28" y="0"/>
                </a:cxn>
              </a:cxnLst>
              <a:rect l="0" t="0" r="r" b="b"/>
              <a:pathLst>
                <a:path w="56" h="61">
                  <a:moveTo>
                    <a:pt x="28" y="0"/>
                  </a:moveTo>
                  <a:lnTo>
                    <a:pt x="38" y="3"/>
                  </a:lnTo>
                  <a:lnTo>
                    <a:pt x="48" y="10"/>
                  </a:lnTo>
                  <a:lnTo>
                    <a:pt x="53" y="19"/>
                  </a:lnTo>
                  <a:lnTo>
                    <a:pt x="56" y="31"/>
                  </a:lnTo>
                  <a:lnTo>
                    <a:pt x="53" y="43"/>
                  </a:lnTo>
                  <a:lnTo>
                    <a:pt x="48" y="52"/>
                  </a:lnTo>
                  <a:lnTo>
                    <a:pt x="38" y="59"/>
                  </a:lnTo>
                  <a:lnTo>
                    <a:pt x="28" y="61"/>
                  </a:lnTo>
                  <a:lnTo>
                    <a:pt x="18" y="59"/>
                  </a:lnTo>
                  <a:lnTo>
                    <a:pt x="9" y="52"/>
                  </a:lnTo>
                  <a:lnTo>
                    <a:pt x="3" y="43"/>
                  </a:lnTo>
                  <a:lnTo>
                    <a:pt x="0" y="31"/>
                  </a:lnTo>
                  <a:lnTo>
                    <a:pt x="3" y="19"/>
                  </a:lnTo>
                  <a:lnTo>
                    <a:pt x="9" y="10"/>
                  </a:lnTo>
                  <a:lnTo>
                    <a:pt x="18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DDA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3" name="Freeform 129"/>
            <p:cNvSpPr>
              <a:spLocks/>
            </p:cNvSpPr>
            <p:nvPr/>
          </p:nvSpPr>
          <p:spPr bwMode="auto">
            <a:xfrm>
              <a:off x="2089" y="3710"/>
              <a:ext cx="25" cy="26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34" y="3"/>
                </a:cxn>
                <a:cxn ang="0">
                  <a:pos x="42" y="9"/>
                </a:cxn>
                <a:cxn ang="0">
                  <a:pos x="47" y="18"/>
                </a:cxn>
                <a:cxn ang="0">
                  <a:pos x="49" y="28"/>
                </a:cxn>
                <a:cxn ang="0">
                  <a:pos x="47" y="39"/>
                </a:cxn>
                <a:cxn ang="0">
                  <a:pos x="42" y="47"/>
                </a:cxn>
                <a:cxn ang="0">
                  <a:pos x="34" y="52"/>
                </a:cxn>
                <a:cxn ang="0">
                  <a:pos x="25" y="55"/>
                </a:cxn>
                <a:cxn ang="0">
                  <a:pos x="16" y="52"/>
                </a:cxn>
                <a:cxn ang="0">
                  <a:pos x="8" y="47"/>
                </a:cxn>
                <a:cxn ang="0">
                  <a:pos x="2" y="39"/>
                </a:cxn>
                <a:cxn ang="0">
                  <a:pos x="0" y="28"/>
                </a:cxn>
                <a:cxn ang="0">
                  <a:pos x="2" y="18"/>
                </a:cxn>
                <a:cxn ang="0">
                  <a:pos x="8" y="9"/>
                </a:cxn>
                <a:cxn ang="0">
                  <a:pos x="16" y="3"/>
                </a:cxn>
                <a:cxn ang="0">
                  <a:pos x="25" y="0"/>
                </a:cxn>
              </a:cxnLst>
              <a:rect l="0" t="0" r="r" b="b"/>
              <a:pathLst>
                <a:path w="49" h="55">
                  <a:moveTo>
                    <a:pt x="25" y="0"/>
                  </a:moveTo>
                  <a:lnTo>
                    <a:pt x="34" y="3"/>
                  </a:lnTo>
                  <a:lnTo>
                    <a:pt x="42" y="9"/>
                  </a:lnTo>
                  <a:lnTo>
                    <a:pt x="47" y="18"/>
                  </a:lnTo>
                  <a:lnTo>
                    <a:pt x="49" y="28"/>
                  </a:lnTo>
                  <a:lnTo>
                    <a:pt x="47" y="39"/>
                  </a:lnTo>
                  <a:lnTo>
                    <a:pt x="42" y="47"/>
                  </a:lnTo>
                  <a:lnTo>
                    <a:pt x="34" y="52"/>
                  </a:lnTo>
                  <a:lnTo>
                    <a:pt x="25" y="55"/>
                  </a:lnTo>
                  <a:lnTo>
                    <a:pt x="16" y="52"/>
                  </a:lnTo>
                  <a:lnTo>
                    <a:pt x="8" y="47"/>
                  </a:lnTo>
                  <a:lnTo>
                    <a:pt x="2" y="39"/>
                  </a:lnTo>
                  <a:lnTo>
                    <a:pt x="0" y="28"/>
                  </a:lnTo>
                  <a:lnTo>
                    <a:pt x="2" y="18"/>
                  </a:lnTo>
                  <a:lnTo>
                    <a:pt x="8" y="9"/>
                  </a:lnTo>
                  <a:lnTo>
                    <a:pt x="16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E0A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4" name="Freeform 130"/>
            <p:cNvSpPr>
              <a:spLocks/>
            </p:cNvSpPr>
            <p:nvPr/>
          </p:nvSpPr>
          <p:spPr bwMode="auto">
            <a:xfrm>
              <a:off x="2090" y="3710"/>
              <a:ext cx="22" cy="24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9" y="2"/>
                </a:cxn>
                <a:cxn ang="0">
                  <a:pos x="36" y="7"/>
                </a:cxn>
                <a:cxn ang="0">
                  <a:pos x="40" y="15"/>
                </a:cxn>
                <a:cxn ang="0">
                  <a:pos x="43" y="24"/>
                </a:cxn>
                <a:cxn ang="0">
                  <a:pos x="40" y="33"/>
                </a:cxn>
                <a:cxn ang="0">
                  <a:pos x="36" y="40"/>
                </a:cxn>
                <a:cxn ang="0">
                  <a:pos x="29" y="45"/>
                </a:cxn>
                <a:cxn ang="0">
                  <a:pos x="21" y="47"/>
                </a:cxn>
                <a:cxn ang="0">
                  <a:pos x="13" y="45"/>
                </a:cxn>
                <a:cxn ang="0">
                  <a:pos x="6" y="40"/>
                </a:cxn>
                <a:cxn ang="0">
                  <a:pos x="1" y="33"/>
                </a:cxn>
                <a:cxn ang="0">
                  <a:pos x="0" y="24"/>
                </a:cxn>
                <a:cxn ang="0">
                  <a:pos x="1" y="15"/>
                </a:cxn>
                <a:cxn ang="0">
                  <a:pos x="6" y="7"/>
                </a:cxn>
                <a:cxn ang="0">
                  <a:pos x="13" y="2"/>
                </a:cxn>
                <a:cxn ang="0">
                  <a:pos x="21" y="0"/>
                </a:cxn>
              </a:cxnLst>
              <a:rect l="0" t="0" r="r" b="b"/>
              <a:pathLst>
                <a:path w="43" h="47">
                  <a:moveTo>
                    <a:pt x="21" y="0"/>
                  </a:moveTo>
                  <a:lnTo>
                    <a:pt x="29" y="2"/>
                  </a:lnTo>
                  <a:lnTo>
                    <a:pt x="36" y="7"/>
                  </a:lnTo>
                  <a:lnTo>
                    <a:pt x="40" y="15"/>
                  </a:lnTo>
                  <a:lnTo>
                    <a:pt x="43" y="24"/>
                  </a:lnTo>
                  <a:lnTo>
                    <a:pt x="40" y="33"/>
                  </a:lnTo>
                  <a:lnTo>
                    <a:pt x="36" y="40"/>
                  </a:lnTo>
                  <a:lnTo>
                    <a:pt x="29" y="45"/>
                  </a:lnTo>
                  <a:lnTo>
                    <a:pt x="21" y="47"/>
                  </a:lnTo>
                  <a:lnTo>
                    <a:pt x="13" y="45"/>
                  </a:lnTo>
                  <a:lnTo>
                    <a:pt x="6" y="40"/>
                  </a:lnTo>
                  <a:lnTo>
                    <a:pt x="1" y="33"/>
                  </a:lnTo>
                  <a:lnTo>
                    <a:pt x="0" y="24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3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5AD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5" name="Freeform 131"/>
            <p:cNvSpPr>
              <a:spLocks/>
            </p:cNvSpPr>
            <p:nvPr/>
          </p:nvSpPr>
          <p:spPr bwMode="auto">
            <a:xfrm>
              <a:off x="2090" y="3710"/>
              <a:ext cx="19" cy="21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5" y="1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7"/>
                </a:cxn>
                <a:cxn ang="0">
                  <a:pos x="31" y="33"/>
                </a:cxn>
                <a:cxn ang="0">
                  <a:pos x="25" y="38"/>
                </a:cxn>
                <a:cxn ang="0">
                  <a:pos x="19" y="39"/>
                </a:cxn>
                <a:cxn ang="0">
                  <a:pos x="12" y="38"/>
                </a:cxn>
                <a:cxn ang="0">
                  <a:pos x="6" y="33"/>
                </a:cxn>
                <a:cxn ang="0">
                  <a:pos x="1" y="27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6" y="6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6" h="39">
                  <a:moveTo>
                    <a:pt x="19" y="0"/>
                  </a:moveTo>
                  <a:lnTo>
                    <a:pt x="25" y="1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7"/>
                  </a:lnTo>
                  <a:lnTo>
                    <a:pt x="31" y="33"/>
                  </a:lnTo>
                  <a:lnTo>
                    <a:pt x="25" y="38"/>
                  </a:lnTo>
                  <a:lnTo>
                    <a:pt x="19" y="39"/>
                  </a:lnTo>
                  <a:lnTo>
                    <a:pt x="12" y="38"/>
                  </a:lnTo>
                  <a:lnTo>
                    <a:pt x="6" y="33"/>
                  </a:lnTo>
                  <a:lnTo>
                    <a:pt x="1" y="27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6" y="6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6" name="Freeform 132"/>
            <p:cNvSpPr>
              <a:spLocks/>
            </p:cNvSpPr>
            <p:nvPr/>
          </p:nvSpPr>
          <p:spPr bwMode="auto">
            <a:xfrm>
              <a:off x="2279" y="3567"/>
              <a:ext cx="42" cy="22"/>
            </a:xfrm>
            <a:custGeom>
              <a:avLst/>
              <a:gdLst/>
              <a:ahLst/>
              <a:cxnLst>
                <a:cxn ang="0">
                  <a:pos x="83" y="13"/>
                </a:cxn>
                <a:cxn ang="0">
                  <a:pos x="85" y="21"/>
                </a:cxn>
                <a:cxn ang="0">
                  <a:pos x="81" y="29"/>
                </a:cxn>
                <a:cxn ang="0">
                  <a:pos x="72" y="37"/>
                </a:cxn>
                <a:cxn ang="0">
                  <a:pos x="57" y="42"/>
                </a:cxn>
                <a:cxn ang="0">
                  <a:pos x="49" y="43"/>
                </a:cxn>
                <a:cxn ang="0">
                  <a:pos x="41" y="44"/>
                </a:cxn>
                <a:cxn ang="0">
                  <a:pos x="33" y="44"/>
                </a:cxn>
                <a:cxn ang="0">
                  <a:pos x="25" y="43"/>
                </a:cxn>
                <a:cxn ang="0">
                  <a:pos x="18" y="42"/>
                </a:cxn>
                <a:cxn ang="0">
                  <a:pos x="11" y="38"/>
                </a:cxn>
                <a:cxn ang="0">
                  <a:pos x="6" y="35"/>
                </a:cxn>
                <a:cxn ang="0">
                  <a:pos x="2" y="31"/>
                </a:cxn>
                <a:cxn ang="0">
                  <a:pos x="0" y="23"/>
                </a:cxn>
                <a:cxn ang="0">
                  <a:pos x="3" y="15"/>
                </a:cxn>
                <a:cxn ang="0">
                  <a:pos x="12" y="7"/>
                </a:cxn>
                <a:cxn ang="0">
                  <a:pos x="26" y="2"/>
                </a:cxn>
                <a:cxn ang="0">
                  <a:pos x="34" y="1"/>
                </a:cxn>
                <a:cxn ang="0">
                  <a:pos x="43" y="0"/>
                </a:cxn>
                <a:cxn ang="0">
                  <a:pos x="51" y="0"/>
                </a:cxn>
                <a:cxn ang="0">
                  <a:pos x="59" y="1"/>
                </a:cxn>
                <a:cxn ang="0">
                  <a:pos x="66" y="2"/>
                </a:cxn>
                <a:cxn ang="0">
                  <a:pos x="73" y="6"/>
                </a:cxn>
                <a:cxn ang="0">
                  <a:pos x="78" y="9"/>
                </a:cxn>
                <a:cxn ang="0">
                  <a:pos x="83" y="13"/>
                </a:cxn>
              </a:cxnLst>
              <a:rect l="0" t="0" r="r" b="b"/>
              <a:pathLst>
                <a:path w="85" h="44">
                  <a:moveTo>
                    <a:pt x="83" y="13"/>
                  </a:moveTo>
                  <a:lnTo>
                    <a:pt x="85" y="21"/>
                  </a:lnTo>
                  <a:lnTo>
                    <a:pt x="81" y="29"/>
                  </a:lnTo>
                  <a:lnTo>
                    <a:pt x="72" y="37"/>
                  </a:lnTo>
                  <a:lnTo>
                    <a:pt x="57" y="42"/>
                  </a:lnTo>
                  <a:lnTo>
                    <a:pt x="49" y="43"/>
                  </a:lnTo>
                  <a:lnTo>
                    <a:pt x="41" y="44"/>
                  </a:lnTo>
                  <a:lnTo>
                    <a:pt x="33" y="44"/>
                  </a:lnTo>
                  <a:lnTo>
                    <a:pt x="25" y="43"/>
                  </a:lnTo>
                  <a:lnTo>
                    <a:pt x="18" y="42"/>
                  </a:lnTo>
                  <a:lnTo>
                    <a:pt x="11" y="38"/>
                  </a:lnTo>
                  <a:lnTo>
                    <a:pt x="6" y="35"/>
                  </a:lnTo>
                  <a:lnTo>
                    <a:pt x="2" y="31"/>
                  </a:lnTo>
                  <a:lnTo>
                    <a:pt x="0" y="23"/>
                  </a:lnTo>
                  <a:lnTo>
                    <a:pt x="3" y="15"/>
                  </a:lnTo>
                  <a:lnTo>
                    <a:pt x="12" y="7"/>
                  </a:lnTo>
                  <a:lnTo>
                    <a:pt x="26" y="2"/>
                  </a:lnTo>
                  <a:lnTo>
                    <a:pt x="34" y="1"/>
                  </a:lnTo>
                  <a:lnTo>
                    <a:pt x="43" y="0"/>
                  </a:lnTo>
                  <a:lnTo>
                    <a:pt x="51" y="0"/>
                  </a:lnTo>
                  <a:lnTo>
                    <a:pt x="59" y="1"/>
                  </a:lnTo>
                  <a:lnTo>
                    <a:pt x="66" y="2"/>
                  </a:lnTo>
                  <a:lnTo>
                    <a:pt x="73" y="6"/>
                  </a:lnTo>
                  <a:lnTo>
                    <a:pt x="78" y="9"/>
                  </a:lnTo>
                  <a:lnTo>
                    <a:pt x="83" y="13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7" name="Freeform 133"/>
            <p:cNvSpPr>
              <a:spLocks/>
            </p:cNvSpPr>
            <p:nvPr/>
          </p:nvSpPr>
          <p:spPr bwMode="auto">
            <a:xfrm>
              <a:off x="2281" y="3567"/>
              <a:ext cx="39" cy="21"/>
            </a:xfrm>
            <a:custGeom>
              <a:avLst/>
              <a:gdLst/>
              <a:ahLst/>
              <a:cxnLst>
                <a:cxn ang="0">
                  <a:pos x="77" y="12"/>
                </a:cxn>
                <a:cxn ang="0">
                  <a:pos x="81" y="20"/>
                </a:cxn>
                <a:cxn ang="0">
                  <a:pos x="77" y="28"/>
                </a:cxn>
                <a:cxn ang="0">
                  <a:pos x="69" y="35"/>
                </a:cxn>
                <a:cxn ang="0">
                  <a:pos x="55" y="39"/>
                </a:cxn>
                <a:cxn ang="0">
                  <a:pos x="47" y="40"/>
                </a:cxn>
                <a:cxn ang="0">
                  <a:pos x="39" y="42"/>
                </a:cxn>
                <a:cxn ang="0">
                  <a:pos x="31" y="42"/>
                </a:cxn>
                <a:cxn ang="0">
                  <a:pos x="24" y="40"/>
                </a:cxn>
                <a:cxn ang="0">
                  <a:pos x="17" y="39"/>
                </a:cxn>
                <a:cxn ang="0">
                  <a:pos x="12" y="37"/>
                </a:cxn>
                <a:cxn ang="0">
                  <a:pos x="6" y="34"/>
                </a:cxn>
                <a:cxn ang="0">
                  <a:pos x="2" y="30"/>
                </a:cxn>
                <a:cxn ang="0">
                  <a:pos x="0" y="22"/>
                </a:cxn>
                <a:cxn ang="0">
                  <a:pos x="3" y="14"/>
                </a:cxn>
                <a:cxn ang="0">
                  <a:pos x="12" y="7"/>
                </a:cxn>
                <a:cxn ang="0">
                  <a:pos x="25" y="2"/>
                </a:cxn>
                <a:cxn ang="0">
                  <a:pos x="33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56" y="1"/>
                </a:cxn>
                <a:cxn ang="0">
                  <a:pos x="62" y="2"/>
                </a:cxn>
                <a:cxn ang="0">
                  <a:pos x="69" y="5"/>
                </a:cxn>
                <a:cxn ang="0">
                  <a:pos x="74" y="8"/>
                </a:cxn>
                <a:cxn ang="0">
                  <a:pos x="77" y="12"/>
                </a:cxn>
              </a:cxnLst>
              <a:rect l="0" t="0" r="r" b="b"/>
              <a:pathLst>
                <a:path w="81" h="42">
                  <a:moveTo>
                    <a:pt x="77" y="12"/>
                  </a:moveTo>
                  <a:lnTo>
                    <a:pt x="81" y="20"/>
                  </a:lnTo>
                  <a:lnTo>
                    <a:pt x="77" y="28"/>
                  </a:lnTo>
                  <a:lnTo>
                    <a:pt x="69" y="35"/>
                  </a:lnTo>
                  <a:lnTo>
                    <a:pt x="55" y="39"/>
                  </a:lnTo>
                  <a:lnTo>
                    <a:pt x="47" y="40"/>
                  </a:lnTo>
                  <a:lnTo>
                    <a:pt x="39" y="42"/>
                  </a:lnTo>
                  <a:lnTo>
                    <a:pt x="31" y="42"/>
                  </a:lnTo>
                  <a:lnTo>
                    <a:pt x="24" y="40"/>
                  </a:lnTo>
                  <a:lnTo>
                    <a:pt x="17" y="39"/>
                  </a:lnTo>
                  <a:lnTo>
                    <a:pt x="12" y="37"/>
                  </a:lnTo>
                  <a:lnTo>
                    <a:pt x="6" y="34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3" y="14"/>
                  </a:lnTo>
                  <a:lnTo>
                    <a:pt x="12" y="7"/>
                  </a:lnTo>
                  <a:lnTo>
                    <a:pt x="25" y="2"/>
                  </a:lnTo>
                  <a:lnTo>
                    <a:pt x="33" y="1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56" y="1"/>
                  </a:lnTo>
                  <a:lnTo>
                    <a:pt x="62" y="2"/>
                  </a:lnTo>
                  <a:lnTo>
                    <a:pt x="69" y="5"/>
                  </a:lnTo>
                  <a:lnTo>
                    <a:pt x="74" y="8"/>
                  </a:lnTo>
                  <a:lnTo>
                    <a:pt x="77" y="12"/>
                  </a:lnTo>
                  <a:close/>
                </a:path>
              </a:pathLst>
            </a:custGeom>
            <a:solidFill>
              <a:srgbClr val="BC7202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8" name="Freeform 134"/>
            <p:cNvSpPr>
              <a:spLocks/>
            </p:cNvSpPr>
            <p:nvPr/>
          </p:nvSpPr>
          <p:spPr bwMode="auto">
            <a:xfrm>
              <a:off x="2281" y="3567"/>
              <a:ext cx="39" cy="19"/>
            </a:xfrm>
            <a:custGeom>
              <a:avLst/>
              <a:gdLst/>
              <a:ahLst/>
              <a:cxnLst>
                <a:cxn ang="0">
                  <a:pos x="73" y="12"/>
                </a:cxn>
                <a:cxn ang="0">
                  <a:pos x="77" y="19"/>
                </a:cxn>
                <a:cxn ang="0">
                  <a:pos x="73" y="27"/>
                </a:cxn>
                <a:cxn ang="0">
                  <a:pos x="65" y="34"/>
                </a:cxn>
                <a:cxn ang="0">
                  <a:pos x="52" y="38"/>
                </a:cxn>
                <a:cxn ang="0">
                  <a:pos x="45" y="39"/>
                </a:cxn>
                <a:cxn ang="0">
                  <a:pos x="37" y="39"/>
                </a:cxn>
                <a:cxn ang="0">
                  <a:pos x="30" y="39"/>
                </a:cxn>
                <a:cxn ang="0">
                  <a:pos x="24" y="38"/>
                </a:cxn>
                <a:cxn ang="0">
                  <a:pos x="17" y="37"/>
                </a:cxn>
                <a:cxn ang="0">
                  <a:pos x="11" y="35"/>
                </a:cxn>
                <a:cxn ang="0">
                  <a:pos x="6" y="31"/>
                </a:cxn>
                <a:cxn ang="0">
                  <a:pos x="3" y="28"/>
                </a:cxn>
                <a:cxn ang="0">
                  <a:pos x="0" y="21"/>
                </a:cxn>
                <a:cxn ang="0">
                  <a:pos x="4" y="13"/>
                </a:cxn>
                <a:cxn ang="0">
                  <a:pos x="12" y="7"/>
                </a:cxn>
                <a:cxn ang="0">
                  <a:pos x="25" y="2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7" y="1"/>
                </a:cxn>
                <a:cxn ang="0">
                  <a:pos x="53" y="1"/>
                </a:cxn>
                <a:cxn ang="0">
                  <a:pos x="60" y="4"/>
                </a:cxn>
                <a:cxn ang="0">
                  <a:pos x="65" y="6"/>
                </a:cxn>
                <a:cxn ang="0">
                  <a:pos x="70" y="8"/>
                </a:cxn>
                <a:cxn ang="0">
                  <a:pos x="73" y="12"/>
                </a:cxn>
              </a:cxnLst>
              <a:rect l="0" t="0" r="r" b="b"/>
              <a:pathLst>
                <a:path w="77" h="39">
                  <a:moveTo>
                    <a:pt x="73" y="12"/>
                  </a:moveTo>
                  <a:lnTo>
                    <a:pt x="77" y="19"/>
                  </a:lnTo>
                  <a:lnTo>
                    <a:pt x="73" y="27"/>
                  </a:lnTo>
                  <a:lnTo>
                    <a:pt x="65" y="34"/>
                  </a:lnTo>
                  <a:lnTo>
                    <a:pt x="52" y="38"/>
                  </a:lnTo>
                  <a:lnTo>
                    <a:pt x="45" y="39"/>
                  </a:lnTo>
                  <a:lnTo>
                    <a:pt x="37" y="39"/>
                  </a:lnTo>
                  <a:lnTo>
                    <a:pt x="30" y="39"/>
                  </a:lnTo>
                  <a:lnTo>
                    <a:pt x="24" y="38"/>
                  </a:lnTo>
                  <a:lnTo>
                    <a:pt x="17" y="37"/>
                  </a:lnTo>
                  <a:lnTo>
                    <a:pt x="11" y="35"/>
                  </a:lnTo>
                  <a:lnTo>
                    <a:pt x="6" y="31"/>
                  </a:lnTo>
                  <a:lnTo>
                    <a:pt x="3" y="28"/>
                  </a:lnTo>
                  <a:lnTo>
                    <a:pt x="0" y="21"/>
                  </a:lnTo>
                  <a:lnTo>
                    <a:pt x="4" y="13"/>
                  </a:lnTo>
                  <a:lnTo>
                    <a:pt x="12" y="7"/>
                  </a:lnTo>
                  <a:lnTo>
                    <a:pt x="25" y="2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7" y="1"/>
                  </a:lnTo>
                  <a:lnTo>
                    <a:pt x="53" y="1"/>
                  </a:lnTo>
                  <a:lnTo>
                    <a:pt x="60" y="4"/>
                  </a:lnTo>
                  <a:lnTo>
                    <a:pt x="65" y="6"/>
                  </a:lnTo>
                  <a:lnTo>
                    <a:pt x="70" y="8"/>
                  </a:lnTo>
                  <a:lnTo>
                    <a:pt x="73" y="12"/>
                  </a:lnTo>
                  <a:close/>
                </a:path>
              </a:pathLst>
            </a:custGeom>
            <a:solidFill>
              <a:srgbClr val="C17A02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9" name="Freeform 135"/>
            <p:cNvSpPr>
              <a:spLocks/>
            </p:cNvSpPr>
            <p:nvPr/>
          </p:nvSpPr>
          <p:spPr bwMode="auto">
            <a:xfrm>
              <a:off x="2284" y="3567"/>
              <a:ext cx="33" cy="19"/>
            </a:xfrm>
            <a:custGeom>
              <a:avLst/>
              <a:gdLst/>
              <a:ahLst/>
              <a:cxnLst>
                <a:cxn ang="0">
                  <a:pos x="68" y="12"/>
                </a:cxn>
                <a:cxn ang="0">
                  <a:pos x="70" y="19"/>
                </a:cxn>
                <a:cxn ang="0">
                  <a:pos x="68" y="25"/>
                </a:cxn>
                <a:cxn ang="0">
                  <a:pos x="60" y="31"/>
                </a:cxn>
                <a:cxn ang="0">
                  <a:pos x="48" y="36"/>
                </a:cxn>
                <a:cxn ang="0">
                  <a:pos x="41" y="37"/>
                </a:cxn>
                <a:cxn ang="0">
                  <a:pos x="34" y="37"/>
                </a:cxn>
                <a:cxn ang="0">
                  <a:pos x="28" y="37"/>
                </a:cxn>
                <a:cxn ang="0">
                  <a:pos x="22" y="36"/>
                </a:cxn>
                <a:cxn ang="0">
                  <a:pos x="16" y="35"/>
                </a:cxn>
                <a:cxn ang="0">
                  <a:pos x="10" y="32"/>
                </a:cxn>
                <a:cxn ang="0">
                  <a:pos x="7" y="30"/>
                </a:cxn>
                <a:cxn ang="0">
                  <a:pos x="3" y="27"/>
                </a:cxn>
                <a:cxn ang="0">
                  <a:pos x="0" y="20"/>
                </a:cxn>
                <a:cxn ang="0">
                  <a:pos x="3" y="13"/>
                </a:cxn>
                <a:cxn ang="0">
                  <a:pos x="11" y="7"/>
                </a:cxn>
                <a:cxn ang="0">
                  <a:pos x="23" y="2"/>
                </a:cxn>
                <a:cxn ang="0">
                  <a:pos x="30" y="1"/>
                </a:cxn>
                <a:cxn ang="0">
                  <a:pos x="37" y="0"/>
                </a:cxn>
                <a:cxn ang="0">
                  <a:pos x="43" y="1"/>
                </a:cxn>
                <a:cxn ang="0">
                  <a:pos x="49" y="1"/>
                </a:cxn>
                <a:cxn ang="0">
                  <a:pos x="55" y="4"/>
                </a:cxn>
                <a:cxn ang="0">
                  <a:pos x="60" y="6"/>
                </a:cxn>
                <a:cxn ang="0">
                  <a:pos x="64" y="8"/>
                </a:cxn>
                <a:cxn ang="0">
                  <a:pos x="68" y="12"/>
                </a:cxn>
              </a:cxnLst>
              <a:rect l="0" t="0" r="r" b="b"/>
              <a:pathLst>
                <a:path w="70" h="37">
                  <a:moveTo>
                    <a:pt x="68" y="12"/>
                  </a:moveTo>
                  <a:lnTo>
                    <a:pt x="70" y="19"/>
                  </a:lnTo>
                  <a:lnTo>
                    <a:pt x="68" y="25"/>
                  </a:lnTo>
                  <a:lnTo>
                    <a:pt x="60" y="31"/>
                  </a:lnTo>
                  <a:lnTo>
                    <a:pt x="48" y="36"/>
                  </a:lnTo>
                  <a:lnTo>
                    <a:pt x="41" y="37"/>
                  </a:lnTo>
                  <a:lnTo>
                    <a:pt x="34" y="37"/>
                  </a:lnTo>
                  <a:lnTo>
                    <a:pt x="28" y="37"/>
                  </a:lnTo>
                  <a:lnTo>
                    <a:pt x="22" y="36"/>
                  </a:lnTo>
                  <a:lnTo>
                    <a:pt x="16" y="35"/>
                  </a:lnTo>
                  <a:lnTo>
                    <a:pt x="10" y="32"/>
                  </a:lnTo>
                  <a:lnTo>
                    <a:pt x="7" y="30"/>
                  </a:lnTo>
                  <a:lnTo>
                    <a:pt x="3" y="27"/>
                  </a:lnTo>
                  <a:lnTo>
                    <a:pt x="0" y="20"/>
                  </a:lnTo>
                  <a:lnTo>
                    <a:pt x="3" y="13"/>
                  </a:lnTo>
                  <a:lnTo>
                    <a:pt x="11" y="7"/>
                  </a:lnTo>
                  <a:lnTo>
                    <a:pt x="23" y="2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43" y="1"/>
                  </a:lnTo>
                  <a:lnTo>
                    <a:pt x="49" y="1"/>
                  </a:lnTo>
                  <a:lnTo>
                    <a:pt x="55" y="4"/>
                  </a:lnTo>
                  <a:lnTo>
                    <a:pt x="60" y="6"/>
                  </a:lnTo>
                  <a:lnTo>
                    <a:pt x="64" y="8"/>
                  </a:lnTo>
                  <a:lnTo>
                    <a:pt x="68" y="12"/>
                  </a:lnTo>
                  <a:close/>
                </a:path>
              </a:pathLst>
            </a:custGeom>
            <a:solidFill>
              <a:srgbClr val="C47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0" name="Freeform 136"/>
            <p:cNvSpPr>
              <a:spLocks/>
            </p:cNvSpPr>
            <p:nvPr/>
          </p:nvSpPr>
          <p:spPr bwMode="auto">
            <a:xfrm>
              <a:off x="2286" y="3567"/>
              <a:ext cx="33" cy="17"/>
            </a:xfrm>
            <a:custGeom>
              <a:avLst/>
              <a:gdLst/>
              <a:ahLst/>
              <a:cxnLst>
                <a:cxn ang="0">
                  <a:pos x="62" y="9"/>
                </a:cxn>
                <a:cxn ang="0">
                  <a:pos x="64" y="16"/>
                </a:cxn>
                <a:cxn ang="0">
                  <a:pos x="62" y="22"/>
                </a:cxn>
                <a:cxn ang="0">
                  <a:pos x="55" y="28"/>
                </a:cxn>
                <a:cxn ang="0">
                  <a:pos x="43" y="33"/>
                </a:cxn>
                <a:cxn ang="0">
                  <a:pos x="38" y="34"/>
                </a:cxn>
                <a:cxn ang="0">
                  <a:pos x="31" y="34"/>
                </a:cxn>
                <a:cxn ang="0">
                  <a:pos x="25" y="34"/>
                </a:cxn>
                <a:cxn ang="0">
                  <a:pos x="19" y="33"/>
                </a:cxn>
                <a:cxn ang="0">
                  <a:pos x="13" y="31"/>
                </a:cxn>
                <a:cxn ang="0">
                  <a:pos x="9" y="29"/>
                </a:cxn>
                <a:cxn ang="0">
                  <a:pos x="4" y="27"/>
                </a:cxn>
                <a:cxn ang="0">
                  <a:pos x="2" y="24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9" y="6"/>
                </a:cxn>
                <a:cxn ang="0">
                  <a:pos x="20" y="1"/>
                </a:cxn>
                <a:cxn ang="0">
                  <a:pos x="26" y="0"/>
                </a:cxn>
                <a:cxn ang="0">
                  <a:pos x="33" y="0"/>
                </a:cxn>
                <a:cxn ang="0">
                  <a:pos x="39" y="0"/>
                </a:cxn>
                <a:cxn ang="0">
                  <a:pos x="44" y="1"/>
                </a:cxn>
                <a:cxn ang="0">
                  <a:pos x="50" y="3"/>
                </a:cxn>
                <a:cxn ang="0">
                  <a:pos x="55" y="5"/>
                </a:cxn>
                <a:cxn ang="0">
                  <a:pos x="58" y="7"/>
                </a:cxn>
                <a:cxn ang="0">
                  <a:pos x="62" y="9"/>
                </a:cxn>
              </a:cxnLst>
              <a:rect l="0" t="0" r="r" b="b"/>
              <a:pathLst>
                <a:path w="64" h="34">
                  <a:moveTo>
                    <a:pt x="62" y="9"/>
                  </a:moveTo>
                  <a:lnTo>
                    <a:pt x="64" y="16"/>
                  </a:lnTo>
                  <a:lnTo>
                    <a:pt x="62" y="22"/>
                  </a:lnTo>
                  <a:lnTo>
                    <a:pt x="55" y="28"/>
                  </a:lnTo>
                  <a:lnTo>
                    <a:pt x="43" y="33"/>
                  </a:lnTo>
                  <a:lnTo>
                    <a:pt x="38" y="34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9" y="33"/>
                  </a:lnTo>
                  <a:lnTo>
                    <a:pt x="13" y="31"/>
                  </a:lnTo>
                  <a:lnTo>
                    <a:pt x="9" y="29"/>
                  </a:lnTo>
                  <a:lnTo>
                    <a:pt x="4" y="27"/>
                  </a:lnTo>
                  <a:lnTo>
                    <a:pt x="2" y="24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9" y="6"/>
                  </a:lnTo>
                  <a:lnTo>
                    <a:pt x="20" y="1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9" y="0"/>
                  </a:lnTo>
                  <a:lnTo>
                    <a:pt x="44" y="1"/>
                  </a:lnTo>
                  <a:lnTo>
                    <a:pt x="50" y="3"/>
                  </a:lnTo>
                  <a:lnTo>
                    <a:pt x="55" y="5"/>
                  </a:lnTo>
                  <a:lnTo>
                    <a:pt x="58" y="7"/>
                  </a:lnTo>
                  <a:lnTo>
                    <a:pt x="62" y="9"/>
                  </a:lnTo>
                  <a:close/>
                </a:path>
              </a:pathLst>
            </a:custGeom>
            <a:solidFill>
              <a:srgbClr val="C98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1" name="Freeform 137"/>
            <p:cNvSpPr>
              <a:spLocks/>
            </p:cNvSpPr>
            <p:nvPr/>
          </p:nvSpPr>
          <p:spPr bwMode="auto">
            <a:xfrm>
              <a:off x="2287" y="3567"/>
              <a:ext cx="30" cy="17"/>
            </a:xfrm>
            <a:custGeom>
              <a:avLst/>
              <a:gdLst/>
              <a:ahLst/>
              <a:cxnLst>
                <a:cxn ang="0">
                  <a:pos x="58" y="9"/>
                </a:cxn>
                <a:cxn ang="0">
                  <a:pos x="60" y="15"/>
                </a:cxn>
                <a:cxn ang="0">
                  <a:pos x="58" y="21"/>
                </a:cxn>
                <a:cxn ang="0">
                  <a:pos x="51" y="27"/>
                </a:cxn>
                <a:cxn ang="0">
                  <a:pos x="40" y="30"/>
                </a:cxn>
                <a:cxn ang="0">
                  <a:pos x="35" y="31"/>
                </a:cxn>
                <a:cxn ang="0">
                  <a:pos x="29" y="31"/>
                </a:cxn>
                <a:cxn ang="0">
                  <a:pos x="23" y="31"/>
                </a:cxn>
                <a:cxn ang="0">
                  <a:pos x="18" y="30"/>
                </a:cxn>
                <a:cxn ang="0">
                  <a:pos x="13" y="29"/>
                </a:cxn>
                <a:cxn ang="0">
                  <a:pos x="8" y="27"/>
                </a:cxn>
                <a:cxn ang="0">
                  <a:pos x="5" y="24"/>
                </a:cxn>
                <a:cxn ang="0">
                  <a:pos x="2" y="22"/>
                </a:cxn>
                <a:cxn ang="0">
                  <a:pos x="0" y="16"/>
                </a:cxn>
                <a:cxn ang="0">
                  <a:pos x="2" y="11"/>
                </a:cxn>
                <a:cxn ang="0">
                  <a:pos x="9" y="6"/>
                </a:cxn>
                <a:cxn ang="0">
                  <a:pos x="18" y="3"/>
                </a:cxn>
                <a:cxn ang="0">
                  <a:pos x="24" y="1"/>
                </a:cxn>
                <a:cxn ang="0">
                  <a:pos x="31" y="0"/>
                </a:cxn>
                <a:cxn ang="0">
                  <a:pos x="37" y="0"/>
                </a:cxn>
                <a:cxn ang="0">
                  <a:pos x="41" y="1"/>
                </a:cxn>
                <a:cxn ang="0">
                  <a:pos x="47" y="3"/>
                </a:cxn>
                <a:cxn ang="0">
                  <a:pos x="52" y="5"/>
                </a:cxn>
                <a:cxn ang="0">
                  <a:pos x="55" y="7"/>
                </a:cxn>
                <a:cxn ang="0">
                  <a:pos x="58" y="9"/>
                </a:cxn>
              </a:cxnLst>
              <a:rect l="0" t="0" r="r" b="b"/>
              <a:pathLst>
                <a:path w="60" h="31">
                  <a:moveTo>
                    <a:pt x="58" y="9"/>
                  </a:moveTo>
                  <a:lnTo>
                    <a:pt x="60" y="15"/>
                  </a:lnTo>
                  <a:lnTo>
                    <a:pt x="58" y="21"/>
                  </a:lnTo>
                  <a:lnTo>
                    <a:pt x="51" y="27"/>
                  </a:lnTo>
                  <a:lnTo>
                    <a:pt x="40" y="30"/>
                  </a:lnTo>
                  <a:lnTo>
                    <a:pt x="35" y="31"/>
                  </a:lnTo>
                  <a:lnTo>
                    <a:pt x="29" y="31"/>
                  </a:lnTo>
                  <a:lnTo>
                    <a:pt x="23" y="31"/>
                  </a:lnTo>
                  <a:lnTo>
                    <a:pt x="18" y="30"/>
                  </a:lnTo>
                  <a:lnTo>
                    <a:pt x="13" y="29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2" y="22"/>
                  </a:lnTo>
                  <a:lnTo>
                    <a:pt x="0" y="16"/>
                  </a:lnTo>
                  <a:lnTo>
                    <a:pt x="2" y="11"/>
                  </a:lnTo>
                  <a:lnTo>
                    <a:pt x="9" y="6"/>
                  </a:lnTo>
                  <a:lnTo>
                    <a:pt x="18" y="3"/>
                  </a:lnTo>
                  <a:lnTo>
                    <a:pt x="24" y="1"/>
                  </a:lnTo>
                  <a:lnTo>
                    <a:pt x="31" y="0"/>
                  </a:lnTo>
                  <a:lnTo>
                    <a:pt x="37" y="0"/>
                  </a:lnTo>
                  <a:lnTo>
                    <a:pt x="41" y="1"/>
                  </a:lnTo>
                  <a:lnTo>
                    <a:pt x="47" y="3"/>
                  </a:lnTo>
                  <a:lnTo>
                    <a:pt x="52" y="5"/>
                  </a:lnTo>
                  <a:lnTo>
                    <a:pt x="55" y="7"/>
                  </a:lnTo>
                  <a:lnTo>
                    <a:pt x="58" y="9"/>
                  </a:lnTo>
                  <a:close/>
                </a:path>
              </a:pathLst>
            </a:custGeom>
            <a:solidFill>
              <a:srgbClr val="CE8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2" name="Freeform 138"/>
            <p:cNvSpPr>
              <a:spLocks/>
            </p:cNvSpPr>
            <p:nvPr/>
          </p:nvSpPr>
          <p:spPr bwMode="auto">
            <a:xfrm>
              <a:off x="2290" y="3569"/>
              <a:ext cx="27" cy="14"/>
            </a:xfrm>
            <a:custGeom>
              <a:avLst/>
              <a:gdLst/>
              <a:ahLst/>
              <a:cxnLst>
                <a:cxn ang="0">
                  <a:pos x="53" y="8"/>
                </a:cxn>
                <a:cxn ang="0">
                  <a:pos x="56" y="14"/>
                </a:cxn>
                <a:cxn ang="0">
                  <a:pos x="53" y="19"/>
                </a:cxn>
                <a:cxn ang="0">
                  <a:pos x="47" y="23"/>
                </a:cxn>
                <a:cxn ang="0">
                  <a:pos x="37" y="27"/>
                </a:cxn>
                <a:cxn ang="0">
                  <a:pos x="32" y="28"/>
                </a:cxn>
                <a:cxn ang="0">
                  <a:pos x="27" y="28"/>
                </a:cxn>
                <a:cxn ang="0">
                  <a:pos x="22" y="28"/>
                </a:cxn>
                <a:cxn ang="0">
                  <a:pos x="17" y="27"/>
                </a:cxn>
                <a:cxn ang="0">
                  <a:pos x="13" y="26"/>
                </a:cxn>
                <a:cxn ang="0">
                  <a:pos x="9" y="25"/>
                </a:cxn>
                <a:cxn ang="0">
                  <a:pos x="5" y="22"/>
                </a:cxn>
                <a:cxn ang="0">
                  <a:pos x="3" y="20"/>
                </a:cxn>
                <a:cxn ang="0">
                  <a:pos x="0" y="14"/>
                </a:cxn>
                <a:cxn ang="0">
                  <a:pos x="3" y="10"/>
                </a:cxn>
                <a:cxn ang="0">
                  <a:pos x="9" y="5"/>
                </a:cxn>
                <a:cxn ang="0">
                  <a:pos x="18" y="2"/>
                </a:cxn>
                <a:cxn ang="0">
                  <a:pos x="23" y="0"/>
                </a:cxn>
                <a:cxn ang="0">
                  <a:pos x="28" y="0"/>
                </a:cxn>
                <a:cxn ang="0">
                  <a:pos x="34" y="0"/>
                </a:cxn>
                <a:cxn ang="0">
                  <a:pos x="38" y="0"/>
                </a:cxn>
                <a:cxn ang="0">
                  <a:pos x="43" y="2"/>
                </a:cxn>
                <a:cxn ang="0">
                  <a:pos x="48" y="4"/>
                </a:cxn>
                <a:cxn ang="0">
                  <a:pos x="51" y="6"/>
                </a:cxn>
                <a:cxn ang="0">
                  <a:pos x="53" y="8"/>
                </a:cxn>
              </a:cxnLst>
              <a:rect l="0" t="0" r="r" b="b"/>
              <a:pathLst>
                <a:path w="56" h="28">
                  <a:moveTo>
                    <a:pt x="53" y="8"/>
                  </a:moveTo>
                  <a:lnTo>
                    <a:pt x="56" y="14"/>
                  </a:lnTo>
                  <a:lnTo>
                    <a:pt x="53" y="19"/>
                  </a:lnTo>
                  <a:lnTo>
                    <a:pt x="47" y="23"/>
                  </a:lnTo>
                  <a:lnTo>
                    <a:pt x="37" y="27"/>
                  </a:lnTo>
                  <a:lnTo>
                    <a:pt x="32" y="28"/>
                  </a:lnTo>
                  <a:lnTo>
                    <a:pt x="27" y="28"/>
                  </a:lnTo>
                  <a:lnTo>
                    <a:pt x="22" y="28"/>
                  </a:lnTo>
                  <a:lnTo>
                    <a:pt x="17" y="27"/>
                  </a:lnTo>
                  <a:lnTo>
                    <a:pt x="13" y="26"/>
                  </a:lnTo>
                  <a:lnTo>
                    <a:pt x="9" y="25"/>
                  </a:lnTo>
                  <a:lnTo>
                    <a:pt x="5" y="22"/>
                  </a:lnTo>
                  <a:lnTo>
                    <a:pt x="3" y="20"/>
                  </a:lnTo>
                  <a:lnTo>
                    <a:pt x="0" y="14"/>
                  </a:lnTo>
                  <a:lnTo>
                    <a:pt x="3" y="10"/>
                  </a:lnTo>
                  <a:lnTo>
                    <a:pt x="9" y="5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8" y="4"/>
                  </a:lnTo>
                  <a:lnTo>
                    <a:pt x="51" y="6"/>
                  </a:lnTo>
                  <a:lnTo>
                    <a:pt x="53" y="8"/>
                  </a:lnTo>
                  <a:close/>
                </a:path>
              </a:pathLst>
            </a:custGeom>
            <a:solidFill>
              <a:srgbClr val="D39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3" name="Freeform 139"/>
            <p:cNvSpPr>
              <a:spLocks/>
            </p:cNvSpPr>
            <p:nvPr/>
          </p:nvSpPr>
          <p:spPr bwMode="auto">
            <a:xfrm>
              <a:off x="2292" y="3569"/>
              <a:ext cx="24" cy="12"/>
            </a:xfrm>
            <a:custGeom>
              <a:avLst/>
              <a:gdLst/>
              <a:ahLst/>
              <a:cxnLst>
                <a:cxn ang="0">
                  <a:pos x="47" y="7"/>
                </a:cxn>
                <a:cxn ang="0">
                  <a:pos x="48" y="12"/>
                </a:cxn>
                <a:cxn ang="0">
                  <a:pos x="47" y="18"/>
                </a:cxn>
                <a:cxn ang="0">
                  <a:pos x="42" y="21"/>
                </a:cxn>
                <a:cxn ang="0">
                  <a:pos x="33" y="25"/>
                </a:cxn>
                <a:cxn ang="0">
                  <a:pos x="24" y="26"/>
                </a:cxn>
                <a:cxn ang="0">
                  <a:pos x="14" y="25"/>
                </a:cxn>
                <a:cxn ang="0">
                  <a:pos x="7" y="22"/>
                </a:cxn>
                <a:cxn ang="0">
                  <a:pos x="1" y="19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7" y="4"/>
                </a:cxn>
                <a:cxn ang="0">
                  <a:pos x="15" y="2"/>
                </a:cxn>
                <a:cxn ang="0">
                  <a:pos x="24" y="0"/>
                </a:cxn>
                <a:cxn ang="0">
                  <a:pos x="33" y="0"/>
                </a:cxn>
                <a:cxn ang="0">
                  <a:pos x="42" y="4"/>
                </a:cxn>
                <a:cxn ang="0">
                  <a:pos x="47" y="7"/>
                </a:cxn>
              </a:cxnLst>
              <a:rect l="0" t="0" r="r" b="b"/>
              <a:pathLst>
                <a:path w="48" h="26">
                  <a:moveTo>
                    <a:pt x="47" y="7"/>
                  </a:moveTo>
                  <a:lnTo>
                    <a:pt x="48" y="12"/>
                  </a:lnTo>
                  <a:lnTo>
                    <a:pt x="47" y="18"/>
                  </a:lnTo>
                  <a:lnTo>
                    <a:pt x="42" y="21"/>
                  </a:lnTo>
                  <a:lnTo>
                    <a:pt x="33" y="25"/>
                  </a:lnTo>
                  <a:lnTo>
                    <a:pt x="24" y="26"/>
                  </a:lnTo>
                  <a:lnTo>
                    <a:pt x="14" y="25"/>
                  </a:lnTo>
                  <a:lnTo>
                    <a:pt x="7" y="22"/>
                  </a:lnTo>
                  <a:lnTo>
                    <a:pt x="1" y="19"/>
                  </a:lnTo>
                  <a:lnTo>
                    <a:pt x="0" y="13"/>
                  </a:lnTo>
                  <a:lnTo>
                    <a:pt x="1" y="8"/>
                  </a:lnTo>
                  <a:lnTo>
                    <a:pt x="7" y="4"/>
                  </a:lnTo>
                  <a:lnTo>
                    <a:pt x="15" y="2"/>
                  </a:lnTo>
                  <a:lnTo>
                    <a:pt x="24" y="0"/>
                  </a:lnTo>
                  <a:lnTo>
                    <a:pt x="33" y="0"/>
                  </a:lnTo>
                  <a:lnTo>
                    <a:pt x="42" y="4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D89B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4" name="Freeform 140"/>
            <p:cNvSpPr>
              <a:spLocks/>
            </p:cNvSpPr>
            <p:nvPr/>
          </p:nvSpPr>
          <p:spPr bwMode="auto">
            <a:xfrm>
              <a:off x="2293" y="3569"/>
              <a:ext cx="21" cy="10"/>
            </a:xfrm>
            <a:custGeom>
              <a:avLst/>
              <a:gdLst/>
              <a:ahLst/>
              <a:cxnLst>
                <a:cxn ang="0">
                  <a:pos x="42" y="7"/>
                </a:cxn>
                <a:cxn ang="0">
                  <a:pos x="43" y="12"/>
                </a:cxn>
                <a:cxn ang="0">
                  <a:pos x="41" y="17"/>
                </a:cxn>
                <a:cxn ang="0">
                  <a:pos x="36" y="20"/>
                </a:cxn>
                <a:cxn ang="0">
                  <a:pos x="29" y="22"/>
                </a:cxn>
                <a:cxn ang="0">
                  <a:pos x="20" y="23"/>
                </a:cxn>
                <a:cxn ang="0">
                  <a:pos x="12" y="22"/>
                </a:cxn>
                <a:cxn ang="0">
                  <a:pos x="5" y="20"/>
                </a:cxn>
                <a:cxn ang="0">
                  <a:pos x="1" y="17"/>
                </a:cxn>
                <a:cxn ang="0">
                  <a:pos x="0" y="12"/>
                </a:cxn>
                <a:cxn ang="0">
                  <a:pos x="1" y="7"/>
                </a:cxn>
                <a:cxn ang="0">
                  <a:pos x="6" y="4"/>
                </a:cxn>
                <a:cxn ang="0">
                  <a:pos x="13" y="2"/>
                </a:cxn>
                <a:cxn ang="0">
                  <a:pos x="23" y="0"/>
                </a:cxn>
                <a:cxn ang="0">
                  <a:pos x="31" y="2"/>
                </a:cxn>
                <a:cxn ang="0">
                  <a:pos x="38" y="4"/>
                </a:cxn>
                <a:cxn ang="0">
                  <a:pos x="42" y="7"/>
                </a:cxn>
              </a:cxnLst>
              <a:rect l="0" t="0" r="r" b="b"/>
              <a:pathLst>
                <a:path w="43" h="23">
                  <a:moveTo>
                    <a:pt x="42" y="7"/>
                  </a:moveTo>
                  <a:lnTo>
                    <a:pt x="43" y="12"/>
                  </a:lnTo>
                  <a:lnTo>
                    <a:pt x="41" y="17"/>
                  </a:lnTo>
                  <a:lnTo>
                    <a:pt x="36" y="20"/>
                  </a:lnTo>
                  <a:lnTo>
                    <a:pt x="29" y="22"/>
                  </a:lnTo>
                  <a:lnTo>
                    <a:pt x="20" y="23"/>
                  </a:lnTo>
                  <a:lnTo>
                    <a:pt x="12" y="22"/>
                  </a:lnTo>
                  <a:lnTo>
                    <a:pt x="5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7"/>
                  </a:lnTo>
                  <a:lnTo>
                    <a:pt x="6" y="4"/>
                  </a:lnTo>
                  <a:lnTo>
                    <a:pt x="13" y="2"/>
                  </a:lnTo>
                  <a:lnTo>
                    <a:pt x="23" y="0"/>
                  </a:lnTo>
                  <a:lnTo>
                    <a:pt x="31" y="2"/>
                  </a:lnTo>
                  <a:lnTo>
                    <a:pt x="38" y="4"/>
                  </a:lnTo>
                  <a:lnTo>
                    <a:pt x="42" y="7"/>
                  </a:lnTo>
                  <a:close/>
                </a:path>
              </a:pathLst>
            </a:custGeom>
            <a:solidFill>
              <a:srgbClr val="DDA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5" name="Freeform 141"/>
            <p:cNvSpPr>
              <a:spLocks/>
            </p:cNvSpPr>
            <p:nvPr/>
          </p:nvSpPr>
          <p:spPr bwMode="auto">
            <a:xfrm>
              <a:off x="2295" y="3569"/>
              <a:ext cx="19" cy="10"/>
            </a:xfrm>
            <a:custGeom>
              <a:avLst/>
              <a:gdLst/>
              <a:ahLst/>
              <a:cxnLst>
                <a:cxn ang="0">
                  <a:pos x="37" y="6"/>
                </a:cxn>
                <a:cxn ang="0">
                  <a:pos x="39" y="11"/>
                </a:cxn>
                <a:cxn ang="0">
                  <a:pos x="37" y="14"/>
                </a:cxn>
                <a:cxn ang="0">
                  <a:pos x="33" y="18"/>
                </a:cxn>
                <a:cxn ang="0">
                  <a:pos x="26" y="20"/>
                </a:cxn>
                <a:cxn ang="0">
                  <a:pos x="18" y="21"/>
                </a:cxn>
                <a:cxn ang="0">
                  <a:pos x="11" y="20"/>
                </a:cxn>
                <a:cxn ang="0">
                  <a:pos x="6" y="19"/>
                </a:cxn>
                <a:cxn ang="0">
                  <a:pos x="1" y="15"/>
                </a:cxn>
                <a:cxn ang="0">
                  <a:pos x="0" y="11"/>
                </a:cxn>
                <a:cxn ang="0">
                  <a:pos x="2" y="7"/>
                </a:cxn>
                <a:cxn ang="0">
                  <a:pos x="6" y="4"/>
                </a:cxn>
                <a:cxn ang="0">
                  <a:pos x="13" y="2"/>
                </a:cxn>
                <a:cxn ang="0">
                  <a:pos x="20" y="0"/>
                </a:cxn>
                <a:cxn ang="0">
                  <a:pos x="26" y="2"/>
                </a:cxn>
                <a:cxn ang="0">
                  <a:pos x="33" y="3"/>
                </a:cxn>
                <a:cxn ang="0">
                  <a:pos x="37" y="6"/>
                </a:cxn>
              </a:cxnLst>
              <a:rect l="0" t="0" r="r" b="b"/>
              <a:pathLst>
                <a:path w="39" h="21">
                  <a:moveTo>
                    <a:pt x="37" y="6"/>
                  </a:moveTo>
                  <a:lnTo>
                    <a:pt x="39" y="11"/>
                  </a:lnTo>
                  <a:lnTo>
                    <a:pt x="37" y="14"/>
                  </a:lnTo>
                  <a:lnTo>
                    <a:pt x="33" y="18"/>
                  </a:lnTo>
                  <a:lnTo>
                    <a:pt x="26" y="20"/>
                  </a:lnTo>
                  <a:lnTo>
                    <a:pt x="18" y="21"/>
                  </a:lnTo>
                  <a:lnTo>
                    <a:pt x="11" y="20"/>
                  </a:lnTo>
                  <a:lnTo>
                    <a:pt x="6" y="19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2" y="7"/>
                  </a:lnTo>
                  <a:lnTo>
                    <a:pt x="6" y="4"/>
                  </a:lnTo>
                  <a:lnTo>
                    <a:pt x="13" y="2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33" y="3"/>
                  </a:lnTo>
                  <a:lnTo>
                    <a:pt x="37" y="6"/>
                  </a:lnTo>
                  <a:close/>
                </a:path>
              </a:pathLst>
            </a:custGeom>
            <a:solidFill>
              <a:srgbClr val="E0A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6" name="Freeform 142"/>
            <p:cNvSpPr>
              <a:spLocks/>
            </p:cNvSpPr>
            <p:nvPr/>
          </p:nvSpPr>
          <p:spPr bwMode="auto">
            <a:xfrm>
              <a:off x="2296" y="3569"/>
              <a:ext cx="18" cy="9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4" y="8"/>
                </a:cxn>
                <a:cxn ang="0">
                  <a:pos x="33" y="11"/>
                </a:cxn>
                <a:cxn ang="0">
                  <a:pos x="29" y="13"/>
                </a:cxn>
                <a:cxn ang="0">
                  <a:pos x="23" y="16"/>
                </a:cxn>
                <a:cxn ang="0">
                  <a:pos x="18" y="17"/>
                </a:cxn>
                <a:cxn ang="0">
                  <a:pos x="11" y="16"/>
                </a:cxn>
                <a:cxn ang="0">
                  <a:pos x="5" y="15"/>
                </a:cxn>
                <a:cxn ang="0">
                  <a:pos x="2" y="11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6" y="2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25" y="0"/>
                </a:cxn>
                <a:cxn ang="0">
                  <a:pos x="29" y="2"/>
                </a:cxn>
                <a:cxn ang="0">
                  <a:pos x="33" y="4"/>
                </a:cxn>
              </a:cxnLst>
              <a:rect l="0" t="0" r="r" b="b"/>
              <a:pathLst>
                <a:path w="34" h="17">
                  <a:moveTo>
                    <a:pt x="33" y="4"/>
                  </a:moveTo>
                  <a:lnTo>
                    <a:pt x="34" y="8"/>
                  </a:lnTo>
                  <a:lnTo>
                    <a:pt x="33" y="11"/>
                  </a:lnTo>
                  <a:lnTo>
                    <a:pt x="29" y="13"/>
                  </a:lnTo>
                  <a:lnTo>
                    <a:pt x="23" y="16"/>
                  </a:lnTo>
                  <a:lnTo>
                    <a:pt x="18" y="17"/>
                  </a:lnTo>
                  <a:lnTo>
                    <a:pt x="11" y="16"/>
                  </a:lnTo>
                  <a:lnTo>
                    <a:pt x="5" y="15"/>
                  </a:lnTo>
                  <a:lnTo>
                    <a:pt x="2" y="11"/>
                  </a:lnTo>
                  <a:lnTo>
                    <a:pt x="0" y="8"/>
                  </a:lnTo>
                  <a:lnTo>
                    <a:pt x="2" y="5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3" y="4"/>
                  </a:lnTo>
                  <a:close/>
                </a:path>
              </a:pathLst>
            </a:custGeom>
            <a:solidFill>
              <a:srgbClr val="E5AD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7" name="Freeform 143"/>
            <p:cNvSpPr>
              <a:spLocks/>
            </p:cNvSpPr>
            <p:nvPr/>
          </p:nvSpPr>
          <p:spPr bwMode="auto">
            <a:xfrm>
              <a:off x="2299" y="3569"/>
              <a:ext cx="12" cy="9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8" y="6"/>
                </a:cxn>
                <a:cxn ang="0">
                  <a:pos x="27" y="10"/>
                </a:cxn>
                <a:cxn ang="0">
                  <a:pos x="23" y="12"/>
                </a:cxn>
                <a:cxn ang="0">
                  <a:pos x="18" y="13"/>
                </a:cxn>
                <a:cxn ang="0">
                  <a:pos x="13" y="15"/>
                </a:cxn>
                <a:cxn ang="0">
                  <a:pos x="8" y="13"/>
                </a:cxn>
                <a:cxn ang="0">
                  <a:pos x="3" y="12"/>
                </a:cxn>
                <a:cxn ang="0">
                  <a:pos x="1" y="10"/>
                </a:cxn>
                <a:cxn ang="0">
                  <a:pos x="0" y="8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8" y="1"/>
                </a:cxn>
                <a:cxn ang="0">
                  <a:pos x="14" y="0"/>
                </a:cxn>
                <a:cxn ang="0">
                  <a:pos x="20" y="1"/>
                </a:cxn>
                <a:cxn ang="0">
                  <a:pos x="24" y="2"/>
                </a:cxn>
                <a:cxn ang="0">
                  <a:pos x="27" y="4"/>
                </a:cxn>
              </a:cxnLst>
              <a:rect l="0" t="0" r="r" b="b"/>
              <a:pathLst>
                <a:path w="28" h="15">
                  <a:moveTo>
                    <a:pt x="27" y="4"/>
                  </a:moveTo>
                  <a:lnTo>
                    <a:pt x="28" y="6"/>
                  </a:lnTo>
                  <a:lnTo>
                    <a:pt x="27" y="10"/>
                  </a:lnTo>
                  <a:lnTo>
                    <a:pt x="23" y="12"/>
                  </a:lnTo>
                  <a:lnTo>
                    <a:pt x="18" y="13"/>
                  </a:lnTo>
                  <a:lnTo>
                    <a:pt x="13" y="15"/>
                  </a:lnTo>
                  <a:lnTo>
                    <a:pt x="8" y="13"/>
                  </a:lnTo>
                  <a:lnTo>
                    <a:pt x="3" y="12"/>
                  </a:lnTo>
                  <a:lnTo>
                    <a:pt x="1" y="10"/>
                  </a:lnTo>
                  <a:lnTo>
                    <a:pt x="0" y="8"/>
                  </a:lnTo>
                  <a:lnTo>
                    <a:pt x="1" y="4"/>
                  </a:lnTo>
                  <a:lnTo>
                    <a:pt x="3" y="2"/>
                  </a:lnTo>
                  <a:lnTo>
                    <a:pt x="8" y="1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4" y="2"/>
                  </a:lnTo>
                  <a:lnTo>
                    <a:pt x="27" y="4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8" name="Freeform 144"/>
            <p:cNvSpPr>
              <a:spLocks/>
            </p:cNvSpPr>
            <p:nvPr/>
          </p:nvSpPr>
          <p:spPr bwMode="auto">
            <a:xfrm>
              <a:off x="2338" y="3533"/>
              <a:ext cx="34" cy="17"/>
            </a:xfrm>
            <a:custGeom>
              <a:avLst/>
              <a:gdLst/>
              <a:ahLst/>
              <a:cxnLst>
                <a:cxn ang="0">
                  <a:pos x="65" y="9"/>
                </a:cxn>
                <a:cxn ang="0">
                  <a:pos x="67" y="16"/>
                </a:cxn>
                <a:cxn ang="0">
                  <a:pos x="65" y="23"/>
                </a:cxn>
                <a:cxn ang="0">
                  <a:pos x="58" y="29"/>
                </a:cxn>
                <a:cxn ang="0">
                  <a:pos x="46" y="32"/>
                </a:cxn>
                <a:cxn ang="0">
                  <a:pos x="39" y="33"/>
                </a:cxn>
                <a:cxn ang="0">
                  <a:pos x="34" y="35"/>
                </a:cxn>
                <a:cxn ang="0">
                  <a:pos x="27" y="35"/>
                </a:cxn>
                <a:cxn ang="0">
                  <a:pos x="21" y="33"/>
                </a:cxn>
                <a:cxn ang="0">
                  <a:pos x="15" y="32"/>
                </a:cxn>
                <a:cxn ang="0">
                  <a:pos x="9" y="30"/>
                </a:cxn>
                <a:cxn ang="0">
                  <a:pos x="6" y="28"/>
                </a:cxn>
                <a:cxn ang="0">
                  <a:pos x="3" y="24"/>
                </a:cxn>
                <a:cxn ang="0">
                  <a:pos x="0" y="17"/>
                </a:cxn>
                <a:cxn ang="0">
                  <a:pos x="4" y="12"/>
                </a:cxn>
                <a:cxn ang="0">
                  <a:pos x="11" y="6"/>
                </a:cxn>
                <a:cxn ang="0">
                  <a:pos x="22" y="1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2" y="0"/>
                </a:cxn>
                <a:cxn ang="0">
                  <a:pos x="47" y="1"/>
                </a:cxn>
                <a:cxn ang="0">
                  <a:pos x="53" y="2"/>
                </a:cxn>
                <a:cxn ang="0">
                  <a:pos x="58" y="5"/>
                </a:cxn>
                <a:cxn ang="0">
                  <a:pos x="61" y="7"/>
                </a:cxn>
                <a:cxn ang="0">
                  <a:pos x="65" y="9"/>
                </a:cxn>
              </a:cxnLst>
              <a:rect l="0" t="0" r="r" b="b"/>
              <a:pathLst>
                <a:path w="67" h="35">
                  <a:moveTo>
                    <a:pt x="65" y="9"/>
                  </a:moveTo>
                  <a:lnTo>
                    <a:pt x="67" y="16"/>
                  </a:lnTo>
                  <a:lnTo>
                    <a:pt x="65" y="23"/>
                  </a:lnTo>
                  <a:lnTo>
                    <a:pt x="58" y="29"/>
                  </a:lnTo>
                  <a:lnTo>
                    <a:pt x="46" y="32"/>
                  </a:lnTo>
                  <a:lnTo>
                    <a:pt x="39" y="33"/>
                  </a:lnTo>
                  <a:lnTo>
                    <a:pt x="34" y="35"/>
                  </a:lnTo>
                  <a:lnTo>
                    <a:pt x="27" y="35"/>
                  </a:lnTo>
                  <a:lnTo>
                    <a:pt x="21" y="33"/>
                  </a:lnTo>
                  <a:lnTo>
                    <a:pt x="15" y="32"/>
                  </a:lnTo>
                  <a:lnTo>
                    <a:pt x="9" y="30"/>
                  </a:lnTo>
                  <a:lnTo>
                    <a:pt x="6" y="28"/>
                  </a:lnTo>
                  <a:lnTo>
                    <a:pt x="3" y="24"/>
                  </a:lnTo>
                  <a:lnTo>
                    <a:pt x="0" y="17"/>
                  </a:lnTo>
                  <a:lnTo>
                    <a:pt x="4" y="12"/>
                  </a:lnTo>
                  <a:lnTo>
                    <a:pt x="11" y="6"/>
                  </a:lnTo>
                  <a:lnTo>
                    <a:pt x="22" y="1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47" y="1"/>
                  </a:lnTo>
                  <a:lnTo>
                    <a:pt x="53" y="2"/>
                  </a:lnTo>
                  <a:lnTo>
                    <a:pt x="58" y="5"/>
                  </a:lnTo>
                  <a:lnTo>
                    <a:pt x="61" y="7"/>
                  </a:lnTo>
                  <a:lnTo>
                    <a:pt x="65" y="9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9" name="Freeform 145"/>
            <p:cNvSpPr>
              <a:spLocks/>
            </p:cNvSpPr>
            <p:nvPr/>
          </p:nvSpPr>
          <p:spPr bwMode="auto">
            <a:xfrm>
              <a:off x="2340" y="3533"/>
              <a:ext cx="31" cy="15"/>
            </a:xfrm>
            <a:custGeom>
              <a:avLst/>
              <a:gdLst/>
              <a:ahLst/>
              <a:cxnLst>
                <a:cxn ang="0">
                  <a:pos x="60" y="9"/>
                </a:cxn>
                <a:cxn ang="0">
                  <a:pos x="62" y="15"/>
                </a:cxn>
                <a:cxn ang="0">
                  <a:pos x="60" y="22"/>
                </a:cxn>
                <a:cxn ang="0">
                  <a:pos x="53" y="28"/>
                </a:cxn>
                <a:cxn ang="0">
                  <a:pos x="42" y="31"/>
                </a:cxn>
                <a:cxn ang="0">
                  <a:pos x="37" y="32"/>
                </a:cxn>
                <a:cxn ang="0">
                  <a:pos x="30" y="32"/>
                </a:cxn>
                <a:cxn ang="0">
                  <a:pos x="24" y="32"/>
                </a:cxn>
                <a:cxn ang="0">
                  <a:pos x="18" y="31"/>
                </a:cxn>
                <a:cxn ang="0">
                  <a:pos x="13" y="30"/>
                </a:cxn>
                <a:cxn ang="0">
                  <a:pos x="9" y="28"/>
                </a:cxn>
                <a:cxn ang="0">
                  <a:pos x="4" y="25"/>
                </a:cxn>
                <a:cxn ang="0">
                  <a:pos x="2" y="23"/>
                </a:cxn>
                <a:cxn ang="0">
                  <a:pos x="0" y="17"/>
                </a:cxn>
                <a:cxn ang="0">
                  <a:pos x="2" y="10"/>
                </a:cxn>
                <a:cxn ang="0">
                  <a:pos x="9" y="6"/>
                </a:cxn>
                <a:cxn ang="0">
                  <a:pos x="19" y="1"/>
                </a:cxn>
                <a:cxn ang="0">
                  <a:pos x="25" y="0"/>
                </a:cxn>
                <a:cxn ang="0">
                  <a:pos x="32" y="0"/>
                </a:cxn>
                <a:cxn ang="0">
                  <a:pos x="38" y="0"/>
                </a:cxn>
                <a:cxn ang="0">
                  <a:pos x="43" y="1"/>
                </a:cxn>
                <a:cxn ang="0">
                  <a:pos x="48" y="2"/>
                </a:cxn>
                <a:cxn ang="0">
                  <a:pos x="53" y="5"/>
                </a:cxn>
                <a:cxn ang="0">
                  <a:pos x="57" y="7"/>
                </a:cxn>
                <a:cxn ang="0">
                  <a:pos x="60" y="9"/>
                </a:cxn>
              </a:cxnLst>
              <a:rect l="0" t="0" r="r" b="b"/>
              <a:pathLst>
                <a:path w="62" h="32">
                  <a:moveTo>
                    <a:pt x="60" y="9"/>
                  </a:moveTo>
                  <a:lnTo>
                    <a:pt x="62" y="15"/>
                  </a:lnTo>
                  <a:lnTo>
                    <a:pt x="60" y="22"/>
                  </a:lnTo>
                  <a:lnTo>
                    <a:pt x="53" y="28"/>
                  </a:lnTo>
                  <a:lnTo>
                    <a:pt x="42" y="31"/>
                  </a:lnTo>
                  <a:lnTo>
                    <a:pt x="37" y="32"/>
                  </a:lnTo>
                  <a:lnTo>
                    <a:pt x="30" y="32"/>
                  </a:lnTo>
                  <a:lnTo>
                    <a:pt x="24" y="32"/>
                  </a:lnTo>
                  <a:lnTo>
                    <a:pt x="18" y="31"/>
                  </a:lnTo>
                  <a:lnTo>
                    <a:pt x="13" y="30"/>
                  </a:lnTo>
                  <a:lnTo>
                    <a:pt x="9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9" y="6"/>
                  </a:lnTo>
                  <a:lnTo>
                    <a:pt x="19" y="1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43" y="1"/>
                  </a:lnTo>
                  <a:lnTo>
                    <a:pt x="48" y="2"/>
                  </a:lnTo>
                  <a:lnTo>
                    <a:pt x="53" y="5"/>
                  </a:lnTo>
                  <a:lnTo>
                    <a:pt x="57" y="7"/>
                  </a:lnTo>
                  <a:lnTo>
                    <a:pt x="60" y="9"/>
                  </a:lnTo>
                  <a:close/>
                </a:path>
              </a:pathLst>
            </a:custGeom>
            <a:solidFill>
              <a:srgbClr val="BC7202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0" name="Freeform 146"/>
            <p:cNvSpPr>
              <a:spLocks/>
            </p:cNvSpPr>
            <p:nvPr/>
          </p:nvSpPr>
          <p:spPr bwMode="auto">
            <a:xfrm>
              <a:off x="2343" y="3535"/>
              <a:ext cx="27" cy="14"/>
            </a:xfrm>
            <a:custGeom>
              <a:avLst/>
              <a:gdLst/>
              <a:ahLst/>
              <a:cxnLst>
                <a:cxn ang="0">
                  <a:pos x="55" y="8"/>
                </a:cxn>
                <a:cxn ang="0">
                  <a:pos x="58" y="14"/>
                </a:cxn>
                <a:cxn ang="0">
                  <a:pos x="57" y="20"/>
                </a:cxn>
                <a:cxn ang="0">
                  <a:pos x="50" y="24"/>
                </a:cxn>
                <a:cxn ang="0">
                  <a:pos x="39" y="28"/>
                </a:cxn>
                <a:cxn ang="0">
                  <a:pos x="34" y="29"/>
                </a:cxn>
                <a:cxn ang="0">
                  <a:pos x="28" y="29"/>
                </a:cxn>
                <a:cxn ang="0">
                  <a:pos x="22" y="29"/>
                </a:cxn>
                <a:cxn ang="0">
                  <a:pos x="17" y="29"/>
                </a:cxn>
                <a:cxn ang="0">
                  <a:pos x="12" y="28"/>
                </a:cxn>
                <a:cxn ang="0">
                  <a:pos x="7" y="25"/>
                </a:cxn>
                <a:cxn ang="0">
                  <a:pos x="4" y="23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2" y="9"/>
                </a:cxn>
                <a:cxn ang="0">
                  <a:pos x="9" y="5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30" y="0"/>
                </a:cxn>
                <a:cxn ang="0">
                  <a:pos x="36" y="0"/>
                </a:cxn>
                <a:cxn ang="0">
                  <a:pos x="40" y="0"/>
                </a:cxn>
                <a:cxn ang="0">
                  <a:pos x="45" y="1"/>
                </a:cxn>
                <a:cxn ang="0">
                  <a:pos x="50" y="4"/>
                </a:cxn>
                <a:cxn ang="0">
                  <a:pos x="53" y="6"/>
                </a:cxn>
                <a:cxn ang="0">
                  <a:pos x="55" y="8"/>
                </a:cxn>
              </a:cxnLst>
              <a:rect l="0" t="0" r="r" b="b"/>
              <a:pathLst>
                <a:path w="58" h="29">
                  <a:moveTo>
                    <a:pt x="55" y="8"/>
                  </a:moveTo>
                  <a:lnTo>
                    <a:pt x="58" y="14"/>
                  </a:lnTo>
                  <a:lnTo>
                    <a:pt x="57" y="20"/>
                  </a:lnTo>
                  <a:lnTo>
                    <a:pt x="50" y="24"/>
                  </a:lnTo>
                  <a:lnTo>
                    <a:pt x="39" y="28"/>
                  </a:lnTo>
                  <a:lnTo>
                    <a:pt x="34" y="29"/>
                  </a:lnTo>
                  <a:lnTo>
                    <a:pt x="28" y="29"/>
                  </a:lnTo>
                  <a:lnTo>
                    <a:pt x="22" y="29"/>
                  </a:lnTo>
                  <a:lnTo>
                    <a:pt x="17" y="29"/>
                  </a:lnTo>
                  <a:lnTo>
                    <a:pt x="12" y="28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2" y="9"/>
                  </a:lnTo>
                  <a:lnTo>
                    <a:pt x="9" y="5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5" y="1"/>
                  </a:lnTo>
                  <a:lnTo>
                    <a:pt x="50" y="4"/>
                  </a:lnTo>
                  <a:lnTo>
                    <a:pt x="53" y="6"/>
                  </a:lnTo>
                  <a:lnTo>
                    <a:pt x="55" y="8"/>
                  </a:lnTo>
                  <a:close/>
                </a:path>
              </a:pathLst>
            </a:custGeom>
            <a:solidFill>
              <a:srgbClr val="C17A02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1" name="Freeform 147"/>
            <p:cNvSpPr>
              <a:spLocks/>
            </p:cNvSpPr>
            <p:nvPr/>
          </p:nvSpPr>
          <p:spPr bwMode="auto">
            <a:xfrm>
              <a:off x="2343" y="3535"/>
              <a:ext cx="27" cy="12"/>
            </a:xfrm>
            <a:custGeom>
              <a:avLst/>
              <a:gdLst/>
              <a:ahLst/>
              <a:cxnLst>
                <a:cxn ang="0">
                  <a:pos x="53" y="8"/>
                </a:cxn>
                <a:cxn ang="0">
                  <a:pos x="55" y="14"/>
                </a:cxn>
                <a:cxn ang="0">
                  <a:pos x="52" y="19"/>
                </a:cxn>
                <a:cxn ang="0">
                  <a:pos x="46" y="23"/>
                </a:cxn>
                <a:cxn ang="0">
                  <a:pos x="37" y="27"/>
                </a:cxn>
                <a:cxn ang="0">
                  <a:pos x="32" y="28"/>
                </a:cxn>
                <a:cxn ang="0">
                  <a:pos x="27" y="28"/>
                </a:cxn>
                <a:cxn ang="0">
                  <a:pos x="21" y="28"/>
                </a:cxn>
                <a:cxn ang="0">
                  <a:pos x="17" y="27"/>
                </a:cxn>
                <a:cxn ang="0">
                  <a:pos x="12" y="25"/>
                </a:cxn>
                <a:cxn ang="0">
                  <a:pos x="8" y="24"/>
                </a:cxn>
                <a:cxn ang="0">
                  <a:pos x="5" y="22"/>
                </a:cxn>
                <a:cxn ang="0">
                  <a:pos x="3" y="20"/>
                </a:cxn>
                <a:cxn ang="0">
                  <a:pos x="0" y="14"/>
                </a:cxn>
                <a:cxn ang="0">
                  <a:pos x="3" y="9"/>
                </a:cxn>
                <a:cxn ang="0">
                  <a:pos x="8" y="5"/>
                </a:cxn>
                <a:cxn ang="0">
                  <a:pos x="18" y="1"/>
                </a:cxn>
                <a:cxn ang="0">
                  <a:pos x="23" y="0"/>
                </a:cxn>
                <a:cxn ang="0">
                  <a:pos x="28" y="0"/>
                </a:cxn>
                <a:cxn ang="0">
                  <a:pos x="34" y="0"/>
                </a:cxn>
                <a:cxn ang="0">
                  <a:pos x="38" y="1"/>
                </a:cxn>
                <a:cxn ang="0">
                  <a:pos x="43" y="2"/>
                </a:cxn>
                <a:cxn ang="0">
                  <a:pos x="48" y="4"/>
                </a:cxn>
                <a:cxn ang="0">
                  <a:pos x="51" y="6"/>
                </a:cxn>
                <a:cxn ang="0">
                  <a:pos x="53" y="8"/>
                </a:cxn>
              </a:cxnLst>
              <a:rect l="0" t="0" r="r" b="b"/>
              <a:pathLst>
                <a:path w="55" h="28">
                  <a:moveTo>
                    <a:pt x="53" y="8"/>
                  </a:moveTo>
                  <a:lnTo>
                    <a:pt x="55" y="14"/>
                  </a:lnTo>
                  <a:lnTo>
                    <a:pt x="52" y="19"/>
                  </a:lnTo>
                  <a:lnTo>
                    <a:pt x="46" y="23"/>
                  </a:lnTo>
                  <a:lnTo>
                    <a:pt x="37" y="27"/>
                  </a:lnTo>
                  <a:lnTo>
                    <a:pt x="32" y="28"/>
                  </a:lnTo>
                  <a:lnTo>
                    <a:pt x="27" y="28"/>
                  </a:lnTo>
                  <a:lnTo>
                    <a:pt x="21" y="28"/>
                  </a:lnTo>
                  <a:lnTo>
                    <a:pt x="17" y="27"/>
                  </a:lnTo>
                  <a:lnTo>
                    <a:pt x="12" y="25"/>
                  </a:lnTo>
                  <a:lnTo>
                    <a:pt x="8" y="24"/>
                  </a:lnTo>
                  <a:lnTo>
                    <a:pt x="5" y="22"/>
                  </a:lnTo>
                  <a:lnTo>
                    <a:pt x="3" y="20"/>
                  </a:lnTo>
                  <a:lnTo>
                    <a:pt x="0" y="14"/>
                  </a:lnTo>
                  <a:lnTo>
                    <a:pt x="3" y="9"/>
                  </a:lnTo>
                  <a:lnTo>
                    <a:pt x="8" y="5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38" y="1"/>
                  </a:lnTo>
                  <a:lnTo>
                    <a:pt x="43" y="2"/>
                  </a:lnTo>
                  <a:lnTo>
                    <a:pt x="48" y="4"/>
                  </a:lnTo>
                  <a:lnTo>
                    <a:pt x="51" y="6"/>
                  </a:lnTo>
                  <a:lnTo>
                    <a:pt x="53" y="8"/>
                  </a:lnTo>
                  <a:close/>
                </a:path>
              </a:pathLst>
            </a:custGeom>
            <a:solidFill>
              <a:srgbClr val="C47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2" name="Freeform 148"/>
            <p:cNvSpPr>
              <a:spLocks/>
            </p:cNvSpPr>
            <p:nvPr/>
          </p:nvSpPr>
          <p:spPr bwMode="auto">
            <a:xfrm>
              <a:off x="2344" y="3535"/>
              <a:ext cx="25" cy="12"/>
            </a:xfrm>
            <a:custGeom>
              <a:avLst/>
              <a:gdLst/>
              <a:ahLst/>
              <a:cxnLst>
                <a:cxn ang="0">
                  <a:pos x="49" y="7"/>
                </a:cxn>
                <a:cxn ang="0">
                  <a:pos x="51" y="13"/>
                </a:cxn>
                <a:cxn ang="0">
                  <a:pos x="48" y="17"/>
                </a:cxn>
                <a:cxn ang="0">
                  <a:pos x="42" y="22"/>
                </a:cxn>
                <a:cxn ang="0">
                  <a:pos x="33" y="24"/>
                </a:cxn>
                <a:cxn ang="0">
                  <a:pos x="24" y="25"/>
                </a:cxn>
                <a:cxn ang="0">
                  <a:pos x="14" y="25"/>
                </a:cxn>
                <a:cxn ang="0">
                  <a:pos x="7" y="23"/>
                </a:cxn>
                <a:cxn ang="0">
                  <a:pos x="1" y="19"/>
                </a:cxn>
                <a:cxn ang="0">
                  <a:pos x="0" y="14"/>
                </a:cxn>
                <a:cxn ang="0">
                  <a:pos x="1" y="8"/>
                </a:cxn>
                <a:cxn ang="0">
                  <a:pos x="7" y="5"/>
                </a:cxn>
                <a:cxn ang="0">
                  <a:pos x="15" y="1"/>
                </a:cxn>
                <a:cxn ang="0">
                  <a:pos x="19" y="0"/>
                </a:cxn>
                <a:cxn ang="0">
                  <a:pos x="25" y="0"/>
                </a:cxn>
                <a:cxn ang="0">
                  <a:pos x="30" y="0"/>
                </a:cxn>
                <a:cxn ang="0">
                  <a:pos x="34" y="0"/>
                </a:cxn>
                <a:cxn ang="0">
                  <a:pos x="39" y="1"/>
                </a:cxn>
                <a:cxn ang="0">
                  <a:pos x="42" y="4"/>
                </a:cxn>
                <a:cxn ang="0">
                  <a:pos x="46" y="5"/>
                </a:cxn>
                <a:cxn ang="0">
                  <a:pos x="49" y="7"/>
                </a:cxn>
              </a:cxnLst>
              <a:rect l="0" t="0" r="r" b="b"/>
              <a:pathLst>
                <a:path w="51" h="25">
                  <a:moveTo>
                    <a:pt x="49" y="7"/>
                  </a:moveTo>
                  <a:lnTo>
                    <a:pt x="51" y="13"/>
                  </a:lnTo>
                  <a:lnTo>
                    <a:pt x="48" y="17"/>
                  </a:lnTo>
                  <a:lnTo>
                    <a:pt x="42" y="22"/>
                  </a:lnTo>
                  <a:lnTo>
                    <a:pt x="33" y="24"/>
                  </a:lnTo>
                  <a:lnTo>
                    <a:pt x="24" y="25"/>
                  </a:lnTo>
                  <a:lnTo>
                    <a:pt x="14" y="25"/>
                  </a:lnTo>
                  <a:lnTo>
                    <a:pt x="7" y="23"/>
                  </a:lnTo>
                  <a:lnTo>
                    <a:pt x="1" y="19"/>
                  </a:lnTo>
                  <a:lnTo>
                    <a:pt x="0" y="14"/>
                  </a:lnTo>
                  <a:lnTo>
                    <a:pt x="1" y="8"/>
                  </a:lnTo>
                  <a:lnTo>
                    <a:pt x="7" y="5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9" y="1"/>
                  </a:lnTo>
                  <a:lnTo>
                    <a:pt x="42" y="4"/>
                  </a:lnTo>
                  <a:lnTo>
                    <a:pt x="46" y="5"/>
                  </a:lnTo>
                  <a:lnTo>
                    <a:pt x="49" y="7"/>
                  </a:lnTo>
                  <a:close/>
                </a:path>
              </a:pathLst>
            </a:custGeom>
            <a:solidFill>
              <a:srgbClr val="C98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3" name="Freeform 149"/>
            <p:cNvSpPr>
              <a:spLocks/>
            </p:cNvSpPr>
            <p:nvPr/>
          </p:nvSpPr>
          <p:spPr bwMode="auto">
            <a:xfrm>
              <a:off x="2346" y="3535"/>
              <a:ext cx="24" cy="12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7" y="12"/>
                </a:cxn>
                <a:cxn ang="0">
                  <a:pos x="45" y="16"/>
                </a:cxn>
                <a:cxn ang="0">
                  <a:pos x="39" y="20"/>
                </a:cxn>
                <a:cxn ang="0">
                  <a:pos x="31" y="23"/>
                </a:cxn>
                <a:cxn ang="0">
                  <a:pos x="22" y="24"/>
                </a:cxn>
                <a:cxn ang="0">
                  <a:pos x="14" y="23"/>
                </a:cxn>
                <a:cxn ang="0">
                  <a:pos x="7" y="21"/>
                </a:cxn>
                <a:cxn ang="0">
                  <a:pos x="1" y="17"/>
                </a:cxn>
                <a:cxn ang="0">
                  <a:pos x="0" y="13"/>
                </a:cxn>
                <a:cxn ang="0">
                  <a:pos x="2" y="8"/>
                </a:cxn>
                <a:cxn ang="0">
                  <a:pos x="7" y="4"/>
                </a:cxn>
                <a:cxn ang="0">
                  <a:pos x="15" y="1"/>
                </a:cxn>
                <a:cxn ang="0">
                  <a:pos x="24" y="0"/>
                </a:cxn>
                <a:cxn ang="0">
                  <a:pos x="32" y="1"/>
                </a:cxn>
                <a:cxn ang="0">
                  <a:pos x="40" y="4"/>
                </a:cxn>
                <a:cxn ang="0">
                  <a:pos x="46" y="7"/>
                </a:cxn>
              </a:cxnLst>
              <a:rect l="0" t="0" r="r" b="b"/>
              <a:pathLst>
                <a:path w="47" h="24">
                  <a:moveTo>
                    <a:pt x="46" y="7"/>
                  </a:moveTo>
                  <a:lnTo>
                    <a:pt x="47" y="12"/>
                  </a:lnTo>
                  <a:lnTo>
                    <a:pt x="45" y="16"/>
                  </a:lnTo>
                  <a:lnTo>
                    <a:pt x="39" y="20"/>
                  </a:lnTo>
                  <a:lnTo>
                    <a:pt x="31" y="23"/>
                  </a:lnTo>
                  <a:lnTo>
                    <a:pt x="22" y="24"/>
                  </a:lnTo>
                  <a:lnTo>
                    <a:pt x="14" y="23"/>
                  </a:lnTo>
                  <a:lnTo>
                    <a:pt x="7" y="21"/>
                  </a:lnTo>
                  <a:lnTo>
                    <a:pt x="1" y="17"/>
                  </a:lnTo>
                  <a:lnTo>
                    <a:pt x="0" y="13"/>
                  </a:lnTo>
                  <a:lnTo>
                    <a:pt x="2" y="8"/>
                  </a:lnTo>
                  <a:lnTo>
                    <a:pt x="7" y="4"/>
                  </a:lnTo>
                  <a:lnTo>
                    <a:pt x="15" y="1"/>
                  </a:lnTo>
                  <a:lnTo>
                    <a:pt x="24" y="0"/>
                  </a:lnTo>
                  <a:lnTo>
                    <a:pt x="32" y="1"/>
                  </a:lnTo>
                  <a:lnTo>
                    <a:pt x="40" y="4"/>
                  </a:lnTo>
                  <a:lnTo>
                    <a:pt x="46" y="7"/>
                  </a:lnTo>
                  <a:close/>
                </a:path>
              </a:pathLst>
            </a:custGeom>
            <a:solidFill>
              <a:srgbClr val="CE8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4" name="Freeform 150"/>
            <p:cNvSpPr>
              <a:spLocks/>
            </p:cNvSpPr>
            <p:nvPr/>
          </p:nvSpPr>
          <p:spPr bwMode="auto">
            <a:xfrm>
              <a:off x="2347" y="3535"/>
              <a:ext cx="21" cy="10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41" y="11"/>
                </a:cxn>
                <a:cxn ang="0">
                  <a:pos x="40" y="15"/>
                </a:cxn>
                <a:cxn ang="0">
                  <a:pos x="35" y="19"/>
                </a:cxn>
                <a:cxn ang="0">
                  <a:pos x="28" y="21"/>
                </a:cxn>
                <a:cxn ang="0">
                  <a:pos x="20" y="22"/>
                </a:cxn>
                <a:cxn ang="0">
                  <a:pos x="12" y="22"/>
                </a:cxn>
                <a:cxn ang="0">
                  <a:pos x="5" y="20"/>
                </a:cxn>
                <a:cxn ang="0">
                  <a:pos x="1" y="16"/>
                </a:cxn>
                <a:cxn ang="0">
                  <a:pos x="0" y="12"/>
                </a:cxn>
                <a:cxn ang="0">
                  <a:pos x="1" y="7"/>
                </a:cxn>
                <a:cxn ang="0">
                  <a:pos x="5" y="4"/>
                </a:cxn>
                <a:cxn ang="0">
                  <a:pos x="12" y="1"/>
                </a:cxn>
                <a:cxn ang="0">
                  <a:pos x="20" y="0"/>
                </a:cxn>
                <a:cxn ang="0">
                  <a:pos x="28" y="1"/>
                </a:cxn>
                <a:cxn ang="0">
                  <a:pos x="35" y="4"/>
                </a:cxn>
                <a:cxn ang="0">
                  <a:pos x="40" y="7"/>
                </a:cxn>
              </a:cxnLst>
              <a:rect l="0" t="0" r="r" b="b"/>
              <a:pathLst>
                <a:path w="41" h="22">
                  <a:moveTo>
                    <a:pt x="40" y="7"/>
                  </a:moveTo>
                  <a:lnTo>
                    <a:pt x="41" y="11"/>
                  </a:lnTo>
                  <a:lnTo>
                    <a:pt x="40" y="15"/>
                  </a:lnTo>
                  <a:lnTo>
                    <a:pt x="35" y="19"/>
                  </a:lnTo>
                  <a:lnTo>
                    <a:pt x="28" y="21"/>
                  </a:lnTo>
                  <a:lnTo>
                    <a:pt x="20" y="22"/>
                  </a:lnTo>
                  <a:lnTo>
                    <a:pt x="12" y="22"/>
                  </a:lnTo>
                  <a:lnTo>
                    <a:pt x="5" y="20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1" y="7"/>
                  </a:lnTo>
                  <a:lnTo>
                    <a:pt x="5" y="4"/>
                  </a:lnTo>
                  <a:lnTo>
                    <a:pt x="12" y="1"/>
                  </a:lnTo>
                  <a:lnTo>
                    <a:pt x="20" y="0"/>
                  </a:lnTo>
                  <a:lnTo>
                    <a:pt x="28" y="1"/>
                  </a:lnTo>
                  <a:lnTo>
                    <a:pt x="35" y="4"/>
                  </a:lnTo>
                  <a:lnTo>
                    <a:pt x="40" y="7"/>
                  </a:lnTo>
                  <a:close/>
                </a:path>
              </a:pathLst>
            </a:custGeom>
            <a:solidFill>
              <a:srgbClr val="D39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5" name="Freeform 151"/>
            <p:cNvSpPr>
              <a:spLocks/>
            </p:cNvSpPr>
            <p:nvPr/>
          </p:nvSpPr>
          <p:spPr bwMode="auto">
            <a:xfrm>
              <a:off x="2349" y="3535"/>
              <a:ext cx="18" cy="9"/>
            </a:xfrm>
            <a:custGeom>
              <a:avLst/>
              <a:gdLst/>
              <a:ahLst/>
              <a:cxnLst>
                <a:cxn ang="0">
                  <a:pos x="37" y="6"/>
                </a:cxn>
                <a:cxn ang="0">
                  <a:pos x="38" y="11"/>
                </a:cxn>
                <a:cxn ang="0">
                  <a:pos x="37" y="14"/>
                </a:cxn>
                <a:cxn ang="0">
                  <a:pos x="32" y="17"/>
                </a:cxn>
                <a:cxn ang="0">
                  <a:pos x="26" y="20"/>
                </a:cxn>
                <a:cxn ang="0">
                  <a:pos x="20" y="21"/>
                </a:cxn>
                <a:cxn ang="0">
                  <a:pos x="13" y="20"/>
                </a:cxn>
                <a:cxn ang="0">
                  <a:pos x="6" y="19"/>
                </a:cxn>
                <a:cxn ang="0">
                  <a:pos x="1" y="15"/>
                </a:cxn>
                <a:cxn ang="0">
                  <a:pos x="0" y="11"/>
                </a:cxn>
                <a:cxn ang="0">
                  <a:pos x="2" y="7"/>
                </a:cxn>
                <a:cxn ang="0">
                  <a:pos x="6" y="4"/>
                </a:cxn>
                <a:cxn ang="0">
                  <a:pos x="13" y="1"/>
                </a:cxn>
                <a:cxn ang="0">
                  <a:pos x="20" y="0"/>
                </a:cxn>
                <a:cxn ang="0">
                  <a:pos x="26" y="1"/>
                </a:cxn>
                <a:cxn ang="0">
                  <a:pos x="33" y="2"/>
                </a:cxn>
                <a:cxn ang="0">
                  <a:pos x="37" y="6"/>
                </a:cxn>
              </a:cxnLst>
              <a:rect l="0" t="0" r="r" b="b"/>
              <a:pathLst>
                <a:path w="38" h="21">
                  <a:moveTo>
                    <a:pt x="37" y="6"/>
                  </a:moveTo>
                  <a:lnTo>
                    <a:pt x="38" y="11"/>
                  </a:lnTo>
                  <a:lnTo>
                    <a:pt x="37" y="14"/>
                  </a:lnTo>
                  <a:lnTo>
                    <a:pt x="32" y="17"/>
                  </a:lnTo>
                  <a:lnTo>
                    <a:pt x="26" y="20"/>
                  </a:lnTo>
                  <a:lnTo>
                    <a:pt x="20" y="21"/>
                  </a:lnTo>
                  <a:lnTo>
                    <a:pt x="13" y="20"/>
                  </a:lnTo>
                  <a:lnTo>
                    <a:pt x="6" y="19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2" y="7"/>
                  </a:lnTo>
                  <a:lnTo>
                    <a:pt x="6" y="4"/>
                  </a:lnTo>
                  <a:lnTo>
                    <a:pt x="13" y="1"/>
                  </a:lnTo>
                  <a:lnTo>
                    <a:pt x="20" y="0"/>
                  </a:lnTo>
                  <a:lnTo>
                    <a:pt x="26" y="1"/>
                  </a:lnTo>
                  <a:lnTo>
                    <a:pt x="33" y="2"/>
                  </a:lnTo>
                  <a:lnTo>
                    <a:pt x="37" y="6"/>
                  </a:lnTo>
                  <a:close/>
                </a:path>
              </a:pathLst>
            </a:custGeom>
            <a:solidFill>
              <a:srgbClr val="D89B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6" name="Freeform 152"/>
            <p:cNvSpPr>
              <a:spLocks/>
            </p:cNvSpPr>
            <p:nvPr/>
          </p:nvSpPr>
          <p:spPr bwMode="auto">
            <a:xfrm>
              <a:off x="2350" y="3535"/>
              <a:ext cx="16" cy="9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4" y="8"/>
                </a:cxn>
                <a:cxn ang="0">
                  <a:pos x="33" y="12"/>
                </a:cxn>
                <a:cxn ang="0">
                  <a:pos x="29" y="14"/>
                </a:cxn>
                <a:cxn ang="0">
                  <a:pos x="23" y="16"/>
                </a:cxn>
                <a:cxn ang="0">
                  <a:pos x="17" y="18"/>
                </a:cxn>
                <a:cxn ang="0">
                  <a:pos x="11" y="16"/>
                </a:cxn>
                <a:cxn ang="0">
                  <a:pos x="5" y="15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2" y="6"/>
                </a:cxn>
                <a:cxn ang="0">
                  <a:pos x="5" y="3"/>
                </a:cxn>
                <a:cxn ang="0">
                  <a:pos x="11" y="0"/>
                </a:cxn>
                <a:cxn ang="0">
                  <a:pos x="18" y="0"/>
                </a:cxn>
                <a:cxn ang="0">
                  <a:pos x="23" y="0"/>
                </a:cxn>
                <a:cxn ang="0">
                  <a:pos x="29" y="3"/>
                </a:cxn>
                <a:cxn ang="0">
                  <a:pos x="33" y="5"/>
                </a:cxn>
              </a:cxnLst>
              <a:rect l="0" t="0" r="r" b="b"/>
              <a:pathLst>
                <a:path w="34" h="18">
                  <a:moveTo>
                    <a:pt x="33" y="5"/>
                  </a:moveTo>
                  <a:lnTo>
                    <a:pt x="34" y="8"/>
                  </a:lnTo>
                  <a:lnTo>
                    <a:pt x="33" y="12"/>
                  </a:lnTo>
                  <a:lnTo>
                    <a:pt x="29" y="14"/>
                  </a:lnTo>
                  <a:lnTo>
                    <a:pt x="23" y="16"/>
                  </a:lnTo>
                  <a:lnTo>
                    <a:pt x="17" y="18"/>
                  </a:lnTo>
                  <a:lnTo>
                    <a:pt x="11" y="16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2" y="6"/>
                  </a:lnTo>
                  <a:lnTo>
                    <a:pt x="5" y="3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9" y="3"/>
                  </a:lnTo>
                  <a:lnTo>
                    <a:pt x="33" y="5"/>
                  </a:lnTo>
                  <a:close/>
                </a:path>
              </a:pathLst>
            </a:custGeom>
            <a:solidFill>
              <a:srgbClr val="DDA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7" name="Freeform 153"/>
            <p:cNvSpPr>
              <a:spLocks/>
            </p:cNvSpPr>
            <p:nvPr/>
          </p:nvSpPr>
          <p:spPr bwMode="auto">
            <a:xfrm>
              <a:off x="2352" y="3535"/>
              <a:ext cx="15" cy="7"/>
            </a:xfrm>
            <a:custGeom>
              <a:avLst/>
              <a:gdLst/>
              <a:ahLst/>
              <a:cxnLst>
                <a:cxn ang="0">
                  <a:pos x="28" y="5"/>
                </a:cxn>
                <a:cxn ang="0">
                  <a:pos x="30" y="7"/>
                </a:cxn>
                <a:cxn ang="0">
                  <a:pos x="28" y="11"/>
                </a:cxn>
                <a:cxn ang="0">
                  <a:pos x="25" y="13"/>
                </a:cxn>
                <a:cxn ang="0">
                  <a:pos x="20" y="15"/>
                </a:cxn>
                <a:cxn ang="0">
                  <a:pos x="15" y="15"/>
                </a:cxn>
                <a:cxn ang="0">
                  <a:pos x="9" y="15"/>
                </a:cxn>
                <a:cxn ang="0">
                  <a:pos x="4" y="14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4" y="3"/>
                </a:cxn>
                <a:cxn ang="0">
                  <a:pos x="9" y="1"/>
                </a:cxn>
                <a:cxn ang="0">
                  <a:pos x="15" y="0"/>
                </a:cxn>
                <a:cxn ang="0">
                  <a:pos x="20" y="1"/>
                </a:cxn>
                <a:cxn ang="0">
                  <a:pos x="25" y="3"/>
                </a:cxn>
                <a:cxn ang="0">
                  <a:pos x="28" y="5"/>
                </a:cxn>
              </a:cxnLst>
              <a:rect l="0" t="0" r="r" b="b"/>
              <a:pathLst>
                <a:path w="30" h="15">
                  <a:moveTo>
                    <a:pt x="28" y="5"/>
                  </a:moveTo>
                  <a:lnTo>
                    <a:pt x="30" y="7"/>
                  </a:lnTo>
                  <a:lnTo>
                    <a:pt x="28" y="11"/>
                  </a:lnTo>
                  <a:lnTo>
                    <a:pt x="25" y="13"/>
                  </a:lnTo>
                  <a:lnTo>
                    <a:pt x="20" y="15"/>
                  </a:lnTo>
                  <a:lnTo>
                    <a:pt x="15" y="15"/>
                  </a:lnTo>
                  <a:lnTo>
                    <a:pt x="9" y="15"/>
                  </a:lnTo>
                  <a:lnTo>
                    <a:pt x="4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2" y="5"/>
                  </a:lnTo>
                  <a:lnTo>
                    <a:pt x="4" y="3"/>
                  </a:lnTo>
                  <a:lnTo>
                    <a:pt x="9" y="1"/>
                  </a:lnTo>
                  <a:lnTo>
                    <a:pt x="15" y="0"/>
                  </a:lnTo>
                  <a:lnTo>
                    <a:pt x="20" y="1"/>
                  </a:lnTo>
                  <a:lnTo>
                    <a:pt x="25" y="3"/>
                  </a:lnTo>
                  <a:lnTo>
                    <a:pt x="28" y="5"/>
                  </a:lnTo>
                  <a:close/>
                </a:path>
              </a:pathLst>
            </a:custGeom>
            <a:solidFill>
              <a:srgbClr val="E0A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8" name="Freeform 154"/>
            <p:cNvSpPr>
              <a:spLocks/>
            </p:cNvSpPr>
            <p:nvPr/>
          </p:nvSpPr>
          <p:spPr bwMode="auto">
            <a:xfrm>
              <a:off x="2353" y="3535"/>
              <a:ext cx="13" cy="7"/>
            </a:xfrm>
            <a:custGeom>
              <a:avLst/>
              <a:gdLst/>
              <a:ahLst/>
              <a:cxnLst>
                <a:cxn ang="0">
                  <a:pos x="24" y="5"/>
                </a:cxn>
                <a:cxn ang="0">
                  <a:pos x="25" y="7"/>
                </a:cxn>
                <a:cxn ang="0">
                  <a:pos x="24" y="10"/>
                </a:cxn>
                <a:cxn ang="0">
                  <a:pos x="22" y="12"/>
                </a:cxn>
                <a:cxn ang="0">
                  <a:pos x="17" y="13"/>
                </a:cxn>
                <a:cxn ang="0">
                  <a:pos x="13" y="14"/>
                </a:cxn>
                <a:cxn ang="0">
                  <a:pos x="8" y="13"/>
                </a:cxn>
                <a:cxn ang="0">
                  <a:pos x="4" y="12"/>
                </a:cxn>
                <a:cxn ang="0">
                  <a:pos x="1" y="11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4" y="3"/>
                </a:cxn>
                <a:cxn ang="0">
                  <a:pos x="8" y="1"/>
                </a:cxn>
                <a:cxn ang="0">
                  <a:pos x="13" y="0"/>
                </a:cxn>
                <a:cxn ang="0">
                  <a:pos x="19" y="1"/>
                </a:cxn>
                <a:cxn ang="0">
                  <a:pos x="22" y="3"/>
                </a:cxn>
                <a:cxn ang="0">
                  <a:pos x="24" y="5"/>
                </a:cxn>
              </a:cxnLst>
              <a:rect l="0" t="0" r="r" b="b"/>
              <a:pathLst>
                <a:path w="25" h="14">
                  <a:moveTo>
                    <a:pt x="24" y="5"/>
                  </a:moveTo>
                  <a:lnTo>
                    <a:pt x="25" y="7"/>
                  </a:lnTo>
                  <a:lnTo>
                    <a:pt x="24" y="10"/>
                  </a:lnTo>
                  <a:lnTo>
                    <a:pt x="22" y="12"/>
                  </a:lnTo>
                  <a:lnTo>
                    <a:pt x="17" y="13"/>
                  </a:lnTo>
                  <a:lnTo>
                    <a:pt x="13" y="14"/>
                  </a:lnTo>
                  <a:lnTo>
                    <a:pt x="8" y="13"/>
                  </a:lnTo>
                  <a:lnTo>
                    <a:pt x="4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4" y="3"/>
                  </a:lnTo>
                  <a:lnTo>
                    <a:pt x="8" y="1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2" y="3"/>
                  </a:lnTo>
                  <a:lnTo>
                    <a:pt x="24" y="5"/>
                  </a:lnTo>
                  <a:close/>
                </a:path>
              </a:pathLst>
            </a:custGeom>
            <a:solidFill>
              <a:srgbClr val="E5AD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9" name="Freeform 155"/>
            <p:cNvSpPr>
              <a:spLocks/>
            </p:cNvSpPr>
            <p:nvPr/>
          </p:nvSpPr>
          <p:spPr bwMode="auto">
            <a:xfrm>
              <a:off x="2355" y="3535"/>
              <a:ext cx="10" cy="5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22" y="5"/>
                </a:cxn>
                <a:cxn ang="0">
                  <a:pos x="21" y="7"/>
                </a:cxn>
                <a:cxn ang="0">
                  <a:pos x="19" y="10"/>
                </a:cxn>
                <a:cxn ang="0">
                  <a:pos x="15" y="11"/>
                </a:cxn>
                <a:cxn ang="0">
                  <a:pos x="11" y="11"/>
                </a:cxn>
                <a:cxn ang="0">
                  <a:pos x="7" y="11"/>
                </a:cxn>
                <a:cxn ang="0">
                  <a:pos x="4" y="10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0" y="2"/>
                </a:cxn>
                <a:cxn ang="0">
                  <a:pos x="22" y="3"/>
                </a:cxn>
              </a:cxnLst>
              <a:rect l="0" t="0" r="r" b="b"/>
              <a:pathLst>
                <a:path w="22" h="11">
                  <a:moveTo>
                    <a:pt x="22" y="3"/>
                  </a:moveTo>
                  <a:lnTo>
                    <a:pt x="22" y="5"/>
                  </a:lnTo>
                  <a:lnTo>
                    <a:pt x="21" y="7"/>
                  </a:lnTo>
                  <a:lnTo>
                    <a:pt x="19" y="10"/>
                  </a:lnTo>
                  <a:lnTo>
                    <a:pt x="15" y="11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4" y="10"/>
                  </a:lnTo>
                  <a:lnTo>
                    <a:pt x="2" y="7"/>
                  </a:lnTo>
                  <a:lnTo>
                    <a:pt x="0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0" name="Freeform 156"/>
            <p:cNvSpPr>
              <a:spLocks/>
            </p:cNvSpPr>
            <p:nvPr/>
          </p:nvSpPr>
          <p:spPr bwMode="auto">
            <a:xfrm>
              <a:off x="2232" y="3225"/>
              <a:ext cx="37" cy="41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5" y="1"/>
                </a:cxn>
                <a:cxn ang="0">
                  <a:pos x="52" y="3"/>
                </a:cxn>
                <a:cxn ang="0">
                  <a:pos x="58" y="7"/>
                </a:cxn>
                <a:cxn ang="0">
                  <a:pos x="63" y="11"/>
                </a:cxn>
                <a:cxn ang="0">
                  <a:pos x="68" y="18"/>
                </a:cxn>
                <a:cxn ang="0">
                  <a:pos x="72" y="25"/>
                </a:cxn>
                <a:cxn ang="0">
                  <a:pos x="74" y="32"/>
                </a:cxn>
                <a:cxn ang="0">
                  <a:pos x="75" y="40"/>
                </a:cxn>
                <a:cxn ang="0">
                  <a:pos x="74" y="48"/>
                </a:cxn>
                <a:cxn ang="0">
                  <a:pos x="72" y="56"/>
                </a:cxn>
                <a:cxn ang="0">
                  <a:pos x="68" y="63"/>
                </a:cxn>
                <a:cxn ang="0">
                  <a:pos x="63" y="69"/>
                </a:cxn>
                <a:cxn ang="0">
                  <a:pos x="58" y="75"/>
                </a:cxn>
                <a:cxn ang="0">
                  <a:pos x="52" y="78"/>
                </a:cxn>
                <a:cxn ang="0">
                  <a:pos x="45" y="80"/>
                </a:cxn>
                <a:cxn ang="0">
                  <a:pos x="37" y="81"/>
                </a:cxn>
                <a:cxn ang="0">
                  <a:pos x="30" y="80"/>
                </a:cxn>
                <a:cxn ang="0">
                  <a:pos x="23" y="78"/>
                </a:cxn>
                <a:cxn ang="0">
                  <a:pos x="16" y="75"/>
                </a:cxn>
                <a:cxn ang="0">
                  <a:pos x="12" y="69"/>
                </a:cxn>
                <a:cxn ang="0">
                  <a:pos x="7" y="63"/>
                </a:cxn>
                <a:cxn ang="0">
                  <a:pos x="4" y="56"/>
                </a:cxn>
                <a:cxn ang="0">
                  <a:pos x="1" y="48"/>
                </a:cxn>
                <a:cxn ang="0">
                  <a:pos x="0" y="40"/>
                </a:cxn>
                <a:cxn ang="0">
                  <a:pos x="1" y="32"/>
                </a:cxn>
                <a:cxn ang="0">
                  <a:pos x="4" y="25"/>
                </a:cxn>
                <a:cxn ang="0">
                  <a:pos x="7" y="18"/>
                </a:cxn>
                <a:cxn ang="0">
                  <a:pos x="12" y="11"/>
                </a:cxn>
                <a:cxn ang="0">
                  <a:pos x="16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7" y="0"/>
                </a:cxn>
              </a:cxnLst>
              <a:rect l="0" t="0" r="r" b="b"/>
              <a:pathLst>
                <a:path w="75" h="81">
                  <a:moveTo>
                    <a:pt x="37" y="0"/>
                  </a:moveTo>
                  <a:lnTo>
                    <a:pt x="45" y="1"/>
                  </a:lnTo>
                  <a:lnTo>
                    <a:pt x="52" y="3"/>
                  </a:lnTo>
                  <a:lnTo>
                    <a:pt x="58" y="7"/>
                  </a:lnTo>
                  <a:lnTo>
                    <a:pt x="63" y="11"/>
                  </a:lnTo>
                  <a:lnTo>
                    <a:pt x="68" y="18"/>
                  </a:lnTo>
                  <a:lnTo>
                    <a:pt x="72" y="25"/>
                  </a:lnTo>
                  <a:lnTo>
                    <a:pt x="74" y="32"/>
                  </a:lnTo>
                  <a:lnTo>
                    <a:pt x="75" y="40"/>
                  </a:lnTo>
                  <a:lnTo>
                    <a:pt x="74" y="48"/>
                  </a:lnTo>
                  <a:lnTo>
                    <a:pt x="72" y="56"/>
                  </a:lnTo>
                  <a:lnTo>
                    <a:pt x="68" y="63"/>
                  </a:lnTo>
                  <a:lnTo>
                    <a:pt x="63" y="69"/>
                  </a:lnTo>
                  <a:lnTo>
                    <a:pt x="58" y="75"/>
                  </a:lnTo>
                  <a:lnTo>
                    <a:pt x="52" y="78"/>
                  </a:lnTo>
                  <a:lnTo>
                    <a:pt x="45" y="80"/>
                  </a:lnTo>
                  <a:lnTo>
                    <a:pt x="37" y="81"/>
                  </a:lnTo>
                  <a:lnTo>
                    <a:pt x="30" y="80"/>
                  </a:lnTo>
                  <a:lnTo>
                    <a:pt x="23" y="78"/>
                  </a:lnTo>
                  <a:lnTo>
                    <a:pt x="16" y="75"/>
                  </a:lnTo>
                  <a:lnTo>
                    <a:pt x="12" y="69"/>
                  </a:lnTo>
                  <a:lnTo>
                    <a:pt x="7" y="63"/>
                  </a:lnTo>
                  <a:lnTo>
                    <a:pt x="4" y="56"/>
                  </a:lnTo>
                  <a:lnTo>
                    <a:pt x="1" y="48"/>
                  </a:lnTo>
                  <a:lnTo>
                    <a:pt x="0" y="40"/>
                  </a:lnTo>
                  <a:lnTo>
                    <a:pt x="1" y="32"/>
                  </a:lnTo>
                  <a:lnTo>
                    <a:pt x="4" y="25"/>
                  </a:lnTo>
                  <a:lnTo>
                    <a:pt x="7" y="18"/>
                  </a:lnTo>
                  <a:lnTo>
                    <a:pt x="12" y="11"/>
                  </a:lnTo>
                  <a:lnTo>
                    <a:pt x="16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1" name="Freeform 157"/>
            <p:cNvSpPr>
              <a:spLocks/>
            </p:cNvSpPr>
            <p:nvPr/>
          </p:nvSpPr>
          <p:spPr bwMode="auto">
            <a:xfrm>
              <a:off x="2220" y="3338"/>
              <a:ext cx="13" cy="17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0" y="1"/>
                </a:cxn>
                <a:cxn ang="0">
                  <a:pos x="24" y="4"/>
                </a:cxn>
                <a:cxn ang="0">
                  <a:pos x="28" y="9"/>
                </a:cxn>
                <a:cxn ang="0">
                  <a:pos x="29" y="16"/>
                </a:cxn>
                <a:cxn ang="0">
                  <a:pos x="28" y="21"/>
                </a:cxn>
                <a:cxn ang="0">
                  <a:pos x="24" y="27"/>
                </a:cxn>
                <a:cxn ang="0">
                  <a:pos x="20" y="31"/>
                </a:cxn>
                <a:cxn ang="0">
                  <a:pos x="14" y="32"/>
                </a:cxn>
                <a:cxn ang="0">
                  <a:pos x="8" y="31"/>
                </a:cxn>
                <a:cxn ang="0">
                  <a:pos x="4" y="27"/>
                </a:cxn>
                <a:cxn ang="0">
                  <a:pos x="1" y="21"/>
                </a:cxn>
                <a:cxn ang="0">
                  <a:pos x="0" y="16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8" y="1"/>
                </a:cxn>
                <a:cxn ang="0">
                  <a:pos x="14" y="0"/>
                </a:cxn>
              </a:cxnLst>
              <a:rect l="0" t="0" r="r" b="b"/>
              <a:pathLst>
                <a:path w="29" h="32">
                  <a:moveTo>
                    <a:pt x="14" y="0"/>
                  </a:moveTo>
                  <a:lnTo>
                    <a:pt x="20" y="1"/>
                  </a:lnTo>
                  <a:lnTo>
                    <a:pt x="24" y="4"/>
                  </a:lnTo>
                  <a:lnTo>
                    <a:pt x="28" y="9"/>
                  </a:lnTo>
                  <a:lnTo>
                    <a:pt x="29" y="16"/>
                  </a:lnTo>
                  <a:lnTo>
                    <a:pt x="28" y="21"/>
                  </a:lnTo>
                  <a:lnTo>
                    <a:pt x="24" y="27"/>
                  </a:lnTo>
                  <a:lnTo>
                    <a:pt x="20" y="31"/>
                  </a:lnTo>
                  <a:lnTo>
                    <a:pt x="14" y="32"/>
                  </a:lnTo>
                  <a:lnTo>
                    <a:pt x="8" y="31"/>
                  </a:lnTo>
                  <a:lnTo>
                    <a:pt x="4" y="27"/>
                  </a:lnTo>
                  <a:lnTo>
                    <a:pt x="1" y="21"/>
                  </a:lnTo>
                  <a:lnTo>
                    <a:pt x="0" y="16"/>
                  </a:lnTo>
                  <a:lnTo>
                    <a:pt x="1" y="9"/>
                  </a:lnTo>
                  <a:lnTo>
                    <a:pt x="4" y="4"/>
                  </a:lnTo>
                  <a:lnTo>
                    <a:pt x="8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2" name="Freeform 158"/>
            <p:cNvSpPr>
              <a:spLocks/>
            </p:cNvSpPr>
            <p:nvPr/>
          </p:nvSpPr>
          <p:spPr bwMode="auto">
            <a:xfrm>
              <a:off x="2099" y="3725"/>
              <a:ext cx="19" cy="2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8" y="1"/>
                </a:cxn>
                <a:cxn ang="0">
                  <a:pos x="35" y="5"/>
                </a:cxn>
                <a:cxn ang="0">
                  <a:pos x="39" y="12"/>
                </a:cxn>
                <a:cxn ang="0">
                  <a:pos x="41" y="21"/>
                </a:cxn>
                <a:cxn ang="0">
                  <a:pos x="39" y="30"/>
                </a:cxn>
                <a:cxn ang="0">
                  <a:pos x="35" y="36"/>
                </a:cxn>
                <a:cxn ang="0">
                  <a:pos x="28" y="41"/>
                </a:cxn>
                <a:cxn ang="0">
                  <a:pos x="20" y="43"/>
                </a:cxn>
                <a:cxn ang="0">
                  <a:pos x="13" y="41"/>
                </a:cxn>
                <a:cxn ang="0">
                  <a:pos x="6" y="36"/>
                </a:cxn>
                <a:cxn ang="0">
                  <a:pos x="1" y="30"/>
                </a:cxn>
                <a:cxn ang="0">
                  <a:pos x="0" y="21"/>
                </a:cxn>
                <a:cxn ang="0">
                  <a:pos x="1" y="12"/>
                </a:cxn>
                <a:cxn ang="0">
                  <a:pos x="6" y="5"/>
                </a:cxn>
                <a:cxn ang="0">
                  <a:pos x="13" y="1"/>
                </a:cxn>
                <a:cxn ang="0">
                  <a:pos x="20" y="0"/>
                </a:cxn>
              </a:cxnLst>
              <a:rect l="0" t="0" r="r" b="b"/>
              <a:pathLst>
                <a:path w="41" h="43">
                  <a:moveTo>
                    <a:pt x="20" y="0"/>
                  </a:moveTo>
                  <a:lnTo>
                    <a:pt x="28" y="1"/>
                  </a:lnTo>
                  <a:lnTo>
                    <a:pt x="35" y="5"/>
                  </a:lnTo>
                  <a:lnTo>
                    <a:pt x="39" y="12"/>
                  </a:lnTo>
                  <a:lnTo>
                    <a:pt x="41" y="21"/>
                  </a:lnTo>
                  <a:lnTo>
                    <a:pt x="39" y="30"/>
                  </a:lnTo>
                  <a:lnTo>
                    <a:pt x="35" y="36"/>
                  </a:lnTo>
                  <a:lnTo>
                    <a:pt x="28" y="41"/>
                  </a:lnTo>
                  <a:lnTo>
                    <a:pt x="20" y="43"/>
                  </a:lnTo>
                  <a:lnTo>
                    <a:pt x="13" y="41"/>
                  </a:lnTo>
                  <a:lnTo>
                    <a:pt x="6" y="36"/>
                  </a:lnTo>
                  <a:lnTo>
                    <a:pt x="1" y="30"/>
                  </a:lnTo>
                  <a:lnTo>
                    <a:pt x="0" y="21"/>
                  </a:lnTo>
                  <a:lnTo>
                    <a:pt x="1" y="12"/>
                  </a:lnTo>
                  <a:lnTo>
                    <a:pt x="6" y="5"/>
                  </a:lnTo>
                  <a:lnTo>
                    <a:pt x="13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3" name="Freeform 159"/>
            <p:cNvSpPr>
              <a:spLocks/>
            </p:cNvSpPr>
            <p:nvPr/>
          </p:nvSpPr>
          <p:spPr bwMode="auto">
            <a:xfrm>
              <a:off x="2299" y="3545"/>
              <a:ext cx="230" cy="58"/>
            </a:xfrm>
            <a:custGeom>
              <a:avLst/>
              <a:gdLst/>
              <a:ahLst/>
              <a:cxnLst>
                <a:cxn ang="0">
                  <a:pos x="42" y="83"/>
                </a:cxn>
                <a:cxn ang="0">
                  <a:pos x="273" y="92"/>
                </a:cxn>
                <a:cxn ang="0">
                  <a:pos x="384" y="29"/>
                </a:cxn>
                <a:cxn ang="0">
                  <a:pos x="128" y="16"/>
                </a:cxn>
                <a:cxn ang="0">
                  <a:pos x="157" y="0"/>
                </a:cxn>
                <a:cxn ang="0">
                  <a:pos x="462" y="13"/>
                </a:cxn>
                <a:cxn ang="0">
                  <a:pos x="326" y="116"/>
                </a:cxn>
                <a:cxn ang="0">
                  <a:pos x="0" y="108"/>
                </a:cxn>
                <a:cxn ang="0">
                  <a:pos x="42" y="83"/>
                </a:cxn>
              </a:cxnLst>
              <a:rect l="0" t="0" r="r" b="b"/>
              <a:pathLst>
                <a:path w="462" h="116">
                  <a:moveTo>
                    <a:pt x="42" y="83"/>
                  </a:moveTo>
                  <a:lnTo>
                    <a:pt x="273" y="92"/>
                  </a:lnTo>
                  <a:lnTo>
                    <a:pt x="384" y="29"/>
                  </a:lnTo>
                  <a:lnTo>
                    <a:pt x="128" y="16"/>
                  </a:lnTo>
                  <a:lnTo>
                    <a:pt x="157" y="0"/>
                  </a:lnTo>
                  <a:lnTo>
                    <a:pt x="462" y="13"/>
                  </a:lnTo>
                  <a:lnTo>
                    <a:pt x="326" y="116"/>
                  </a:lnTo>
                  <a:lnTo>
                    <a:pt x="0" y="108"/>
                  </a:lnTo>
                  <a:lnTo>
                    <a:pt x="42" y="83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4" name="Freeform 160"/>
            <p:cNvSpPr>
              <a:spLocks/>
            </p:cNvSpPr>
            <p:nvPr/>
          </p:nvSpPr>
          <p:spPr bwMode="auto">
            <a:xfrm>
              <a:off x="2234" y="3761"/>
              <a:ext cx="133" cy="4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63" y="23"/>
                </a:cxn>
                <a:cxn ang="0">
                  <a:pos x="258" y="91"/>
                </a:cxn>
                <a:cxn ang="0">
                  <a:pos x="0" y="68"/>
                </a:cxn>
                <a:cxn ang="0">
                  <a:pos x="5" y="0"/>
                </a:cxn>
              </a:cxnLst>
              <a:rect l="0" t="0" r="r" b="b"/>
              <a:pathLst>
                <a:path w="263" h="91">
                  <a:moveTo>
                    <a:pt x="5" y="0"/>
                  </a:moveTo>
                  <a:lnTo>
                    <a:pt x="263" y="23"/>
                  </a:lnTo>
                  <a:lnTo>
                    <a:pt x="258" y="91"/>
                  </a:lnTo>
                  <a:lnTo>
                    <a:pt x="0" y="6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5" name="Freeform 161"/>
            <p:cNvSpPr>
              <a:spLocks/>
            </p:cNvSpPr>
            <p:nvPr/>
          </p:nvSpPr>
          <p:spPr bwMode="auto">
            <a:xfrm>
              <a:off x="2234" y="3770"/>
              <a:ext cx="131" cy="3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61" y="23"/>
                </a:cxn>
                <a:cxn ang="0">
                  <a:pos x="257" y="65"/>
                </a:cxn>
                <a:cxn ang="0">
                  <a:pos x="0" y="42"/>
                </a:cxn>
                <a:cxn ang="0">
                  <a:pos x="3" y="0"/>
                </a:cxn>
              </a:cxnLst>
              <a:rect l="0" t="0" r="r" b="b"/>
              <a:pathLst>
                <a:path w="261" h="65">
                  <a:moveTo>
                    <a:pt x="3" y="0"/>
                  </a:moveTo>
                  <a:lnTo>
                    <a:pt x="261" y="23"/>
                  </a:lnTo>
                  <a:lnTo>
                    <a:pt x="257" y="65"/>
                  </a:lnTo>
                  <a:lnTo>
                    <a:pt x="0" y="4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235" y="3775"/>
              <a:ext cx="130" cy="1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59" y="23"/>
                </a:cxn>
                <a:cxn ang="0">
                  <a:pos x="257" y="39"/>
                </a:cxn>
                <a:cxn ang="0">
                  <a:pos x="0" y="16"/>
                </a:cxn>
                <a:cxn ang="0">
                  <a:pos x="1" y="0"/>
                </a:cxn>
              </a:cxnLst>
              <a:rect l="0" t="0" r="r" b="b"/>
              <a:pathLst>
                <a:path w="259" h="39">
                  <a:moveTo>
                    <a:pt x="1" y="0"/>
                  </a:moveTo>
                  <a:lnTo>
                    <a:pt x="259" y="23"/>
                  </a:lnTo>
                  <a:lnTo>
                    <a:pt x="257" y="39"/>
                  </a:lnTo>
                  <a:lnTo>
                    <a:pt x="0" y="1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7" name="Freeform 163"/>
            <p:cNvSpPr>
              <a:spLocks/>
            </p:cNvSpPr>
            <p:nvPr/>
          </p:nvSpPr>
          <p:spPr bwMode="auto">
            <a:xfrm>
              <a:off x="2337" y="3763"/>
              <a:ext cx="51" cy="63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33" y="4"/>
                </a:cxn>
                <a:cxn ang="0">
                  <a:pos x="5" y="40"/>
                </a:cxn>
                <a:cxn ang="0">
                  <a:pos x="0" y="70"/>
                </a:cxn>
                <a:cxn ang="0">
                  <a:pos x="33" y="121"/>
                </a:cxn>
                <a:cxn ang="0">
                  <a:pos x="102" y="129"/>
                </a:cxn>
                <a:cxn ang="0">
                  <a:pos x="91" y="92"/>
                </a:cxn>
                <a:cxn ang="0">
                  <a:pos x="47" y="73"/>
                </a:cxn>
                <a:cxn ang="0">
                  <a:pos x="47" y="33"/>
                </a:cxn>
                <a:cxn ang="0">
                  <a:pos x="87" y="30"/>
                </a:cxn>
                <a:cxn ang="0">
                  <a:pos x="87" y="0"/>
                </a:cxn>
              </a:cxnLst>
              <a:rect l="0" t="0" r="r" b="b"/>
              <a:pathLst>
                <a:path w="102" h="129">
                  <a:moveTo>
                    <a:pt x="87" y="0"/>
                  </a:moveTo>
                  <a:lnTo>
                    <a:pt x="33" y="4"/>
                  </a:lnTo>
                  <a:lnTo>
                    <a:pt x="5" y="40"/>
                  </a:lnTo>
                  <a:lnTo>
                    <a:pt x="0" y="70"/>
                  </a:lnTo>
                  <a:lnTo>
                    <a:pt x="33" y="121"/>
                  </a:lnTo>
                  <a:lnTo>
                    <a:pt x="102" y="129"/>
                  </a:lnTo>
                  <a:lnTo>
                    <a:pt x="91" y="92"/>
                  </a:lnTo>
                  <a:lnTo>
                    <a:pt x="47" y="73"/>
                  </a:lnTo>
                  <a:lnTo>
                    <a:pt x="47" y="33"/>
                  </a:lnTo>
                  <a:lnTo>
                    <a:pt x="87" y="3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8" name="Freeform 164"/>
            <p:cNvSpPr>
              <a:spLocks/>
            </p:cNvSpPr>
            <p:nvPr/>
          </p:nvSpPr>
          <p:spPr bwMode="auto">
            <a:xfrm>
              <a:off x="2370" y="3739"/>
              <a:ext cx="84" cy="96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6" y="41"/>
                </a:cxn>
                <a:cxn ang="0">
                  <a:pos x="0" y="88"/>
                </a:cxn>
                <a:cxn ang="0">
                  <a:pos x="7" y="119"/>
                </a:cxn>
                <a:cxn ang="0">
                  <a:pos x="18" y="144"/>
                </a:cxn>
                <a:cxn ang="0">
                  <a:pos x="30" y="164"/>
                </a:cxn>
                <a:cxn ang="0">
                  <a:pos x="47" y="177"/>
                </a:cxn>
                <a:cxn ang="0">
                  <a:pos x="67" y="186"/>
                </a:cxn>
                <a:cxn ang="0">
                  <a:pos x="91" y="190"/>
                </a:cxn>
                <a:cxn ang="0">
                  <a:pos x="119" y="193"/>
                </a:cxn>
                <a:cxn ang="0">
                  <a:pos x="151" y="190"/>
                </a:cxn>
                <a:cxn ang="0">
                  <a:pos x="168" y="149"/>
                </a:cxn>
                <a:cxn ang="0">
                  <a:pos x="172" y="113"/>
                </a:cxn>
                <a:cxn ang="0">
                  <a:pos x="164" y="81"/>
                </a:cxn>
                <a:cxn ang="0">
                  <a:pos x="149" y="55"/>
                </a:cxn>
                <a:cxn ang="0">
                  <a:pos x="127" y="33"/>
                </a:cxn>
                <a:cxn ang="0">
                  <a:pos x="100" y="17"/>
                </a:cxn>
                <a:cxn ang="0">
                  <a:pos x="74" y="6"/>
                </a:cxn>
                <a:cxn ang="0">
                  <a:pos x="47" y="0"/>
                </a:cxn>
              </a:cxnLst>
              <a:rect l="0" t="0" r="r" b="b"/>
              <a:pathLst>
                <a:path w="172" h="193">
                  <a:moveTo>
                    <a:pt x="47" y="0"/>
                  </a:moveTo>
                  <a:lnTo>
                    <a:pt x="6" y="41"/>
                  </a:lnTo>
                  <a:lnTo>
                    <a:pt x="0" y="88"/>
                  </a:lnTo>
                  <a:lnTo>
                    <a:pt x="7" y="119"/>
                  </a:lnTo>
                  <a:lnTo>
                    <a:pt x="18" y="144"/>
                  </a:lnTo>
                  <a:lnTo>
                    <a:pt x="30" y="164"/>
                  </a:lnTo>
                  <a:lnTo>
                    <a:pt x="47" y="177"/>
                  </a:lnTo>
                  <a:lnTo>
                    <a:pt x="67" y="186"/>
                  </a:lnTo>
                  <a:lnTo>
                    <a:pt x="91" y="190"/>
                  </a:lnTo>
                  <a:lnTo>
                    <a:pt x="119" y="193"/>
                  </a:lnTo>
                  <a:lnTo>
                    <a:pt x="151" y="190"/>
                  </a:lnTo>
                  <a:lnTo>
                    <a:pt x="168" y="149"/>
                  </a:lnTo>
                  <a:lnTo>
                    <a:pt x="172" y="113"/>
                  </a:lnTo>
                  <a:lnTo>
                    <a:pt x="164" y="81"/>
                  </a:lnTo>
                  <a:lnTo>
                    <a:pt x="149" y="55"/>
                  </a:lnTo>
                  <a:lnTo>
                    <a:pt x="127" y="33"/>
                  </a:lnTo>
                  <a:lnTo>
                    <a:pt x="100" y="17"/>
                  </a:lnTo>
                  <a:lnTo>
                    <a:pt x="74" y="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9" name="Freeform 165"/>
            <p:cNvSpPr>
              <a:spLocks/>
            </p:cNvSpPr>
            <p:nvPr/>
          </p:nvSpPr>
          <p:spPr bwMode="auto">
            <a:xfrm>
              <a:off x="2388" y="3735"/>
              <a:ext cx="69" cy="98"/>
            </a:xfrm>
            <a:custGeom>
              <a:avLst/>
              <a:gdLst/>
              <a:ahLst/>
              <a:cxnLst>
                <a:cxn ang="0">
                  <a:pos x="22" y="4"/>
                </a:cxn>
                <a:cxn ang="0">
                  <a:pos x="33" y="0"/>
                </a:cxn>
                <a:cxn ang="0">
                  <a:pos x="45" y="2"/>
                </a:cxn>
                <a:cxn ang="0">
                  <a:pos x="58" y="6"/>
                </a:cxn>
                <a:cxn ang="0">
                  <a:pos x="71" y="13"/>
                </a:cxn>
                <a:cxn ang="0">
                  <a:pos x="83" y="25"/>
                </a:cxn>
                <a:cxn ang="0">
                  <a:pos x="96" y="39"/>
                </a:cxn>
                <a:cxn ang="0">
                  <a:pos x="109" y="53"/>
                </a:cxn>
                <a:cxn ang="0">
                  <a:pos x="119" y="72"/>
                </a:cxn>
                <a:cxn ang="0">
                  <a:pos x="134" y="110"/>
                </a:cxn>
                <a:cxn ang="0">
                  <a:pos x="139" y="146"/>
                </a:cxn>
                <a:cxn ang="0">
                  <a:pos x="133" y="174"/>
                </a:cxn>
                <a:cxn ang="0">
                  <a:pos x="117" y="192"/>
                </a:cxn>
                <a:cxn ang="0">
                  <a:pos x="106" y="195"/>
                </a:cxn>
                <a:cxn ang="0">
                  <a:pos x="94" y="194"/>
                </a:cxn>
                <a:cxn ang="0">
                  <a:pos x="81" y="189"/>
                </a:cxn>
                <a:cxn ang="0">
                  <a:pos x="68" y="181"/>
                </a:cxn>
                <a:cxn ang="0">
                  <a:pos x="56" y="171"/>
                </a:cxn>
                <a:cxn ang="0">
                  <a:pos x="43" y="157"/>
                </a:cxn>
                <a:cxn ang="0">
                  <a:pos x="30" y="141"/>
                </a:cxn>
                <a:cxn ang="0">
                  <a:pos x="20" y="123"/>
                </a:cxn>
                <a:cxn ang="0">
                  <a:pos x="5" y="85"/>
                </a:cxn>
                <a:cxn ang="0">
                  <a:pos x="0" y="49"/>
                </a:cxn>
                <a:cxn ang="0">
                  <a:pos x="6" y="21"/>
                </a:cxn>
                <a:cxn ang="0">
                  <a:pos x="22" y="4"/>
                </a:cxn>
              </a:cxnLst>
              <a:rect l="0" t="0" r="r" b="b"/>
              <a:pathLst>
                <a:path w="139" h="195">
                  <a:moveTo>
                    <a:pt x="22" y="4"/>
                  </a:moveTo>
                  <a:lnTo>
                    <a:pt x="33" y="0"/>
                  </a:lnTo>
                  <a:lnTo>
                    <a:pt x="45" y="2"/>
                  </a:lnTo>
                  <a:lnTo>
                    <a:pt x="58" y="6"/>
                  </a:lnTo>
                  <a:lnTo>
                    <a:pt x="71" y="13"/>
                  </a:lnTo>
                  <a:lnTo>
                    <a:pt x="83" y="25"/>
                  </a:lnTo>
                  <a:lnTo>
                    <a:pt x="96" y="39"/>
                  </a:lnTo>
                  <a:lnTo>
                    <a:pt x="109" y="53"/>
                  </a:lnTo>
                  <a:lnTo>
                    <a:pt x="119" y="72"/>
                  </a:lnTo>
                  <a:lnTo>
                    <a:pt x="134" y="110"/>
                  </a:lnTo>
                  <a:lnTo>
                    <a:pt x="139" y="146"/>
                  </a:lnTo>
                  <a:lnTo>
                    <a:pt x="133" y="174"/>
                  </a:lnTo>
                  <a:lnTo>
                    <a:pt x="117" y="192"/>
                  </a:lnTo>
                  <a:lnTo>
                    <a:pt x="106" y="195"/>
                  </a:lnTo>
                  <a:lnTo>
                    <a:pt x="94" y="194"/>
                  </a:lnTo>
                  <a:lnTo>
                    <a:pt x="81" y="189"/>
                  </a:lnTo>
                  <a:lnTo>
                    <a:pt x="68" y="181"/>
                  </a:lnTo>
                  <a:lnTo>
                    <a:pt x="56" y="171"/>
                  </a:lnTo>
                  <a:lnTo>
                    <a:pt x="43" y="157"/>
                  </a:lnTo>
                  <a:lnTo>
                    <a:pt x="30" y="141"/>
                  </a:lnTo>
                  <a:lnTo>
                    <a:pt x="20" y="123"/>
                  </a:lnTo>
                  <a:lnTo>
                    <a:pt x="5" y="85"/>
                  </a:lnTo>
                  <a:lnTo>
                    <a:pt x="0" y="49"/>
                  </a:lnTo>
                  <a:lnTo>
                    <a:pt x="6" y="21"/>
                  </a:lnTo>
                  <a:lnTo>
                    <a:pt x="22" y="4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0" name="Freeform 166"/>
            <p:cNvSpPr>
              <a:spLocks/>
            </p:cNvSpPr>
            <p:nvPr/>
          </p:nvSpPr>
          <p:spPr bwMode="auto">
            <a:xfrm>
              <a:off x="2391" y="3739"/>
              <a:ext cx="66" cy="93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30" y="0"/>
                </a:cxn>
                <a:cxn ang="0">
                  <a:pos x="41" y="0"/>
                </a:cxn>
                <a:cxn ang="0">
                  <a:pos x="54" y="5"/>
                </a:cxn>
                <a:cxn ang="0">
                  <a:pos x="67" y="12"/>
                </a:cxn>
                <a:cxn ang="0">
                  <a:pos x="80" y="22"/>
                </a:cxn>
                <a:cxn ang="0">
                  <a:pos x="91" y="35"/>
                </a:cxn>
                <a:cxn ang="0">
                  <a:pos x="103" y="51"/>
                </a:cxn>
                <a:cxn ang="0">
                  <a:pos x="113" y="68"/>
                </a:cxn>
                <a:cxn ang="0">
                  <a:pos x="127" y="105"/>
                </a:cxn>
                <a:cxn ang="0">
                  <a:pos x="131" y="138"/>
                </a:cxn>
                <a:cxn ang="0">
                  <a:pos x="126" y="166"/>
                </a:cxn>
                <a:cxn ang="0">
                  <a:pos x="111" y="182"/>
                </a:cxn>
                <a:cxn ang="0">
                  <a:pos x="100" y="186"/>
                </a:cxn>
                <a:cxn ang="0">
                  <a:pos x="89" y="185"/>
                </a:cxn>
                <a:cxn ang="0">
                  <a:pos x="77" y="181"/>
                </a:cxn>
                <a:cxn ang="0">
                  <a:pos x="65" y="173"/>
                </a:cxn>
                <a:cxn ang="0">
                  <a:pos x="52" y="163"/>
                </a:cxn>
                <a:cxn ang="0">
                  <a:pos x="39" y="150"/>
                </a:cxn>
                <a:cxn ang="0">
                  <a:pos x="29" y="134"/>
                </a:cxn>
                <a:cxn ang="0">
                  <a:pos x="18" y="117"/>
                </a:cxn>
                <a:cxn ang="0">
                  <a:pos x="5" y="80"/>
                </a:cxn>
                <a:cxn ang="0">
                  <a:pos x="0" y="46"/>
                </a:cxn>
                <a:cxn ang="0">
                  <a:pos x="5" y="19"/>
                </a:cxn>
                <a:cxn ang="0">
                  <a:pos x="20" y="3"/>
                </a:cxn>
              </a:cxnLst>
              <a:rect l="0" t="0" r="r" b="b"/>
              <a:pathLst>
                <a:path w="131" h="186">
                  <a:moveTo>
                    <a:pt x="20" y="3"/>
                  </a:moveTo>
                  <a:lnTo>
                    <a:pt x="30" y="0"/>
                  </a:lnTo>
                  <a:lnTo>
                    <a:pt x="41" y="0"/>
                  </a:lnTo>
                  <a:lnTo>
                    <a:pt x="54" y="5"/>
                  </a:lnTo>
                  <a:lnTo>
                    <a:pt x="67" y="12"/>
                  </a:lnTo>
                  <a:lnTo>
                    <a:pt x="80" y="22"/>
                  </a:lnTo>
                  <a:lnTo>
                    <a:pt x="91" y="35"/>
                  </a:lnTo>
                  <a:lnTo>
                    <a:pt x="103" y="51"/>
                  </a:lnTo>
                  <a:lnTo>
                    <a:pt x="113" y="68"/>
                  </a:lnTo>
                  <a:lnTo>
                    <a:pt x="127" y="105"/>
                  </a:lnTo>
                  <a:lnTo>
                    <a:pt x="131" y="138"/>
                  </a:lnTo>
                  <a:lnTo>
                    <a:pt x="126" y="166"/>
                  </a:lnTo>
                  <a:lnTo>
                    <a:pt x="111" y="182"/>
                  </a:lnTo>
                  <a:lnTo>
                    <a:pt x="100" y="186"/>
                  </a:lnTo>
                  <a:lnTo>
                    <a:pt x="89" y="185"/>
                  </a:lnTo>
                  <a:lnTo>
                    <a:pt x="77" y="181"/>
                  </a:lnTo>
                  <a:lnTo>
                    <a:pt x="65" y="173"/>
                  </a:lnTo>
                  <a:lnTo>
                    <a:pt x="52" y="163"/>
                  </a:lnTo>
                  <a:lnTo>
                    <a:pt x="39" y="150"/>
                  </a:lnTo>
                  <a:lnTo>
                    <a:pt x="29" y="134"/>
                  </a:lnTo>
                  <a:lnTo>
                    <a:pt x="18" y="117"/>
                  </a:lnTo>
                  <a:lnTo>
                    <a:pt x="5" y="80"/>
                  </a:lnTo>
                  <a:lnTo>
                    <a:pt x="0" y="46"/>
                  </a:lnTo>
                  <a:lnTo>
                    <a:pt x="5" y="19"/>
                  </a:lnTo>
                  <a:lnTo>
                    <a:pt x="20" y="3"/>
                  </a:lnTo>
                  <a:close/>
                </a:path>
              </a:pathLst>
            </a:custGeom>
            <a:solidFill>
              <a:srgbClr val="934F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1" name="Freeform 167"/>
            <p:cNvSpPr>
              <a:spLocks/>
            </p:cNvSpPr>
            <p:nvPr/>
          </p:nvSpPr>
          <p:spPr bwMode="auto">
            <a:xfrm>
              <a:off x="2392" y="3741"/>
              <a:ext cx="63" cy="89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29" y="0"/>
                </a:cxn>
                <a:cxn ang="0">
                  <a:pos x="41" y="1"/>
                </a:cxn>
                <a:cxn ang="0">
                  <a:pos x="52" y="4"/>
                </a:cxn>
                <a:cxn ang="0">
                  <a:pos x="64" y="11"/>
                </a:cxn>
                <a:cxn ang="0">
                  <a:pos x="77" y="22"/>
                </a:cxn>
                <a:cxn ang="0">
                  <a:pos x="88" y="34"/>
                </a:cxn>
                <a:cxn ang="0">
                  <a:pos x="100" y="48"/>
                </a:cxn>
                <a:cxn ang="0">
                  <a:pos x="109" y="66"/>
                </a:cxn>
                <a:cxn ang="0">
                  <a:pos x="123" y="101"/>
                </a:cxn>
                <a:cxn ang="0">
                  <a:pos x="126" y="133"/>
                </a:cxn>
                <a:cxn ang="0">
                  <a:pos x="121" y="159"/>
                </a:cxn>
                <a:cxn ang="0">
                  <a:pos x="106" y="175"/>
                </a:cxn>
                <a:cxn ang="0">
                  <a:pos x="97" y="177"/>
                </a:cxn>
                <a:cxn ang="0">
                  <a:pos x="86" y="177"/>
                </a:cxn>
                <a:cxn ang="0">
                  <a:pos x="74" y="173"/>
                </a:cxn>
                <a:cxn ang="0">
                  <a:pos x="63" y="166"/>
                </a:cxn>
                <a:cxn ang="0">
                  <a:pos x="50" y="155"/>
                </a:cxn>
                <a:cxn ang="0">
                  <a:pos x="38" y="143"/>
                </a:cxn>
                <a:cxn ang="0">
                  <a:pos x="27" y="129"/>
                </a:cxn>
                <a:cxn ang="0">
                  <a:pos x="18" y="112"/>
                </a:cxn>
                <a:cxn ang="0">
                  <a:pos x="4" y="77"/>
                </a:cxn>
                <a:cxn ang="0">
                  <a:pos x="0" y="45"/>
                </a:cxn>
                <a:cxn ang="0">
                  <a:pos x="5" y="19"/>
                </a:cxn>
                <a:cxn ang="0">
                  <a:pos x="19" y="3"/>
                </a:cxn>
              </a:cxnLst>
              <a:rect l="0" t="0" r="r" b="b"/>
              <a:pathLst>
                <a:path w="126" h="177">
                  <a:moveTo>
                    <a:pt x="19" y="3"/>
                  </a:moveTo>
                  <a:lnTo>
                    <a:pt x="29" y="0"/>
                  </a:lnTo>
                  <a:lnTo>
                    <a:pt x="41" y="1"/>
                  </a:lnTo>
                  <a:lnTo>
                    <a:pt x="52" y="4"/>
                  </a:lnTo>
                  <a:lnTo>
                    <a:pt x="64" y="11"/>
                  </a:lnTo>
                  <a:lnTo>
                    <a:pt x="77" y="22"/>
                  </a:lnTo>
                  <a:lnTo>
                    <a:pt x="88" y="34"/>
                  </a:lnTo>
                  <a:lnTo>
                    <a:pt x="100" y="48"/>
                  </a:lnTo>
                  <a:lnTo>
                    <a:pt x="109" y="66"/>
                  </a:lnTo>
                  <a:lnTo>
                    <a:pt x="123" y="101"/>
                  </a:lnTo>
                  <a:lnTo>
                    <a:pt x="126" y="133"/>
                  </a:lnTo>
                  <a:lnTo>
                    <a:pt x="121" y="159"/>
                  </a:lnTo>
                  <a:lnTo>
                    <a:pt x="106" y="175"/>
                  </a:lnTo>
                  <a:lnTo>
                    <a:pt x="97" y="177"/>
                  </a:lnTo>
                  <a:lnTo>
                    <a:pt x="86" y="177"/>
                  </a:lnTo>
                  <a:lnTo>
                    <a:pt x="74" y="173"/>
                  </a:lnTo>
                  <a:lnTo>
                    <a:pt x="63" y="166"/>
                  </a:lnTo>
                  <a:lnTo>
                    <a:pt x="50" y="155"/>
                  </a:lnTo>
                  <a:lnTo>
                    <a:pt x="38" y="143"/>
                  </a:lnTo>
                  <a:lnTo>
                    <a:pt x="27" y="129"/>
                  </a:lnTo>
                  <a:lnTo>
                    <a:pt x="18" y="112"/>
                  </a:lnTo>
                  <a:lnTo>
                    <a:pt x="4" y="77"/>
                  </a:lnTo>
                  <a:lnTo>
                    <a:pt x="0" y="45"/>
                  </a:lnTo>
                  <a:lnTo>
                    <a:pt x="5" y="19"/>
                  </a:lnTo>
                  <a:lnTo>
                    <a:pt x="19" y="3"/>
                  </a:lnTo>
                  <a:close/>
                </a:path>
              </a:pathLst>
            </a:custGeom>
            <a:solidFill>
              <a:srgbClr val="9E59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2" name="Freeform 168"/>
            <p:cNvSpPr>
              <a:spLocks/>
            </p:cNvSpPr>
            <p:nvPr/>
          </p:nvSpPr>
          <p:spPr bwMode="auto">
            <a:xfrm>
              <a:off x="2394" y="3744"/>
              <a:ext cx="60" cy="8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29" y="0"/>
                </a:cxn>
                <a:cxn ang="0">
                  <a:pos x="39" y="0"/>
                </a:cxn>
                <a:cxn ang="0">
                  <a:pos x="49" y="4"/>
                </a:cxn>
                <a:cxn ang="0">
                  <a:pos x="61" y="11"/>
                </a:cxn>
                <a:cxn ang="0">
                  <a:pos x="73" y="20"/>
                </a:cxn>
                <a:cxn ang="0">
                  <a:pos x="84" y="32"/>
                </a:cxn>
                <a:cxn ang="0">
                  <a:pos x="94" y="46"/>
                </a:cxn>
                <a:cxn ang="0">
                  <a:pos x="104" y="62"/>
                </a:cxn>
                <a:cxn ang="0">
                  <a:pos x="116" y="95"/>
                </a:cxn>
                <a:cxn ang="0">
                  <a:pos x="120" y="126"/>
                </a:cxn>
                <a:cxn ang="0">
                  <a:pos x="115" y="151"/>
                </a:cxn>
                <a:cxn ang="0">
                  <a:pos x="101" y="166"/>
                </a:cxn>
                <a:cxn ang="0">
                  <a:pos x="92" y="169"/>
                </a:cxn>
                <a:cxn ang="0">
                  <a:pos x="82" y="168"/>
                </a:cxn>
                <a:cxn ang="0">
                  <a:pos x="70" y="164"/>
                </a:cxn>
                <a:cxn ang="0">
                  <a:pos x="59" y="157"/>
                </a:cxn>
                <a:cxn ang="0">
                  <a:pos x="47" y="147"/>
                </a:cxn>
                <a:cxn ang="0">
                  <a:pos x="36" y="136"/>
                </a:cxn>
                <a:cxn ang="0">
                  <a:pos x="25" y="122"/>
                </a:cxn>
                <a:cxn ang="0">
                  <a:pos x="16" y="106"/>
                </a:cxn>
                <a:cxn ang="0">
                  <a:pos x="3" y="72"/>
                </a:cxn>
                <a:cxn ang="0">
                  <a:pos x="0" y="41"/>
                </a:cxn>
                <a:cxn ang="0">
                  <a:pos x="6" y="17"/>
                </a:cxn>
                <a:cxn ang="0">
                  <a:pos x="20" y="2"/>
                </a:cxn>
              </a:cxnLst>
              <a:rect l="0" t="0" r="r" b="b"/>
              <a:pathLst>
                <a:path w="120" h="169">
                  <a:moveTo>
                    <a:pt x="20" y="2"/>
                  </a:moveTo>
                  <a:lnTo>
                    <a:pt x="29" y="0"/>
                  </a:lnTo>
                  <a:lnTo>
                    <a:pt x="39" y="0"/>
                  </a:lnTo>
                  <a:lnTo>
                    <a:pt x="49" y="4"/>
                  </a:lnTo>
                  <a:lnTo>
                    <a:pt x="61" y="11"/>
                  </a:lnTo>
                  <a:lnTo>
                    <a:pt x="73" y="20"/>
                  </a:lnTo>
                  <a:lnTo>
                    <a:pt x="84" y="32"/>
                  </a:lnTo>
                  <a:lnTo>
                    <a:pt x="94" y="46"/>
                  </a:lnTo>
                  <a:lnTo>
                    <a:pt x="104" y="62"/>
                  </a:lnTo>
                  <a:lnTo>
                    <a:pt x="116" y="95"/>
                  </a:lnTo>
                  <a:lnTo>
                    <a:pt x="120" y="126"/>
                  </a:lnTo>
                  <a:lnTo>
                    <a:pt x="115" y="151"/>
                  </a:lnTo>
                  <a:lnTo>
                    <a:pt x="101" y="166"/>
                  </a:lnTo>
                  <a:lnTo>
                    <a:pt x="92" y="169"/>
                  </a:lnTo>
                  <a:lnTo>
                    <a:pt x="82" y="168"/>
                  </a:lnTo>
                  <a:lnTo>
                    <a:pt x="70" y="164"/>
                  </a:lnTo>
                  <a:lnTo>
                    <a:pt x="59" y="157"/>
                  </a:lnTo>
                  <a:lnTo>
                    <a:pt x="47" y="147"/>
                  </a:lnTo>
                  <a:lnTo>
                    <a:pt x="36" y="136"/>
                  </a:lnTo>
                  <a:lnTo>
                    <a:pt x="25" y="122"/>
                  </a:lnTo>
                  <a:lnTo>
                    <a:pt x="16" y="106"/>
                  </a:lnTo>
                  <a:lnTo>
                    <a:pt x="3" y="72"/>
                  </a:lnTo>
                  <a:lnTo>
                    <a:pt x="0" y="41"/>
                  </a:lnTo>
                  <a:lnTo>
                    <a:pt x="6" y="17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A563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3" name="Freeform 169"/>
            <p:cNvSpPr>
              <a:spLocks/>
            </p:cNvSpPr>
            <p:nvPr/>
          </p:nvSpPr>
          <p:spPr bwMode="auto">
            <a:xfrm>
              <a:off x="2397" y="3746"/>
              <a:ext cx="57" cy="81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7" y="0"/>
                </a:cxn>
                <a:cxn ang="0">
                  <a:pos x="37" y="0"/>
                </a:cxn>
                <a:cxn ang="0">
                  <a:pos x="48" y="5"/>
                </a:cxn>
                <a:cxn ang="0">
                  <a:pos x="58" y="11"/>
                </a:cxn>
                <a:cxn ang="0">
                  <a:pos x="70" y="20"/>
                </a:cxn>
                <a:cxn ang="0">
                  <a:pos x="80" y="31"/>
                </a:cxn>
                <a:cxn ang="0">
                  <a:pos x="89" y="45"/>
                </a:cxn>
                <a:cxn ang="0">
                  <a:pos x="98" y="60"/>
                </a:cxn>
                <a:cxn ang="0">
                  <a:pos x="111" y="92"/>
                </a:cxn>
                <a:cxn ang="0">
                  <a:pos x="114" y="121"/>
                </a:cxn>
                <a:cxn ang="0">
                  <a:pos x="110" y="145"/>
                </a:cxn>
                <a:cxn ang="0">
                  <a:pos x="97" y="159"/>
                </a:cxn>
                <a:cxn ang="0">
                  <a:pos x="88" y="162"/>
                </a:cxn>
                <a:cxn ang="0">
                  <a:pos x="79" y="162"/>
                </a:cxn>
                <a:cxn ang="0">
                  <a:pos x="68" y="158"/>
                </a:cxn>
                <a:cxn ang="0">
                  <a:pos x="57" y="151"/>
                </a:cxn>
                <a:cxn ang="0">
                  <a:pos x="46" y="142"/>
                </a:cxn>
                <a:cxn ang="0">
                  <a:pos x="36" y="130"/>
                </a:cxn>
                <a:cxn ang="0">
                  <a:pos x="26" y="117"/>
                </a:cxn>
                <a:cxn ang="0">
                  <a:pos x="18" y="102"/>
                </a:cxn>
                <a:cxn ang="0">
                  <a:pos x="5" y="69"/>
                </a:cxn>
                <a:cxn ang="0">
                  <a:pos x="0" y="41"/>
                </a:cxn>
                <a:cxn ang="0">
                  <a:pos x="5" y="18"/>
                </a:cxn>
                <a:cxn ang="0">
                  <a:pos x="18" y="3"/>
                </a:cxn>
              </a:cxnLst>
              <a:rect l="0" t="0" r="r" b="b"/>
              <a:pathLst>
                <a:path w="114" h="162">
                  <a:moveTo>
                    <a:pt x="18" y="3"/>
                  </a:moveTo>
                  <a:lnTo>
                    <a:pt x="27" y="0"/>
                  </a:lnTo>
                  <a:lnTo>
                    <a:pt x="37" y="0"/>
                  </a:lnTo>
                  <a:lnTo>
                    <a:pt x="48" y="5"/>
                  </a:lnTo>
                  <a:lnTo>
                    <a:pt x="58" y="11"/>
                  </a:lnTo>
                  <a:lnTo>
                    <a:pt x="70" y="20"/>
                  </a:lnTo>
                  <a:lnTo>
                    <a:pt x="80" y="31"/>
                  </a:lnTo>
                  <a:lnTo>
                    <a:pt x="89" y="45"/>
                  </a:lnTo>
                  <a:lnTo>
                    <a:pt x="98" y="60"/>
                  </a:lnTo>
                  <a:lnTo>
                    <a:pt x="111" y="92"/>
                  </a:lnTo>
                  <a:lnTo>
                    <a:pt x="114" y="121"/>
                  </a:lnTo>
                  <a:lnTo>
                    <a:pt x="110" y="145"/>
                  </a:lnTo>
                  <a:lnTo>
                    <a:pt x="97" y="159"/>
                  </a:lnTo>
                  <a:lnTo>
                    <a:pt x="88" y="162"/>
                  </a:lnTo>
                  <a:lnTo>
                    <a:pt x="79" y="162"/>
                  </a:lnTo>
                  <a:lnTo>
                    <a:pt x="68" y="158"/>
                  </a:lnTo>
                  <a:lnTo>
                    <a:pt x="57" y="151"/>
                  </a:lnTo>
                  <a:lnTo>
                    <a:pt x="46" y="142"/>
                  </a:lnTo>
                  <a:lnTo>
                    <a:pt x="36" y="130"/>
                  </a:lnTo>
                  <a:lnTo>
                    <a:pt x="26" y="117"/>
                  </a:lnTo>
                  <a:lnTo>
                    <a:pt x="18" y="102"/>
                  </a:lnTo>
                  <a:lnTo>
                    <a:pt x="5" y="69"/>
                  </a:lnTo>
                  <a:lnTo>
                    <a:pt x="0" y="41"/>
                  </a:lnTo>
                  <a:lnTo>
                    <a:pt x="5" y="18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AD6D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4" name="Freeform 170"/>
            <p:cNvSpPr>
              <a:spLocks/>
            </p:cNvSpPr>
            <p:nvPr/>
          </p:nvSpPr>
          <p:spPr bwMode="auto">
            <a:xfrm>
              <a:off x="2397" y="3749"/>
              <a:ext cx="55" cy="75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25" y="0"/>
                </a:cxn>
                <a:cxn ang="0">
                  <a:pos x="34" y="0"/>
                </a:cxn>
                <a:cxn ang="0">
                  <a:pos x="45" y="3"/>
                </a:cxn>
                <a:cxn ang="0">
                  <a:pos x="55" y="9"/>
                </a:cxn>
                <a:cxn ang="0">
                  <a:pos x="66" y="18"/>
                </a:cxn>
                <a:cxn ang="0">
                  <a:pos x="76" y="29"/>
                </a:cxn>
                <a:cxn ang="0">
                  <a:pos x="85" y="41"/>
                </a:cxn>
                <a:cxn ang="0">
                  <a:pos x="93" y="56"/>
                </a:cxn>
                <a:cxn ang="0">
                  <a:pos x="105" y="86"/>
                </a:cxn>
                <a:cxn ang="0">
                  <a:pos x="108" y="114"/>
                </a:cxn>
                <a:cxn ang="0">
                  <a:pos x="105" y="136"/>
                </a:cxn>
                <a:cxn ang="0">
                  <a:pos x="92" y="150"/>
                </a:cxn>
                <a:cxn ang="0">
                  <a:pos x="83" y="152"/>
                </a:cxn>
                <a:cxn ang="0">
                  <a:pos x="74" y="152"/>
                </a:cxn>
                <a:cxn ang="0">
                  <a:pos x="63" y="149"/>
                </a:cxn>
                <a:cxn ang="0">
                  <a:pos x="54" y="143"/>
                </a:cxn>
                <a:cxn ang="0">
                  <a:pos x="44" y="134"/>
                </a:cxn>
                <a:cxn ang="0">
                  <a:pos x="33" y="123"/>
                </a:cxn>
                <a:cxn ang="0">
                  <a:pos x="24" y="111"/>
                </a:cxn>
                <a:cxn ang="0">
                  <a:pos x="15" y="96"/>
                </a:cxn>
                <a:cxn ang="0">
                  <a:pos x="3" y="66"/>
                </a:cxn>
                <a:cxn ang="0">
                  <a:pos x="0" y="38"/>
                </a:cxn>
                <a:cxn ang="0">
                  <a:pos x="4" y="16"/>
                </a:cxn>
                <a:cxn ang="0">
                  <a:pos x="17" y="2"/>
                </a:cxn>
              </a:cxnLst>
              <a:rect l="0" t="0" r="r" b="b"/>
              <a:pathLst>
                <a:path w="108" h="152">
                  <a:moveTo>
                    <a:pt x="17" y="2"/>
                  </a:moveTo>
                  <a:lnTo>
                    <a:pt x="25" y="0"/>
                  </a:lnTo>
                  <a:lnTo>
                    <a:pt x="34" y="0"/>
                  </a:lnTo>
                  <a:lnTo>
                    <a:pt x="45" y="3"/>
                  </a:lnTo>
                  <a:lnTo>
                    <a:pt x="55" y="9"/>
                  </a:lnTo>
                  <a:lnTo>
                    <a:pt x="66" y="18"/>
                  </a:lnTo>
                  <a:lnTo>
                    <a:pt x="76" y="29"/>
                  </a:lnTo>
                  <a:lnTo>
                    <a:pt x="85" y="41"/>
                  </a:lnTo>
                  <a:lnTo>
                    <a:pt x="93" y="56"/>
                  </a:lnTo>
                  <a:lnTo>
                    <a:pt x="105" y="86"/>
                  </a:lnTo>
                  <a:lnTo>
                    <a:pt x="108" y="114"/>
                  </a:lnTo>
                  <a:lnTo>
                    <a:pt x="105" y="136"/>
                  </a:lnTo>
                  <a:lnTo>
                    <a:pt x="92" y="150"/>
                  </a:lnTo>
                  <a:lnTo>
                    <a:pt x="83" y="152"/>
                  </a:lnTo>
                  <a:lnTo>
                    <a:pt x="74" y="152"/>
                  </a:lnTo>
                  <a:lnTo>
                    <a:pt x="63" y="149"/>
                  </a:lnTo>
                  <a:lnTo>
                    <a:pt x="54" y="143"/>
                  </a:lnTo>
                  <a:lnTo>
                    <a:pt x="44" y="134"/>
                  </a:lnTo>
                  <a:lnTo>
                    <a:pt x="33" y="123"/>
                  </a:lnTo>
                  <a:lnTo>
                    <a:pt x="24" y="111"/>
                  </a:lnTo>
                  <a:lnTo>
                    <a:pt x="15" y="96"/>
                  </a:lnTo>
                  <a:lnTo>
                    <a:pt x="3" y="66"/>
                  </a:lnTo>
                  <a:lnTo>
                    <a:pt x="0" y="38"/>
                  </a:lnTo>
                  <a:lnTo>
                    <a:pt x="4" y="16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B777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5" name="Freeform 171"/>
            <p:cNvSpPr>
              <a:spLocks/>
            </p:cNvSpPr>
            <p:nvPr/>
          </p:nvSpPr>
          <p:spPr bwMode="auto">
            <a:xfrm>
              <a:off x="2399" y="3751"/>
              <a:ext cx="51" cy="74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24" y="0"/>
                </a:cxn>
                <a:cxn ang="0">
                  <a:pos x="34" y="0"/>
                </a:cxn>
                <a:cxn ang="0">
                  <a:pos x="43" y="3"/>
                </a:cxn>
                <a:cxn ang="0">
                  <a:pos x="53" y="9"/>
                </a:cxn>
                <a:cxn ang="0">
                  <a:pos x="63" y="17"/>
                </a:cxn>
                <a:cxn ang="0">
                  <a:pos x="73" y="27"/>
                </a:cxn>
                <a:cxn ang="0">
                  <a:pos x="81" y="40"/>
                </a:cxn>
                <a:cxn ang="0">
                  <a:pos x="89" y="54"/>
                </a:cxn>
                <a:cxn ang="0">
                  <a:pos x="101" y="83"/>
                </a:cxn>
                <a:cxn ang="0">
                  <a:pos x="104" y="108"/>
                </a:cxn>
                <a:cxn ang="0">
                  <a:pos x="99" y="130"/>
                </a:cxn>
                <a:cxn ang="0">
                  <a:pos x="88" y="142"/>
                </a:cxn>
                <a:cxn ang="0">
                  <a:pos x="80" y="145"/>
                </a:cxn>
                <a:cxn ang="0">
                  <a:pos x="71" y="145"/>
                </a:cxn>
                <a:cxn ang="0">
                  <a:pos x="61" y="141"/>
                </a:cxn>
                <a:cxn ang="0">
                  <a:pos x="51" y="136"/>
                </a:cxn>
                <a:cxn ang="0">
                  <a:pos x="42" y="127"/>
                </a:cxn>
                <a:cxn ang="0">
                  <a:pos x="31" y="117"/>
                </a:cxn>
                <a:cxn ang="0">
                  <a:pos x="23" y="104"/>
                </a:cxn>
                <a:cxn ang="0">
                  <a:pos x="15" y="91"/>
                </a:cxn>
                <a:cxn ang="0">
                  <a:pos x="4" y="62"/>
                </a:cxn>
                <a:cxn ang="0">
                  <a:pos x="0" y="35"/>
                </a:cxn>
                <a:cxn ang="0">
                  <a:pos x="5" y="15"/>
                </a:cxn>
                <a:cxn ang="0">
                  <a:pos x="16" y="2"/>
                </a:cxn>
              </a:cxnLst>
              <a:rect l="0" t="0" r="r" b="b"/>
              <a:pathLst>
                <a:path w="104" h="145">
                  <a:moveTo>
                    <a:pt x="16" y="2"/>
                  </a:moveTo>
                  <a:lnTo>
                    <a:pt x="24" y="0"/>
                  </a:lnTo>
                  <a:lnTo>
                    <a:pt x="34" y="0"/>
                  </a:lnTo>
                  <a:lnTo>
                    <a:pt x="43" y="3"/>
                  </a:lnTo>
                  <a:lnTo>
                    <a:pt x="53" y="9"/>
                  </a:lnTo>
                  <a:lnTo>
                    <a:pt x="63" y="17"/>
                  </a:lnTo>
                  <a:lnTo>
                    <a:pt x="73" y="27"/>
                  </a:lnTo>
                  <a:lnTo>
                    <a:pt x="81" y="40"/>
                  </a:lnTo>
                  <a:lnTo>
                    <a:pt x="89" y="54"/>
                  </a:lnTo>
                  <a:lnTo>
                    <a:pt x="101" y="83"/>
                  </a:lnTo>
                  <a:lnTo>
                    <a:pt x="104" y="108"/>
                  </a:lnTo>
                  <a:lnTo>
                    <a:pt x="99" y="130"/>
                  </a:lnTo>
                  <a:lnTo>
                    <a:pt x="88" y="142"/>
                  </a:lnTo>
                  <a:lnTo>
                    <a:pt x="80" y="145"/>
                  </a:lnTo>
                  <a:lnTo>
                    <a:pt x="71" y="145"/>
                  </a:lnTo>
                  <a:lnTo>
                    <a:pt x="61" y="141"/>
                  </a:lnTo>
                  <a:lnTo>
                    <a:pt x="51" y="136"/>
                  </a:lnTo>
                  <a:lnTo>
                    <a:pt x="42" y="127"/>
                  </a:lnTo>
                  <a:lnTo>
                    <a:pt x="31" y="117"/>
                  </a:lnTo>
                  <a:lnTo>
                    <a:pt x="23" y="104"/>
                  </a:lnTo>
                  <a:lnTo>
                    <a:pt x="15" y="91"/>
                  </a:lnTo>
                  <a:lnTo>
                    <a:pt x="4" y="62"/>
                  </a:lnTo>
                  <a:lnTo>
                    <a:pt x="0" y="35"/>
                  </a:lnTo>
                  <a:lnTo>
                    <a:pt x="5" y="15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BF82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6" name="Freeform 172"/>
            <p:cNvSpPr>
              <a:spLocks/>
            </p:cNvSpPr>
            <p:nvPr/>
          </p:nvSpPr>
          <p:spPr bwMode="auto">
            <a:xfrm>
              <a:off x="2401" y="3754"/>
              <a:ext cx="49" cy="69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22" y="0"/>
                </a:cxn>
                <a:cxn ang="0">
                  <a:pos x="30" y="0"/>
                </a:cxn>
                <a:cxn ang="0">
                  <a:pos x="39" y="4"/>
                </a:cxn>
                <a:cxn ang="0">
                  <a:pos x="48" y="10"/>
                </a:cxn>
                <a:cxn ang="0">
                  <a:pos x="58" y="16"/>
                </a:cxn>
                <a:cxn ang="0">
                  <a:pos x="67" y="27"/>
                </a:cxn>
                <a:cxn ang="0">
                  <a:pos x="76" y="38"/>
                </a:cxn>
                <a:cxn ang="0">
                  <a:pos x="83" y="51"/>
                </a:cxn>
                <a:cxn ang="0">
                  <a:pos x="94" y="78"/>
                </a:cxn>
                <a:cxn ang="0">
                  <a:pos x="98" y="103"/>
                </a:cxn>
                <a:cxn ang="0">
                  <a:pos x="93" y="122"/>
                </a:cxn>
                <a:cxn ang="0">
                  <a:pos x="82" y="134"/>
                </a:cxn>
                <a:cxn ang="0">
                  <a:pos x="74" y="136"/>
                </a:cxn>
                <a:cxn ang="0">
                  <a:pos x="66" y="136"/>
                </a:cxn>
                <a:cxn ang="0">
                  <a:pos x="56" y="133"/>
                </a:cxn>
                <a:cxn ang="0">
                  <a:pos x="47" y="127"/>
                </a:cxn>
                <a:cxn ang="0">
                  <a:pos x="38" y="120"/>
                </a:cxn>
                <a:cxn ang="0">
                  <a:pos x="29" y="110"/>
                </a:cxn>
                <a:cxn ang="0">
                  <a:pos x="21" y="98"/>
                </a:cxn>
                <a:cxn ang="0">
                  <a:pos x="13" y="86"/>
                </a:cxn>
                <a:cxn ang="0">
                  <a:pos x="2" y="59"/>
                </a:cxn>
                <a:cxn ang="0">
                  <a:pos x="0" y="34"/>
                </a:cxn>
                <a:cxn ang="0">
                  <a:pos x="3" y="14"/>
                </a:cxn>
                <a:cxn ang="0">
                  <a:pos x="14" y="3"/>
                </a:cxn>
              </a:cxnLst>
              <a:rect l="0" t="0" r="r" b="b"/>
              <a:pathLst>
                <a:path w="98" h="136">
                  <a:moveTo>
                    <a:pt x="14" y="3"/>
                  </a:moveTo>
                  <a:lnTo>
                    <a:pt x="22" y="0"/>
                  </a:lnTo>
                  <a:lnTo>
                    <a:pt x="30" y="0"/>
                  </a:lnTo>
                  <a:lnTo>
                    <a:pt x="39" y="4"/>
                  </a:lnTo>
                  <a:lnTo>
                    <a:pt x="48" y="10"/>
                  </a:lnTo>
                  <a:lnTo>
                    <a:pt x="58" y="16"/>
                  </a:lnTo>
                  <a:lnTo>
                    <a:pt x="67" y="27"/>
                  </a:lnTo>
                  <a:lnTo>
                    <a:pt x="76" y="38"/>
                  </a:lnTo>
                  <a:lnTo>
                    <a:pt x="83" y="51"/>
                  </a:lnTo>
                  <a:lnTo>
                    <a:pt x="94" y="78"/>
                  </a:lnTo>
                  <a:lnTo>
                    <a:pt x="98" y="103"/>
                  </a:lnTo>
                  <a:lnTo>
                    <a:pt x="93" y="122"/>
                  </a:lnTo>
                  <a:lnTo>
                    <a:pt x="82" y="134"/>
                  </a:lnTo>
                  <a:lnTo>
                    <a:pt x="74" y="136"/>
                  </a:lnTo>
                  <a:lnTo>
                    <a:pt x="66" y="136"/>
                  </a:lnTo>
                  <a:lnTo>
                    <a:pt x="56" y="133"/>
                  </a:lnTo>
                  <a:lnTo>
                    <a:pt x="47" y="127"/>
                  </a:lnTo>
                  <a:lnTo>
                    <a:pt x="38" y="120"/>
                  </a:lnTo>
                  <a:lnTo>
                    <a:pt x="29" y="110"/>
                  </a:lnTo>
                  <a:lnTo>
                    <a:pt x="21" y="98"/>
                  </a:lnTo>
                  <a:lnTo>
                    <a:pt x="13" y="86"/>
                  </a:lnTo>
                  <a:lnTo>
                    <a:pt x="2" y="59"/>
                  </a:lnTo>
                  <a:lnTo>
                    <a:pt x="0" y="34"/>
                  </a:lnTo>
                  <a:lnTo>
                    <a:pt x="3" y="14"/>
                  </a:lnTo>
                  <a:lnTo>
                    <a:pt x="14" y="3"/>
                  </a:lnTo>
                  <a:close/>
                </a:path>
              </a:pathLst>
            </a:custGeom>
            <a:solidFill>
              <a:srgbClr val="C98C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7" name="Freeform 173"/>
            <p:cNvSpPr>
              <a:spLocks/>
            </p:cNvSpPr>
            <p:nvPr/>
          </p:nvSpPr>
          <p:spPr bwMode="auto">
            <a:xfrm>
              <a:off x="2402" y="3756"/>
              <a:ext cx="45" cy="65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21" y="0"/>
                </a:cxn>
                <a:cxn ang="0">
                  <a:pos x="29" y="1"/>
                </a:cxn>
                <a:cxn ang="0">
                  <a:pos x="38" y="3"/>
                </a:cxn>
                <a:cxn ang="0">
                  <a:pos x="46" y="9"/>
                </a:cxn>
                <a:cxn ang="0">
                  <a:pos x="56" y="16"/>
                </a:cxn>
                <a:cxn ang="0">
                  <a:pos x="64" y="25"/>
                </a:cxn>
                <a:cxn ang="0">
                  <a:pos x="72" y="36"/>
                </a:cxn>
                <a:cxn ang="0">
                  <a:pos x="79" y="47"/>
                </a:cxn>
                <a:cxn ang="0">
                  <a:pos x="88" y="73"/>
                </a:cxn>
                <a:cxn ang="0">
                  <a:pos x="91" y="97"/>
                </a:cxn>
                <a:cxn ang="0">
                  <a:pos x="88" y="115"/>
                </a:cxn>
                <a:cxn ang="0">
                  <a:pos x="78" y="127"/>
                </a:cxn>
                <a:cxn ang="0">
                  <a:pos x="71" y="129"/>
                </a:cxn>
                <a:cxn ang="0">
                  <a:pos x="63" y="128"/>
                </a:cxn>
                <a:cxn ang="0">
                  <a:pos x="53" y="126"/>
                </a:cxn>
                <a:cxn ang="0">
                  <a:pos x="45" y="120"/>
                </a:cxn>
                <a:cxn ang="0">
                  <a:pos x="36" y="113"/>
                </a:cxn>
                <a:cxn ang="0">
                  <a:pos x="28" y="104"/>
                </a:cxn>
                <a:cxn ang="0">
                  <a:pos x="20" y="93"/>
                </a:cxn>
                <a:cxn ang="0">
                  <a:pos x="13" y="81"/>
                </a:cxn>
                <a:cxn ang="0">
                  <a:pos x="4" y="55"/>
                </a:cxn>
                <a:cxn ang="0">
                  <a:pos x="0" y="32"/>
                </a:cxn>
                <a:cxn ang="0">
                  <a:pos x="4" y="14"/>
                </a:cxn>
                <a:cxn ang="0">
                  <a:pos x="14" y="2"/>
                </a:cxn>
              </a:cxnLst>
              <a:rect l="0" t="0" r="r" b="b"/>
              <a:pathLst>
                <a:path w="91" h="129">
                  <a:moveTo>
                    <a:pt x="14" y="2"/>
                  </a:moveTo>
                  <a:lnTo>
                    <a:pt x="21" y="0"/>
                  </a:lnTo>
                  <a:lnTo>
                    <a:pt x="29" y="1"/>
                  </a:lnTo>
                  <a:lnTo>
                    <a:pt x="38" y="3"/>
                  </a:lnTo>
                  <a:lnTo>
                    <a:pt x="46" y="9"/>
                  </a:lnTo>
                  <a:lnTo>
                    <a:pt x="56" y="16"/>
                  </a:lnTo>
                  <a:lnTo>
                    <a:pt x="64" y="25"/>
                  </a:lnTo>
                  <a:lnTo>
                    <a:pt x="72" y="36"/>
                  </a:lnTo>
                  <a:lnTo>
                    <a:pt x="79" y="47"/>
                  </a:lnTo>
                  <a:lnTo>
                    <a:pt x="88" y="73"/>
                  </a:lnTo>
                  <a:lnTo>
                    <a:pt x="91" y="97"/>
                  </a:lnTo>
                  <a:lnTo>
                    <a:pt x="88" y="115"/>
                  </a:lnTo>
                  <a:lnTo>
                    <a:pt x="78" y="127"/>
                  </a:lnTo>
                  <a:lnTo>
                    <a:pt x="71" y="129"/>
                  </a:lnTo>
                  <a:lnTo>
                    <a:pt x="63" y="128"/>
                  </a:lnTo>
                  <a:lnTo>
                    <a:pt x="53" y="126"/>
                  </a:lnTo>
                  <a:lnTo>
                    <a:pt x="45" y="120"/>
                  </a:lnTo>
                  <a:lnTo>
                    <a:pt x="36" y="113"/>
                  </a:lnTo>
                  <a:lnTo>
                    <a:pt x="28" y="104"/>
                  </a:lnTo>
                  <a:lnTo>
                    <a:pt x="20" y="93"/>
                  </a:lnTo>
                  <a:lnTo>
                    <a:pt x="13" y="81"/>
                  </a:lnTo>
                  <a:lnTo>
                    <a:pt x="4" y="55"/>
                  </a:lnTo>
                  <a:lnTo>
                    <a:pt x="0" y="32"/>
                  </a:lnTo>
                  <a:lnTo>
                    <a:pt x="4" y="14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D196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8" name="Freeform 174"/>
            <p:cNvSpPr>
              <a:spLocks/>
            </p:cNvSpPr>
            <p:nvPr/>
          </p:nvSpPr>
          <p:spPr bwMode="auto">
            <a:xfrm>
              <a:off x="2405" y="3759"/>
              <a:ext cx="42" cy="60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9" y="0"/>
                </a:cxn>
                <a:cxn ang="0">
                  <a:pos x="27" y="1"/>
                </a:cxn>
                <a:cxn ang="0">
                  <a:pos x="36" y="3"/>
                </a:cxn>
                <a:cxn ang="0">
                  <a:pos x="44" y="8"/>
                </a:cxn>
                <a:cxn ang="0">
                  <a:pos x="52" y="15"/>
                </a:cxn>
                <a:cxn ang="0">
                  <a:pos x="60" y="23"/>
                </a:cxn>
                <a:cxn ang="0">
                  <a:pos x="67" y="33"/>
                </a:cxn>
                <a:cxn ang="0">
                  <a:pos x="74" y="44"/>
                </a:cxn>
                <a:cxn ang="0">
                  <a:pos x="83" y="69"/>
                </a:cxn>
                <a:cxn ang="0">
                  <a:pos x="85" y="91"/>
                </a:cxn>
                <a:cxn ang="0">
                  <a:pos x="82" y="108"/>
                </a:cxn>
                <a:cxn ang="0">
                  <a:pos x="72" y="118"/>
                </a:cxn>
                <a:cxn ang="0">
                  <a:pos x="65" y="121"/>
                </a:cxn>
                <a:cxn ang="0">
                  <a:pos x="59" y="121"/>
                </a:cxn>
                <a:cxn ang="0">
                  <a:pos x="51" y="117"/>
                </a:cxn>
                <a:cxn ang="0">
                  <a:pos x="42" y="112"/>
                </a:cxn>
                <a:cxn ang="0">
                  <a:pos x="33" y="106"/>
                </a:cxn>
                <a:cxn ang="0">
                  <a:pos x="26" y="97"/>
                </a:cxn>
                <a:cxn ang="0">
                  <a:pos x="18" y="88"/>
                </a:cxn>
                <a:cxn ang="0">
                  <a:pos x="11" y="77"/>
                </a:cxn>
                <a:cxn ang="0">
                  <a:pos x="2" y="53"/>
                </a:cxn>
                <a:cxn ang="0">
                  <a:pos x="0" y="31"/>
                </a:cxn>
                <a:cxn ang="0">
                  <a:pos x="3" y="13"/>
                </a:cxn>
                <a:cxn ang="0">
                  <a:pos x="12" y="2"/>
                </a:cxn>
              </a:cxnLst>
              <a:rect l="0" t="0" r="r" b="b"/>
              <a:pathLst>
                <a:path w="85" h="121">
                  <a:moveTo>
                    <a:pt x="12" y="2"/>
                  </a:moveTo>
                  <a:lnTo>
                    <a:pt x="19" y="0"/>
                  </a:lnTo>
                  <a:lnTo>
                    <a:pt x="27" y="1"/>
                  </a:lnTo>
                  <a:lnTo>
                    <a:pt x="36" y="3"/>
                  </a:lnTo>
                  <a:lnTo>
                    <a:pt x="44" y="8"/>
                  </a:lnTo>
                  <a:lnTo>
                    <a:pt x="52" y="15"/>
                  </a:lnTo>
                  <a:lnTo>
                    <a:pt x="60" y="23"/>
                  </a:lnTo>
                  <a:lnTo>
                    <a:pt x="67" y="33"/>
                  </a:lnTo>
                  <a:lnTo>
                    <a:pt x="74" y="44"/>
                  </a:lnTo>
                  <a:lnTo>
                    <a:pt x="83" y="69"/>
                  </a:lnTo>
                  <a:lnTo>
                    <a:pt x="85" y="91"/>
                  </a:lnTo>
                  <a:lnTo>
                    <a:pt x="82" y="108"/>
                  </a:lnTo>
                  <a:lnTo>
                    <a:pt x="72" y="118"/>
                  </a:lnTo>
                  <a:lnTo>
                    <a:pt x="65" y="121"/>
                  </a:lnTo>
                  <a:lnTo>
                    <a:pt x="59" y="121"/>
                  </a:lnTo>
                  <a:lnTo>
                    <a:pt x="51" y="117"/>
                  </a:lnTo>
                  <a:lnTo>
                    <a:pt x="42" y="112"/>
                  </a:lnTo>
                  <a:lnTo>
                    <a:pt x="33" y="106"/>
                  </a:lnTo>
                  <a:lnTo>
                    <a:pt x="26" y="97"/>
                  </a:lnTo>
                  <a:lnTo>
                    <a:pt x="18" y="88"/>
                  </a:lnTo>
                  <a:lnTo>
                    <a:pt x="11" y="77"/>
                  </a:lnTo>
                  <a:lnTo>
                    <a:pt x="2" y="53"/>
                  </a:lnTo>
                  <a:lnTo>
                    <a:pt x="0" y="31"/>
                  </a:lnTo>
                  <a:lnTo>
                    <a:pt x="3" y="13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D8A0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9" name="Freeform 175"/>
            <p:cNvSpPr>
              <a:spLocks/>
            </p:cNvSpPr>
            <p:nvPr/>
          </p:nvSpPr>
          <p:spPr bwMode="auto">
            <a:xfrm>
              <a:off x="2407" y="3763"/>
              <a:ext cx="39" cy="55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9" y="0"/>
                </a:cxn>
                <a:cxn ang="0">
                  <a:pos x="26" y="1"/>
                </a:cxn>
                <a:cxn ang="0">
                  <a:pos x="34" y="4"/>
                </a:cxn>
                <a:cxn ang="0">
                  <a:pos x="41" y="8"/>
                </a:cxn>
                <a:cxn ang="0">
                  <a:pos x="49" y="14"/>
                </a:cxn>
                <a:cxn ang="0">
                  <a:pos x="56" y="22"/>
                </a:cxn>
                <a:cxn ang="0">
                  <a:pos x="62" y="31"/>
                </a:cxn>
                <a:cxn ang="0">
                  <a:pos x="69" y="42"/>
                </a:cxn>
                <a:cxn ang="0">
                  <a:pos x="77" y="64"/>
                </a:cxn>
                <a:cxn ang="0">
                  <a:pos x="80" y="84"/>
                </a:cxn>
                <a:cxn ang="0">
                  <a:pos x="76" y="101"/>
                </a:cxn>
                <a:cxn ang="0">
                  <a:pos x="68" y="111"/>
                </a:cxn>
                <a:cxn ang="0">
                  <a:pos x="61" y="113"/>
                </a:cxn>
                <a:cxn ang="0">
                  <a:pos x="54" y="112"/>
                </a:cxn>
                <a:cxn ang="0">
                  <a:pos x="48" y="110"/>
                </a:cxn>
                <a:cxn ang="0">
                  <a:pos x="39" y="105"/>
                </a:cxn>
                <a:cxn ang="0">
                  <a:pos x="33" y="99"/>
                </a:cxn>
                <a:cxn ang="0">
                  <a:pos x="24" y="91"/>
                </a:cxn>
                <a:cxn ang="0">
                  <a:pos x="18" y="82"/>
                </a:cxn>
                <a:cxn ang="0">
                  <a:pos x="12" y="72"/>
                </a:cxn>
                <a:cxn ang="0">
                  <a:pos x="4" y="50"/>
                </a:cxn>
                <a:cxn ang="0">
                  <a:pos x="0" y="29"/>
                </a:cxn>
                <a:cxn ang="0">
                  <a:pos x="4" y="13"/>
                </a:cxn>
                <a:cxn ang="0">
                  <a:pos x="13" y="3"/>
                </a:cxn>
              </a:cxnLst>
              <a:rect l="0" t="0" r="r" b="b"/>
              <a:pathLst>
                <a:path w="80" h="113">
                  <a:moveTo>
                    <a:pt x="13" y="3"/>
                  </a:moveTo>
                  <a:lnTo>
                    <a:pt x="19" y="0"/>
                  </a:lnTo>
                  <a:lnTo>
                    <a:pt x="26" y="1"/>
                  </a:lnTo>
                  <a:lnTo>
                    <a:pt x="34" y="4"/>
                  </a:lnTo>
                  <a:lnTo>
                    <a:pt x="41" y="8"/>
                  </a:lnTo>
                  <a:lnTo>
                    <a:pt x="49" y="14"/>
                  </a:lnTo>
                  <a:lnTo>
                    <a:pt x="56" y="22"/>
                  </a:lnTo>
                  <a:lnTo>
                    <a:pt x="62" y="31"/>
                  </a:lnTo>
                  <a:lnTo>
                    <a:pt x="69" y="42"/>
                  </a:lnTo>
                  <a:lnTo>
                    <a:pt x="77" y="64"/>
                  </a:lnTo>
                  <a:lnTo>
                    <a:pt x="80" y="84"/>
                  </a:lnTo>
                  <a:lnTo>
                    <a:pt x="76" y="101"/>
                  </a:lnTo>
                  <a:lnTo>
                    <a:pt x="68" y="111"/>
                  </a:lnTo>
                  <a:lnTo>
                    <a:pt x="61" y="113"/>
                  </a:lnTo>
                  <a:lnTo>
                    <a:pt x="54" y="112"/>
                  </a:lnTo>
                  <a:lnTo>
                    <a:pt x="48" y="110"/>
                  </a:lnTo>
                  <a:lnTo>
                    <a:pt x="39" y="105"/>
                  </a:lnTo>
                  <a:lnTo>
                    <a:pt x="33" y="99"/>
                  </a:lnTo>
                  <a:lnTo>
                    <a:pt x="24" y="91"/>
                  </a:lnTo>
                  <a:lnTo>
                    <a:pt x="18" y="82"/>
                  </a:lnTo>
                  <a:lnTo>
                    <a:pt x="12" y="72"/>
                  </a:lnTo>
                  <a:lnTo>
                    <a:pt x="4" y="50"/>
                  </a:lnTo>
                  <a:lnTo>
                    <a:pt x="0" y="29"/>
                  </a:lnTo>
                  <a:lnTo>
                    <a:pt x="4" y="13"/>
                  </a:lnTo>
                  <a:lnTo>
                    <a:pt x="13" y="3"/>
                  </a:lnTo>
                  <a:close/>
                </a:path>
              </a:pathLst>
            </a:custGeom>
            <a:solidFill>
              <a:srgbClr val="E2AA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00" name="Freeform 176"/>
            <p:cNvSpPr>
              <a:spLocks/>
            </p:cNvSpPr>
            <p:nvPr/>
          </p:nvSpPr>
          <p:spPr bwMode="auto">
            <a:xfrm>
              <a:off x="2408" y="3765"/>
              <a:ext cx="36" cy="51"/>
            </a:xfrm>
            <a:custGeom>
              <a:avLst/>
              <a:gdLst/>
              <a:ahLst/>
              <a:cxnLst>
                <a:cxn ang="0">
                  <a:pos x="11" y="1"/>
                </a:cxn>
                <a:cxn ang="0">
                  <a:pos x="17" y="0"/>
                </a:cxn>
                <a:cxn ang="0">
                  <a:pos x="24" y="0"/>
                </a:cxn>
                <a:cxn ang="0">
                  <a:pos x="31" y="2"/>
                </a:cxn>
                <a:cxn ang="0">
                  <a:pos x="38" y="7"/>
                </a:cxn>
                <a:cxn ang="0">
                  <a:pos x="45" y="13"/>
                </a:cxn>
                <a:cxn ang="0">
                  <a:pos x="52" y="20"/>
                </a:cxn>
                <a:cxn ang="0">
                  <a:pos x="58" y="28"/>
                </a:cxn>
                <a:cxn ang="0">
                  <a:pos x="64" y="38"/>
                </a:cxn>
                <a:cxn ang="0">
                  <a:pos x="72" y="59"/>
                </a:cxn>
                <a:cxn ang="0">
                  <a:pos x="75" y="77"/>
                </a:cxn>
                <a:cxn ang="0">
                  <a:pos x="71" y="92"/>
                </a:cxn>
                <a:cxn ang="0">
                  <a:pos x="64" y="101"/>
                </a:cxn>
                <a:cxn ang="0">
                  <a:pos x="57" y="104"/>
                </a:cxn>
                <a:cxn ang="0">
                  <a:pos x="52" y="103"/>
                </a:cxn>
                <a:cxn ang="0">
                  <a:pos x="44" y="101"/>
                </a:cxn>
                <a:cxn ang="0">
                  <a:pos x="37" y="97"/>
                </a:cxn>
                <a:cxn ang="0">
                  <a:pos x="30" y="91"/>
                </a:cxn>
                <a:cxn ang="0">
                  <a:pos x="23" y="84"/>
                </a:cxn>
                <a:cxn ang="0">
                  <a:pos x="16" y="76"/>
                </a:cxn>
                <a:cxn ang="0">
                  <a:pos x="10" y="66"/>
                </a:cxn>
                <a:cxn ang="0">
                  <a:pos x="2" y="45"/>
                </a:cxn>
                <a:cxn ang="0">
                  <a:pos x="0" y="27"/>
                </a:cxn>
                <a:cxn ang="0">
                  <a:pos x="3" y="10"/>
                </a:cxn>
                <a:cxn ang="0">
                  <a:pos x="11" y="1"/>
                </a:cxn>
              </a:cxnLst>
              <a:rect l="0" t="0" r="r" b="b"/>
              <a:pathLst>
                <a:path w="75" h="104">
                  <a:moveTo>
                    <a:pt x="11" y="1"/>
                  </a:moveTo>
                  <a:lnTo>
                    <a:pt x="17" y="0"/>
                  </a:lnTo>
                  <a:lnTo>
                    <a:pt x="24" y="0"/>
                  </a:lnTo>
                  <a:lnTo>
                    <a:pt x="31" y="2"/>
                  </a:lnTo>
                  <a:lnTo>
                    <a:pt x="38" y="7"/>
                  </a:lnTo>
                  <a:lnTo>
                    <a:pt x="45" y="13"/>
                  </a:lnTo>
                  <a:lnTo>
                    <a:pt x="52" y="20"/>
                  </a:lnTo>
                  <a:lnTo>
                    <a:pt x="58" y="28"/>
                  </a:lnTo>
                  <a:lnTo>
                    <a:pt x="64" y="38"/>
                  </a:lnTo>
                  <a:lnTo>
                    <a:pt x="72" y="59"/>
                  </a:lnTo>
                  <a:lnTo>
                    <a:pt x="75" y="77"/>
                  </a:lnTo>
                  <a:lnTo>
                    <a:pt x="71" y="92"/>
                  </a:lnTo>
                  <a:lnTo>
                    <a:pt x="64" y="101"/>
                  </a:lnTo>
                  <a:lnTo>
                    <a:pt x="57" y="104"/>
                  </a:lnTo>
                  <a:lnTo>
                    <a:pt x="52" y="103"/>
                  </a:lnTo>
                  <a:lnTo>
                    <a:pt x="44" y="101"/>
                  </a:lnTo>
                  <a:lnTo>
                    <a:pt x="37" y="97"/>
                  </a:lnTo>
                  <a:lnTo>
                    <a:pt x="30" y="91"/>
                  </a:lnTo>
                  <a:lnTo>
                    <a:pt x="23" y="84"/>
                  </a:lnTo>
                  <a:lnTo>
                    <a:pt x="16" y="76"/>
                  </a:lnTo>
                  <a:lnTo>
                    <a:pt x="10" y="66"/>
                  </a:lnTo>
                  <a:lnTo>
                    <a:pt x="2" y="45"/>
                  </a:lnTo>
                  <a:lnTo>
                    <a:pt x="0" y="27"/>
                  </a:lnTo>
                  <a:lnTo>
                    <a:pt x="3" y="10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3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3%D0%BB%D1%8E%D0%BA%D0%BE%D0%B7%D0%B0" TargetMode="External"/><Relationship Id="rId13" Type="http://schemas.openxmlformats.org/officeDocument/2006/relationships/hyperlink" Target="http://ru.wikipedia.org/wiki/%D0%98%D0%BE%D0%BD" TargetMode="External"/><Relationship Id="rId3" Type="http://schemas.openxmlformats.org/officeDocument/2006/relationships/hyperlink" Target="http://ru.wikipedia.org/wiki/%D0%91%D0%B5%D0%BB%D0%BA%D0%B8" TargetMode="External"/><Relationship Id="rId7" Type="http://schemas.openxmlformats.org/officeDocument/2006/relationships/hyperlink" Target="http://ru.wikipedia.org/wiki/%D0%9F%D0%B8%D1%82%D0%B0%D1%82%D0%B5%D0%BB%D1%8C%D0%BD%D1%8B%D0%B5_%D0%B2%D0%B5%D1%89%D0%B5%D1%81%D1%82%D0%B2%D0%B0" TargetMode="External"/><Relationship Id="rId12" Type="http://schemas.openxmlformats.org/officeDocument/2006/relationships/hyperlink" Target="http://ru.wikipedia.org/wiki/%D0%A4%D0%B5%D1%80%D0%BC%D0%B5%D0%BD%D1%82%D1%8B" TargetMode="External"/><Relationship Id="rId2" Type="http://schemas.openxmlformats.org/officeDocument/2006/relationships/image" Target="../media/image8.jpeg"/><Relationship Id="rId16" Type="http://schemas.openxmlformats.org/officeDocument/2006/relationships/hyperlink" Target="http://ru.wikipedia.org/wiki/%D0%92%D0%BE%D0%B4%D0%BE%D1%80%D0%BE%D0%B4%D0%BD%D1%8B%D0%B9_%D0%BF%D0%BE%D0%BA%D0%B0%D0%B7%D0%B0%D1%82%D0%B5%D0%BB%D1%8C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A4%D0%B8%D0%B1%D1%80%D0%B8%D0%BD%D0%BE%D0%B3%D0%B5%D0%BD" TargetMode="External"/><Relationship Id="rId11" Type="http://schemas.openxmlformats.org/officeDocument/2006/relationships/hyperlink" Target="http://ru.wikipedia.org/wiki/%D0%92%D0%B8%D1%82%D0%B0%D0%BC%D0%B8%D0%BD%D1%8B" TargetMode="External"/><Relationship Id="rId5" Type="http://schemas.openxmlformats.org/officeDocument/2006/relationships/hyperlink" Target="http://ru.wikipedia.org/wiki/%D0%93%D0%BB%D0%BE%D0%B1%D1%83%D0%BB%D0%B8%D0%BD" TargetMode="External"/><Relationship Id="rId15" Type="http://schemas.openxmlformats.org/officeDocument/2006/relationships/hyperlink" Target="http://ru.wikipedia.org/wiki/%D0%93%D1%80%D0%B0%D0%BC%D0%BC" TargetMode="External"/><Relationship Id="rId10" Type="http://schemas.openxmlformats.org/officeDocument/2006/relationships/hyperlink" Target="http://ru.wikipedia.org/wiki/%D0%93%D0%BE%D1%80%D0%BC%D0%BE%D0%BD%D1%8B" TargetMode="External"/><Relationship Id="rId4" Type="http://schemas.openxmlformats.org/officeDocument/2006/relationships/hyperlink" Target="http://ru.wikipedia.org/wiki/%D0%90%D0%BB%D1%8C%D0%B1%D1%83%D0%BC%D0%B8%D0%BD" TargetMode="External"/><Relationship Id="rId9" Type="http://schemas.openxmlformats.org/officeDocument/2006/relationships/hyperlink" Target="http://ru.wikipedia.org/wiki/%D0%9B%D0%B8%D0%BF%D0%B8%D0%B4%D1%8B" TargetMode="External"/><Relationship Id="rId14" Type="http://schemas.openxmlformats.org/officeDocument/2006/relationships/hyperlink" Target="http://ru.wikipedia.org/wiki/%D0%9B%D0%B8%D1%82%D1%80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apoaas.webs.com/" TargetMode="External"/><Relationship Id="rId2" Type="http://schemas.openxmlformats.org/officeDocument/2006/relationships/hyperlink" Target="http://zdorovye.net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doctorspb.ru/photogallery.php?photo_id=268" TargetMode="External"/><Relationship Id="rId4" Type="http://schemas.openxmlformats.org/officeDocument/2006/relationships/hyperlink" Target="http://www.medicus.ru/diagnostic/patient/o-chem-rasskazhet-kaplya-krovi-29161.p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43200"/>
            <a:ext cx="4267200" cy="685800"/>
          </a:xfrm>
        </p:spPr>
        <p:txBody>
          <a:bodyPr/>
          <a:lstStyle/>
          <a:p>
            <a:pPr algn="ctr" eaLnBrk="1" hangingPunct="1"/>
            <a:r>
              <a:rPr lang="ru-RU" sz="1600" b="1" smtClean="0">
                <a:solidFill>
                  <a:srgbClr val="FF0000"/>
                </a:solidFill>
                <a:latin typeface="Adventure" pitchFamily="2" charset="0"/>
              </a:rPr>
              <a:t>Презентация к уроку биологии в 8 классе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381000"/>
            <a:ext cx="5672770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Кровь человека</a:t>
            </a:r>
          </a:p>
          <a:p>
            <a:pPr algn="ctr">
              <a:defRPr/>
            </a:pP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076" name="Прямоугольник 6"/>
          <p:cNvSpPr>
            <a:spLocks noChangeArrowheads="1"/>
          </p:cNvSpPr>
          <p:nvPr/>
        </p:nvSpPr>
        <p:spPr bwMode="auto">
          <a:xfrm>
            <a:off x="1371600" y="1219200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Плазма крови, ее состав. Форменные элементы крови, их строение и функции</a:t>
            </a:r>
            <a:r>
              <a:rPr lang="ru-RU">
                <a:solidFill>
                  <a:schemeClr val="tx2"/>
                </a:solidFill>
              </a:rPr>
              <a:t/>
            </a:r>
            <a:br>
              <a:rPr lang="ru-RU">
                <a:solidFill>
                  <a:schemeClr val="tx2"/>
                </a:solidFill>
              </a:rPr>
            </a:br>
            <a:endParaRPr lang="ru-RU"/>
          </a:p>
        </p:txBody>
      </p:sp>
      <p:sp>
        <p:nvSpPr>
          <p:cNvPr id="3077" name="TextBox 9"/>
          <p:cNvSpPr txBox="1">
            <a:spLocks noChangeArrowheads="1"/>
          </p:cNvSpPr>
          <p:nvPr/>
        </p:nvSpPr>
        <p:spPr bwMode="auto">
          <a:xfrm>
            <a:off x="6096000" y="4724400"/>
            <a:ext cx="18589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latin typeface="Adventure" pitchFamily="2" charset="0"/>
              </a:rPr>
              <a:t>Подготовил </a:t>
            </a:r>
          </a:p>
          <a:p>
            <a:r>
              <a:rPr lang="ru-RU" sz="1200">
                <a:latin typeface="Adventure" pitchFamily="2" charset="0"/>
              </a:rPr>
              <a:t>учитель биологии</a:t>
            </a:r>
          </a:p>
          <a:p>
            <a:r>
              <a:rPr lang="ru-RU" sz="1200">
                <a:latin typeface="Adventure" pitchFamily="2" charset="0"/>
              </a:rPr>
              <a:t> МОУ Чёбаковская СОШ</a:t>
            </a:r>
          </a:p>
          <a:p>
            <a:r>
              <a:rPr lang="ru-RU" sz="1200">
                <a:latin typeface="Adventure" pitchFamily="2" charset="0"/>
              </a:rPr>
              <a:t>Коровин С.И.</a:t>
            </a:r>
          </a:p>
        </p:txBody>
      </p:sp>
      <p:sp>
        <p:nvSpPr>
          <p:cNvPr id="3078" name="TextBox 10"/>
          <p:cNvSpPr txBox="1">
            <a:spLocks noChangeArrowheads="1"/>
          </p:cNvSpPr>
          <p:nvPr/>
        </p:nvSpPr>
        <p:spPr bwMode="auto">
          <a:xfrm>
            <a:off x="3810000" y="6248400"/>
            <a:ext cx="15144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>
                <a:latin typeface="Adventure" pitchFamily="2" charset="0"/>
              </a:rPr>
              <a:t>П. Чёбаково 2013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19200" y="381000"/>
            <a:ext cx="53131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История крови</a:t>
            </a:r>
          </a:p>
        </p:txBody>
      </p:sp>
      <p:sp>
        <p:nvSpPr>
          <p:cNvPr id="4099" name="TextBox 6"/>
          <p:cNvSpPr txBox="1">
            <a:spLocks noChangeArrowheads="1"/>
          </p:cNvSpPr>
          <p:nvPr/>
        </p:nvSpPr>
        <p:spPr bwMode="auto">
          <a:xfrm>
            <a:off x="914400" y="1219200"/>
            <a:ext cx="7239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Уже в незапамятные времена люди поняли значение крови для жизни. Жизнь человечества неизменно была связана с охотой и войнами. А значит, неизменно человек получал раны и терял кровь. Еще не зная ее значения и состава, он увидел, что большая потеря ее приводит к угасанию жизни. Так человек сделал вывод: кровь – </a:t>
            </a:r>
            <a:r>
              <a:rPr lang="ru-RU" sz="1200" b="1" i="1"/>
              <a:t>источник жизни</a:t>
            </a:r>
            <a:r>
              <a:rPr lang="ru-RU" sz="1200"/>
              <a:t>.</a:t>
            </a:r>
          </a:p>
          <a:p>
            <a:r>
              <a:rPr lang="ru-RU" sz="1200"/>
              <a:t>В глубокой древности кровь расценивали как лечебное средство. </a:t>
            </a:r>
            <a:r>
              <a:rPr lang="ru-RU" sz="1200" b="1" i="1"/>
              <a:t>Гиппократ</a:t>
            </a:r>
            <a:r>
              <a:rPr lang="ru-RU" sz="1200"/>
              <a:t> назначал пить кровь душевнобольным, больным эпилепсией. В произведениях Плиния, Гомера есть упоминания о том, что ослабевшим людям, старикам давали пить свежую кровь погибших гладиаторов прямо на аренах римского цирка. В произведениях греческих и римских философов – в начале нашей эры – высказывалась идея омоложения пожилых людей вливанием в их сосуды крови молодых животных.</a:t>
            </a:r>
          </a:p>
        </p:txBody>
      </p:sp>
      <p:pic>
        <p:nvPicPr>
          <p:cNvPr id="9218" name="Picture 2" descr="C:\Documents and Settings\Noi52\Рабочий стол\52303998_Leo_PP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19200" y="3352800"/>
            <a:ext cx="2137967" cy="2743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101" name="TextBox 8"/>
          <p:cNvSpPr txBox="1">
            <a:spLocks noChangeArrowheads="1"/>
          </p:cNvSpPr>
          <p:nvPr/>
        </p:nvSpPr>
        <p:spPr bwMode="auto">
          <a:xfrm>
            <a:off x="3886200" y="3581400"/>
            <a:ext cx="43434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Несмотря на то, что в эпоху средневековья инквизиция свирепо расправлялась со всеми, кто осмеливался высказывать передовые взгляды, сами «отцы» церкви не спешили покидать грешную землю. Так, папа Иннокентий VIII с целью продлить себе жизнь омоложением принимал лекарство, приготовленное из крови трех десятилетних мальчиков. Вскоре, впрочем папа умер, одновременно погубив три молодые жизни.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Documents and Settings\Noi52\Рабочий стол\Кровь\0013-013-Sostav-krovi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66800" y="1066800"/>
            <a:ext cx="7391400" cy="554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219200" y="381000"/>
            <a:ext cx="45986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Что такое кровь?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зад 3">
            <a:hlinkClick r:id="rId2" action="ppaction://hlinksldjump" highlightClick="1"/>
          </p:cNvPr>
          <p:cNvSpPr/>
          <p:nvPr/>
        </p:nvSpPr>
        <p:spPr>
          <a:xfrm>
            <a:off x="990600" y="5867400"/>
            <a:ext cx="381000" cy="381000"/>
          </a:xfrm>
          <a:prstGeom prst="actionButtonBackPrevio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077200" y="6096000"/>
            <a:ext cx="381000" cy="381000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219200" y="381000"/>
            <a:ext cx="47244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Что такое кровь?</a:t>
            </a:r>
          </a:p>
        </p:txBody>
      </p:sp>
      <p:sp>
        <p:nvSpPr>
          <p:cNvPr id="6149" name="TextBox 10"/>
          <p:cNvSpPr txBox="1">
            <a:spLocks noChangeArrowheads="1"/>
          </p:cNvSpPr>
          <p:nvPr/>
        </p:nvSpPr>
        <p:spPr bwMode="auto">
          <a:xfrm>
            <a:off x="1143000" y="1143000"/>
            <a:ext cx="7086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Принимая во внимание описание крови, приведённое на предыдущем слайде, попробуйте  ответить коротко: </a:t>
            </a:r>
            <a:r>
              <a:rPr lang="ru-RU">
                <a:solidFill>
                  <a:srgbClr val="FFFF00"/>
                </a:solidFill>
              </a:rPr>
              <a:t>Что такое кровь?</a:t>
            </a:r>
          </a:p>
        </p:txBody>
      </p:sp>
      <p:sp>
        <p:nvSpPr>
          <p:cNvPr id="6150" name="TextBox 11"/>
          <p:cNvSpPr txBox="1">
            <a:spLocks noChangeArrowheads="1"/>
          </p:cNvSpPr>
          <p:nvPr/>
        </p:nvSpPr>
        <p:spPr bwMode="auto">
          <a:xfrm>
            <a:off x="1143000" y="2362200"/>
            <a:ext cx="6781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Кровь человека</a:t>
            </a:r>
            <a:r>
              <a:rPr lang="ru-RU"/>
              <a:t> – это подвижная ткань, состоящая из жидкого межклеточного вещества – плазмы и взвешенных в ней форменных элементов – эритроцитов, лейкоцитов и тромбоцитов. </a:t>
            </a:r>
          </a:p>
        </p:txBody>
      </p:sp>
      <p:pic>
        <p:nvPicPr>
          <p:cNvPr id="6151" name="Picture 3" descr="C:\Documents and Settings\Noi52\Рабочий стол\Кровь\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447800" y="3505200"/>
            <a:ext cx="6553200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9200" y="381000"/>
            <a:ext cx="496937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Плазма крови</a:t>
            </a:r>
          </a:p>
        </p:txBody>
      </p:sp>
      <p:pic>
        <p:nvPicPr>
          <p:cNvPr id="10241" name="Picture 1" descr="C:\Documents and Settings\Noi52\Рабочий стол\Кровь\TMP10-190x30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8200" y="1676400"/>
            <a:ext cx="260604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3657600" y="1447800"/>
            <a:ext cx="4038600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Плазма крови состоит из воды, в которой растворены вещества — </a:t>
            </a:r>
            <a:r>
              <a:rPr lang="ru-RU" sz="1600" u="sng">
                <a:hlinkClick r:id="rId3" tooltip="Белки"/>
              </a:rPr>
              <a:t>белки</a:t>
            </a:r>
            <a:r>
              <a:rPr lang="ru-RU" sz="1600"/>
              <a:t> (7—8 % от массы плазмы) и другие органические и минеральные соединения. Основными белками плазмы являются </a:t>
            </a:r>
            <a:r>
              <a:rPr lang="ru-RU" sz="1600" u="sng">
                <a:hlinkClick r:id="rId4" tooltip="Альбумин"/>
              </a:rPr>
              <a:t>альбумины</a:t>
            </a:r>
            <a:r>
              <a:rPr lang="ru-RU" sz="1600"/>
              <a:t> — 4—5 %, </a:t>
            </a:r>
            <a:r>
              <a:rPr lang="ru-RU" sz="1600" u="sng">
                <a:hlinkClick r:id="rId5" tooltip="Глобулин"/>
              </a:rPr>
              <a:t>глобулины</a:t>
            </a:r>
            <a:r>
              <a:rPr lang="ru-RU" sz="1600"/>
              <a:t> — 3 % и </a:t>
            </a:r>
            <a:r>
              <a:rPr lang="ru-RU" sz="1600" u="sng">
                <a:hlinkClick r:id="rId6" tooltip="Фибриноген"/>
              </a:rPr>
              <a:t>фибриноген</a:t>
            </a:r>
            <a:r>
              <a:rPr lang="ru-RU" sz="1600"/>
              <a:t> — 0,2—0,4 %. В плазме крови растворены также </a:t>
            </a:r>
            <a:r>
              <a:rPr lang="ru-RU" sz="1600" u="sng">
                <a:hlinkClick r:id="rId7" tooltip="Питательные вещества"/>
              </a:rPr>
              <a:t>питательные вещества</a:t>
            </a:r>
            <a:r>
              <a:rPr lang="ru-RU" sz="1600"/>
              <a:t> (в частности, </a:t>
            </a:r>
            <a:r>
              <a:rPr lang="ru-RU" sz="1600" u="sng">
                <a:hlinkClick r:id="rId8" tooltip="Глюкоза"/>
              </a:rPr>
              <a:t>глюкоза</a:t>
            </a:r>
            <a:r>
              <a:rPr lang="ru-RU" sz="1600"/>
              <a:t> и </a:t>
            </a:r>
            <a:r>
              <a:rPr lang="ru-RU" sz="1600" u="sng">
                <a:hlinkClick r:id="rId9" tooltip="Липиды"/>
              </a:rPr>
              <a:t>липиды</a:t>
            </a:r>
            <a:r>
              <a:rPr lang="ru-RU" sz="1600"/>
              <a:t>), </a:t>
            </a:r>
            <a:r>
              <a:rPr lang="ru-RU" sz="1600" u="sng">
                <a:hlinkClick r:id="rId10" tooltip="Гормоны"/>
              </a:rPr>
              <a:t>гормоны</a:t>
            </a:r>
            <a:r>
              <a:rPr lang="ru-RU" sz="1600"/>
              <a:t>, </a:t>
            </a:r>
            <a:r>
              <a:rPr lang="ru-RU" sz="1600" u="sng">
                <a:hlinkClick r:id="rId11" tooltip="Витамины"/>
              </a:rPr>
              <a:t>витамины</a:t>
            </a:r>
            <a:r>
              <a:rPr lang="ru-RU" sz="1600"/>
              <a:t>, </a:t>
            </a:r>
            <a:r>
              <a:rPr lang="ru-RU" sz="1600" u="sng">
                <a:hlinkClick r:id="rId12" tooltip="Ферменты"/>
              </a:rPr>
              <a:t>ферменты</a:t>
            </a:r>
            <a:r>
              <a:rPr lang="ru-RU" sz="1600"/>
              <a:t> и промежуточные и конечные продукты обмена веществ, а также неорганические </a:t>
            </a:r>
            <a:r>
              <a:rPr lang="ru-RU" sz="1600" u="sng">
                <a:hlinkClick r:id="rId13" tooltip="Ион"/>
              </a:rPr>
              <a:t>ионы</a:t>
            </a:r>
            <a:r>
              <a:rPr lang="ru-RU" sz="1600"/>
              <a:t>.</a:t>
            </a:r>
          </a:p>
          <a:p>
            <a:r>
              <a:rPr lang="ru-RU" sz="1600"/>
              <a:t>В среднем 1 </a:t>
            </a:r>
            <a:r>
              <a:rPr lang="ru-RU" sz="1600" u="sng">
                <a:hlinkClick r:id="rId14" tooltip="Литр"/>
              </a:rPr>
              <a:t>литр</a:t>
            </a:r>
            <a:r>
              <a:rPr lang="ru-RU" sz="1600"/>
              <a:t> плазмы человека содержит 900—910 </a:t>
            </a:r>
            <a:r>
              <a:rPr lang="ru-RU" sz="1600" u="sng">
                <a:hlinkClick r:id="rId15" tooltip="Грамм"/>
              </a:rPr>
              <a:t>г</a:t>
            </a:r>
            <a:r>
              <a:rPr lang="ru-RU" sz="1600"/>
              <a:t> воды, 65—85 </a:t>
            </a:r>
            <a:r>
              <a:rPr lang="ru-RU" sz="1600" u="sng">
                <a:hlinkClick r:id="rId15" tooltip="Грамм"/>
              </a:rPr>
              <a:t>г</a:t>
            </a:r>
            <a:r>
              <a:rPr lang="ru-RU" sz="1600"/>
              <a:t> белка и 20 </a:t>
            </a:r>
            <a:r>
              <a:rPr lang="ru-RU" sz="1600" u="sng">
                <a:hlinkClick r:id="rId15" tooltip="Грамм"/>
              </a:rPr>
              <a:t>г</a:t>
            </a:r>
            <a:r>
              <a:rPr lang="ru-RU" sz="1600"/>
              <a:t> низкомолекулярных соединений. Плотность плазмы составляет от 1,025 до 1,029, </a:t>
            </a:r>
            <a:r>
              <a:rPr lang="ru-RU" sz="1600" u="sng">
                <a:hlinkClick r:id="rId16" tooltip="Водородный показатель"/>
              </a:rPr>
              <a:t>pH</a:t>
            </a:r>
            <a:r>
              <a:rPr lang="ru-RU" sz="1600"/>
              <a:t> — 7,34—7,43.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561371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Постоянство состава</a:t>
            </a:r>
          </a:p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плазмы крови</a:t>
            </a: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838200" y="2362200"/>
            <a:ext cx="75438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Постоянство осмотического давления плазмы крови важно для нормального функционирования  клеток крови, особенно эритроцитов. Солевой раствор, имеющий осмотическое давление, одинаковое с кровью, называется изотоническим (0,9% NaCl - для теплокровных). Солевой раствор, имеющий более высокое осмотическое давление, чем давление крови, называется гипертоническим, а более низкое - гипотоническим. </a:t>
            </a:r>
          </a:p>
          <a:p>
            <a:r>
              <a:rPr lang="ru-RU" sz="1600"/>
              <a:t>В гипотоническом растворе эритроциты набухают и разрушаются (в них активно входит вода из раствора), при этом гемоглобин выходит из эритроцитов и растворяется в плазме, которая становится прозрачной и окрашенной в красный цвет. Такая кровь называется лаковой кровью, а разрушение эритроцитов называется гемолизом. Гемолиз крови может наступать, например, при добавлении к крови эфира и некоторых других веществ. Гемолитические яды змей также вызывают гемолиз. </a:t>
            </a:r>
            <a:br>
              <a:rPr lang="ru-RU" sz="1600"/>
            </a:br>
            <a:endParaRPr 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32927" y="381000"/>
            <a:ext cx="4692247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Функции плазмы </a:t>
            </a:r>
          </a:p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крови</a:t>
            </a:r>
          </a:p>
        </p:txBody>
      </p:sp>
      <p:sp>
        <p:nvSpPr>
          <p:cNvPr id="9219" name="TextBox 3"/>
          <p:cNvSpPr txBox="1">
            <a:spLocks noChangeArrowheads="1"/>
          </p:cNvSpPr>
          <p:nvPr/>
        </p:nvSpPr>
        <p:spPr bwMode="auto">
          <a:xfrm>
            <a:off x="609600" y="2133600"/>
            <a:ext cx="752951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/>
              <a:t>транспортировка клеток крови, </a:t>
            </a:r>
          </a:p>
          <a:p>
            <a:r>
              <a:rPr lang="ru-RU"/>
              <a:t/>
            </a:r>
            <a:br>
              <a:rPr lang="ru-RU"/>
            </a:br>
            <a:r>
              <a:rPr lang="ru-RU"/>
              <a:t>- запас воды для организма,</a:t>
            </a:r>
            <a:br>
              <a:rPr lang="ru-RU"/>
            </a:br>
            <a:endParaRPr lang="ru-RU"/>
          </a:p>
          <a:p>
            <a:pPr>
              <a:buFontTx/>
              <a:buChar char="-"/>
            </a:pPr>
            <a:r>
              <a:rPr lang="ru-RU"/>
              <a:t>участвует в регуляции артериального давления,</a:t>
            </a:r>
          </a:p>
          <a:p>
            <a:r>
              <a:rPr lang="ru-RU"/>
              <a:t/>
            </a:r>
            <a:br>
              <a:rPr lang="ru-RU"/>
            </a:br>
            <a:r>
              <a:rPr lang="ru-RU"/>
              <a:t>-обеспечивает снабжение всех органов питательными веществами, </a:t>
            </a:r>
          </a:p>
          <a:p>
            <a:r>
              <a:rPr lang="ru-RU"/>
              <a:t/>
            </a:r>
            <a:br>
              <a:rPr lang="ru-RU"/>
            </a:br>
            <a:r>
              <a:rPr lang="ru-RU"/>
              <a:t>- транспортировка гормонов и регулирование их влияний,</a:t>
            </a:r>
          </a:p>
          <a:p>
            <a:r>
              <a:rPr lang="ru-RU"/>
              <a:t> </a:t>
            </a:r>
            <a:br>
              <a:rPr lang="ru-RU"/>
            </a:br>
            <a:r>
              <a:rPr lang="ru-RU"/>
              <a:t>-участие в поддержании температуры тела.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5400" y="381000"/>
            <a:ext cx="476386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Клетки крови</a:t>
            </a:r>
          </a:p>
        </p:txBody>
      </p:sp>
      <p:pic>
        <p:nvPicPr>
          <p:cNvPr id="21510" name="Picture 6" descr="C:\Documents and Settings\Noi52\Рабочий стол\208001_html_m49af88a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828800" y="1219200"/>
            <a:ext cx="5638800" cy="5194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71600" y="381000"/>
            <a:ext cx="449674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Эритроциты</a:t>
            </a:r>
          </a:p>
        </p:txBody>
      </p:sp>
      <p:pic>
        <p:nvPicPr>
          <p:cNvPr id="4" name="Picture 5" descr="C:\Documents and Settings\Noi52\Рабочий стол\1209452610_kr2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90600" y="1600200"/>
            <a:ext cx="7112000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9200" y="381000"/>
            <a:ext cx="585737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Функции эритроцитов</a:t>
            </a:r>
          </a:p>
        </p:txBody>
      </p:sp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838200" y="1676400"/>
            <a:ext cx="71834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Эритроциты </a:t>
            </a:r>
            <a:r>
              <a:rPr lang="ru-RU"/>
              <a:t>– это важнейший компонент крови.</a:t>
            </a:r>
          </a:p>
          <a:p>
            <a:r>
              <a:rPr lang="ru-RU"/>
              <a:t> Покоящийся эритроцит человека имеет форму двояковогнутого </a:t>
            </a:r>
          </a:p>
          <a:p>
            <a:r>
              <a:rPr lang="ru-RU"/>
              <a:t>диска, его толщина краевой зоне составляет 1,9-2,5 мкм, а в </a:t>
            </a:r>
          </a:p>
          <a:p>
            <a:endParaRPr lang="ru-RU"/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685800" y="2514600"/>
            <a:ext cx="776605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90488"/>
            <a:r>
              <a:rPr lang="ru-RU">
                <a:cs typeface="Times New Roman" pitchFamily="18" charset="0"/>
              </a:rPr>
              <a:t>центральной части – 1 мкм. Такая форма эритроцитов обеспечивает </a:t>
            </a:r>
          </a:p>
          <a:p>
            <a:pPr indent="90488"/>
            <a:r>
              <a:rPr lang="ru-RU">
                <a:cs typeface="Times New Roman" pitchFamily="18" charset="0"/>
              </a:rPr>
              <a:t>большую поверхность для поглощения газа и минимальное </a:t>
            </a:r>
          </a:p>
          <a:p>
            <a:pPr indent="90488"/>
            <a:r>
              <a:rPr lang="ru-RU">
                <a:cs typeface="Times New Roman" pitchFamily="18" charset="0"/>
              </a:rPr>
              <a:t>механическое напряжение мембраны при изменении объема клетки. </a:t>
            </a:r>
            <a:endParaRPr lang="ru-RU"/>
          </a:p>
          <a:p>
            <a:pPr indent="90488" eaLnBrk="0" hangingPunct="0"/>
            <a:r>
              <a:rPr lang="ru-RU">
                <a:cs typeface="Times New Roman" pitchFamily="18" charset="0"/>
              </a:rPr>
              <a:t>Основной функцией </a:t>
            </a:r>
            <a:r>
              <a:rPr lang="ru-RU" b="1">
                <a:cs typeface="Times New Roman" pitchFamily="18" charset="0"/>
              </a:rPr>
              <a:t>эритроцита</a:t>
            </a:r>
            <a:r>
              <a:rPr lang="ru-RU">
                <a:cs typeface="Times New Roman" pitchFamily="18" charset="0"/>
              </a:rPr>
              <a:t> является участие в газообмене;</a:t>
            </a:r>
          </a:p>
          <a:p>
            <a:pPr indent="90488" eaLnBrk="0" hangingPunct="0"/>
            <a:r>
              <a:rPr lang="ru-RU">
                <a:cs typeface="Times New Roman" pitchFamily="18" charset="0"/>
              </a:rPr>
              <a:t> поглощение кислорода гемоглобином в легких, транспортировка и</a:t>
            </a:r>
          </a:p>
          <a:p>
            <a:pPr indent="90488" eaLnBrk="0" hangingPunct="0"/>
            <a:r>
              <a:rPr lang="ru-RU">
                <a:cs typeface="Times New Roman" pitchFamily="18" charset="0"/>
              </a:rPr>
              <a:t> отдача кислорода органам и тканям.</a:t>
            </a:r>
          </a:p>
          <a:p>
            <a:pPr indent="90488" eaLnBrk="0" hangingPunct="0"/>
            <a:r>
              <a:rPr lang="ru-RU">
                <a:cs typeface="Times New Roman" pitchFamily="18" charset="0"/>
              </a:rPr>
              <a:t> Вторая важная функция </a:t>
            </a:r>
            <a:r>
              <a:rPr lang="ru-RU" b="1">
                <a:cs typeface="Times New Roman" pitchFamily="18" charset="0"/>
              </a:rPr>
              <a:t>эритроцитов</a:t>
            </a:r>
            <a:r>
              <a:rPr lang="ru-RU">
                <a:cs typeface="Times New Roman" pitchFamily="18" charset="0"/>
              </a:rPr>
              <a:t> состоит в регуляции </a:t>
            </a:r>
          </a:p>
          <a:p>
            <a:pPr indent="90488" eaLnBrk="0" hangingPunct="0"/>
            <a:r>
              <a:rPr lang="ru-RU">
                <a:cs typeface="Times New Roman" pitchFamily="18" charset="0"/>
              </a:rPr>
              <a:t>кислотно-основного состояния. </a:t>
            </a:r>
            <a:endParaRPr lang="ru-RU"/>
          </a:p>
          <a:p>
            <a:pPr indent="90488" eaLnBrk="0" hangingPunct="0"/>
            <a:r>
              <a:rPr lang="ru-RU" b="1">
                <a:cs typeface="Times New Roman" pitchFamily="18" charset="0"/>
              </a:rPr>
              <a:t>Эритроциты </a:t>
            </a:r>
            <a:r>
              <a:rPr lang="ru-RU">
                <a:cs typeface="Times New Roman" pitchFamily="18" charset="0"/>
              </a:rPr>
              <a:t>участвуют в водном и солевом обмене.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549" y="457200"/>
            <a:ext cx="302967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Лейкоциты</a:t>
            </a:r>
          </a:p>
        </p:txBody>
      </p:sp>
      <p:pic>
        <p:nvPicPr>
          <p:cNvPr id="26626" name="Picture 2" descr="C:\Documents and Settings\Noi52\Рабочий стол\neutrophi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09600" y="1676400"/>
            <a:ext cx="2362200" cy="2462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7" name="Picture 3" descr="C:\Documents and Settings\Noi52\Рабочий стол\lymphocyt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9600" y="4343400"/>
            <a:ext cx="2362200" cy="2170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7" name="TextBox 5"/>
          <p:cNvSpPr txBox="1">
            <a:spLocks noChangeArrowheads="1"/>
          </p:cNvSpPr>
          <p:nvPr/>
        </p:nvSpPr>
        <p:spPr bwMode="auto">
          <a:xfrm>
            <a:off x="1981200" y="1219200"/>
            <a:ext cx="4979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Существует несколько видов лейкоцитов</a:t>
            </a:r>
          </a:p>
        </p:txBody>
      </p:sp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3429000" y="2133600"/>
            <a:ext cx="42322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Нейтрофил, поглощающий бактерию </a:t>
            </a:r>
          </a:p>
          <a:p>
            <a:r>
              <a:rPr lang="ru-RU"/>
              <a:t>сибирской язвы</a:t>
            </a:r>
          </a:p>
        </p:txBody>
      </p:sp>
      <p:sp>
        <p:nvSpPr>
          <p:cNvPr id="13319" name="TextBox 7"/>
          <p:cNvSpPr txBox="1">
            <a:spLocks noChangeArrowheads="1"/>
          </p:cNvSpPr>
          <p:nvPr/>
        </p:nvSpPr>
        <p:spPr bwMode="auto">
          <a:xfrm>
            <a:off x="3276600" y="4495800"/>
            <a:ext cx="49149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Лимфоциты находятся преимущественно в</a:t>
            </a:r>
          </a:p>
          <a:p>
            <a:r>
              <a:rPr lang="ru-RU"/>
              <a:t> тканях организма. Они контактно </a:t>
            </a:r>
          </a:p>
          <a:p>
            <a:r>
              <a:rPr lang="ru-RU"/>
              <a:t>взаимодействуют с чужеродными клетками,</a:t>
            </a:r>
          </a:p>
          <a:p>
            <a:r>
              <a:rPr lang="ru-RU"/>
              <a:t> помимо этого лимфоциты вырабатывают </a:t>
            </a:r>
          </a:p>
          <a:p>
            <a:r>
              <a:rPr lang="ru-RU"/>
              <a:t>антитела.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8106" y="381000"/>
            <a:ext cx="342016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Тромбоциты</a:t>
            </a:r>
          </a:p>
        </p:txBody>
      </p:sp>
      <p:pic>
        <p:nvPicPr>
          <p:cNvPr id="27650" name="Picture 2" descr="C:\Documents and Settings\Noi52\Рабочий стол\Кровь\Blood_Platelet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2000" y="1295400"/>
            <a:ext cx="3124200" cy="2455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685800" y="3810000"/>
            <a:ext cx="8181975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/>
              <a:t>Тромбоциты (кровяные пластинки)</a:t>
            </a:r>
            <a:r>
              <a:rPr lang="ru-RU" sz="1600"/>
              <a:t> – бесцветные безъядерные тельца</a:t>
            </a:r>
          </a:p>
          <a:p>
            <a:r>
              <a:rPr lang="ru-RU" sz="1600"/>
              <a:t> округлой, овальной, веретеновидной или неправильной формы, двояковыпуклые, </a:t>
            </a:r>
          </a:p>
          <a:p>
            <a:r>
              <a:rPr lang="ru-RU" sz="1600"/>
              <a:t>диаметром 1,8-4,0 мк4мкм. Основная функция тромбоцитов – обеспечение</a:t>
            </a:r>
          </a:p>
          <a:p>
            <a:r>
              <a:rPr lang="ru-RU" sz="1600"/>
              <a:t> гемостаза. Эта функция определяется их способностью  быстро распадаться,</a:t>
            </a:r>
          </a:p>
          <a:p>
            <a:r>
              <a:rPr lang="ru-RU" sz="1600"/>
              <a:t> склеиваться  в конгломераты, вокруг которых возникают нити фибрина</a:t>
            </a:r>
          </a:p>
          <a:p>
            <a:r>
              <a:rPr lang="ru-RU" sz="1600"/>
              <a:t> (вязкая метаморфоза). В результате образуется гомогенная</a:t>
            </a:r>
          </a:p>
          <a:p>
            <a:r>
              <a:rPr lang="ru-RU" sz="1600"/>
              <a:t> масса – </a:t>
            </a:r>
            <a:r>
              <a:rPr lang="ru-RU" sz="1600" b="1"/>
              <a:t>тромбоцитарная </a:t>
            </a:r>
            <a:r>
              <a:rPr lang="ru-RU" sz="1600"/>
              <a:t>пробка, обеспечивающая остановку кровотечения. </a:t>
            </a:r>
          </a:p>
          <a:p>
            <a:endParaRPr lang="ru-RU"/>
          </a:p>
        </p:txBody>
      </p:sp>
      <p:pic>
        <p:nvPicPr>
          <p:cNvPr id="27651" name="Picture 3" descr="C:\Documents and Settings\Noi52\Рабочий стол\Кровь\1311583956_bordetella_holmesii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95800" y="1447800"/>
            <a:ext cx="3276600" cy="2182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67205" y="381000"/>
            <a:ext cx="431464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Подведём итоги</a:t>
            </a:r>
          </a:p>
        </p:txBody>
      </p:sp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0" y="1295400"/>
            <a:ext cx="9144000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>
                <a:cs typeface="Times New Roman" pitchFamily="18" charset="0"/>
              </a:rPr>
              <a:t>Кровь выполняет различные физиологические функции. </a:t>
            </a:r>
          </a:p>
          <a:p>
            <a:pPr eaLnBrk="0" hangingPunct="0">
              <a:buFont typeface="Arial" charset="0"/>
              <a:buChar char="•"/>
            </a:pPr>
            <a:r>
              <a:rPr lang="ru-RU" sz="1400" b="1">
                <a:cs typeface="Times New Roman" pitchFamily="18" charset="0"/>
              </a:rPr>
              <a:t>Дыхательная функция</a:t>
            </a:r>
            <a:r>
              <a:rPr lang="ru-RU" sz="1400">
                <a:cs typeface="Times New Roman" pitchFamily="18" charset="0"/>
              </a:rPr>
              <a:t> – главная - перенос кислорода от легочных альвеол в ткани и</a:t>
            </a:r>
          </a:p>
          <a:p>
            <a:pPr eaLnBrk="0" hangingPunct="0"/>
            <a:r>
              <a:rPr lang="ru-RU" sz="1400">
                <a:cs typeface="Times New Roman" pitchFamily="18" charset="0"/>
              </a:rPr>
              <a:t> перенос двуокиси углерода от тканей в легкие. </a:t>
            </a:r>
          </a:p>
          <a:p>
            <a:pPr eaLnBrk="0" hangingPunct="0">
              <a:buFont typeface="Arial" charset="0"/>
              <a:buChar char="•"/>
            </a:pPr>
            <a:r>
              <a:rPr lang="ru-RU" sz="1400">
                <a:cs typeface="Times New Roman" pitchFamily="18" charset="0"/>
              </a:rPr>
              <a:t> </a:t>
            </a:r>
            <a:r>
              <a:rPr lang="ru-RU" sz="1400" b="1">
                <a:cs typeface="Times New Roman" pitchFamily="18" charset="0"/>
              </a:rPr>
              <a:t>Питательная функция</a:t>
            </a:r>
            <a:r>
              <a:rPr lang="ru-RU" sz="1400">
                <a:cs typeface="Times New Roman" pitchFamily="18" charset="0"/>
              </a:rPr>
              <a:t> крови состоит в переносе питательных веществ</a:t>
            </a:r>
          </a:p>
          <a:p>
            <a:pPr eaLnBrk="0" hangingPunct="0"/>
            <a:r>
              <a:rPr lang="ru-RU" sz="1400">
                <a:cs typeface="Times New Roman" pitchFamily="18" charset="0"/>
              </a:rPr>
              <a:t> (аминокислот, жиров, глюкозы, солей и др.) от пищеварительного тракта в ткани. </a:t>
            </a:r>
          </a:p>
          <a:p>
            <a:pPr eaLnBrk="0" hangingPunct="0">
              <a:buFont typeface="Arial" charset="0"/>
              <a:buChar char="•"/>
            </a:pPr>
            <a:r>
              <a:rPr lang="ru-RU" sz="1400">
                <a:cs typeface="Times New Roman" pitchFamily="18" charset="0"/>
              </a:rPr>
              <a:t> </a:t>
            </a:r>
            <a:r>
              <a:rPr lang="ru-RU" sz="1400" b="1">
                <a:cs typeface="Times New Roman" pitchFamily="18" charset="0"/>
              </a:rPr>
              <a:t>Экскреторная (выделительная) функция</a:t>
            </a:r>
            <a:r>
              <a:rPr lang="ru-RU" sz="1400">
                <a:cs typeface="Times New Roman" pitchFamily="18" charset="0"/>
              </a:rPr>
              <a:t> крови обеспечивает перенос конечных продуктов</a:t>
            </a:r>
          </a:p>
          <a:p>
            <a:pPr eaLnBrk="0" hangingPunct="0"/>
            <a:r>
              <a:rPr lang="ru-RU" sz="1400">
                <a:cs typeface="Times New Roman" pitchFamily="18" charset="0"/>
              </a:rPr>
              <a:t> метаболизма (мочевая кислота, мочевина, креатинин и др. ) от тканей к местам их выведения из организма</a:t>
            </a:r>
          </a:p>
          <a:p>
            <a:pPr eaLnBrk="0" hangingPunct="0"/>
            <a:r>
              <a:rPr lang="ru-RU" sz="1400">
                <a:cs typeface="Times New Roman" pitchFamily="18" charset="0"/>
              </a:rPr>
              <a:t> ( почки, слизистые оболочки кишечника, кожа и др. ) </a:t>
            </a:r>
          </a:p>
          <a:p>
            <a:pPr eaLnBrk="0" hangingPunct="0">
              <a:buFont typeface="Arial" charset="0"/>
              <a:buChar char="•"/>
            </a:pPr>
            <a:r>
              <a:rPr lang="ru-RU" sz="1400">
                <a:cs typeface="Times New Roman" pitchFamily="18" charset="0"/>
              </a:rPr>
              <a:t> </a:t>
            </a:r>
            <a:r>
              <a:rPr lang="ru-RU" sz="1400" b="1">
                <a:cs typeface="Times New Roman" pitchFamily="18" charset="0"/>
              </a:rPr>
              <a:t>Гидрорегуляторная функция</a:t>
            </a:r>
            <a:r>
              <a:rPr lang="ru-RU" sz="1400">
                <a:cs typeface="Times New Roman" pitchFamily="18" charset="0"/>
              </a:rPr>
              <a:t> состоит в поддержании водного баланса тканей. Она осуществляется</a:t>
            </a:r>
          </a:p>
          <a:p>
            <a:pPr eaLnBrk="0" hangingPunct="0"/>
            <a:r>
              <a:rPr lang="ru-RU" sz="1400">
                <a:cs typeface="Times New Roman" pitchFamily="18" charset="0"/>
              </a:rPr>
              <a:t> благодаря непрерывному обмену крови водой через стенки кровеносных сосудов с внутренней средой клетки. </a:t>
            </a:r>
          </a:p>
          <a:p>
            <a:pPr eaLnBrk="0" hangingPunct="0">
              <a:buFont typeface="Arial" charset="0"/>
              <a:buChar char="•"/>
            </a:pPr>
            <a:r>
              <a:rPr lang="ru-RU" sz="1400">
                <a:cs typeface="Times New Roman" pitchFamily="18" charset="0"/>
              </a:rPr>
              <a:t> </a:t>
            </a:r>
            <a:r>
              <a:rPr lang="ru-RU" sz="1400" b="1">
                <a:cs typeface="Times New Roman" pitchFamily="18" charset="0"/>
              </a:rPr>
              <a:t>Терморегуляторная функция</a:t>
            </a:r>
            <a:r>
              <a:rPr lang="ru-RU" sz="1400">
                <a:cs typeface="Times New Roman" pitchFamily="18" charset="0"/>
              </a:rPr>
              <a:t> крови во многом определяет способность организма поддерживать</a:t>
            </a:r>
          </a:p>
          <a:p>
            <a:pPr eaLnBrk="0" hangingPunct="0"/>
            <a:r>
              <a:rPr lang="ru-RU" sz="1400">
                <a:cs typeface="Times New Roman" pitchFamily="18" charset="0"/>
              </a:rPr>
              <a:t> постоянную температуру. </a:t>
            </a:r>
          </a:p>
          <a:p>
            <a:pPr eaLnBrk="0" hangingPunct="0">
              <a:buFont typeface="Arial" charset="0"/>
              <a:buChar char="•"/>
            </a:pPr>
            <a:r>
              <a:rPr lang="ru-RU" sz="1400">
                <a:cs typeface="Times New Roman" pitchFamily="18" charset="0"/>
              </a:rPr>
              <a:t>Так же кровь обеспечивает иммунологический контроль над биологическими параметрами</a:t>
            </a:r>
          </a:p>
          <a:p>
            <a:pPr eaLnBrk="0" hangingPunct="0"/>
            <a:r>
              <a:rPr lang="ru-RU" sz="1400">
                <a:cs typeface="Times New Roman" pitchFamily="18" charset="0"/>
              </a:rPr>
              <a:t> клеток и тканей организма. С помощью специализированных клеток и белков плазмы обеспечивается</a:t>
            </a:r>
          </a:p>
          <a:p>
            <a:pPr eaLnBrk="0" hangingPunct="0"/>
            <a:r>
              <a:rPr lang="ru-RU" sz="1400">
                <a:cs typeface="Times New Roman" pitchFamily="18" charset="0"/>
              </a:rPr>
              <a:t> ликвидация старых и поврежденных клеток, клеток с отклонениями в развитии, блокада и разрушение</a:t>
            </a:r>
          </a:p>
          <a:p>
            <a:pPr eaLnBrk="0" hangingPunct="0"/>
            <a:r>
              <a:rPr lang="ru-RU" sz="1400">
                <a:cs typeface="Times New Roman" pitchFamily="18" charset="0"/>
              </a:rPr>
              <a:t> органических элементов, утративших физиологические функции, защита организма от неблагоприятных </a:t>
            </a:r>
          </a:p>
          <a:p>
            <a:pPr eaLnBrk="0" hangingPunct="0"/>
            <a:r>
              <a:rPr lang="ru-RU" sz="1400">
                <a:cs typeface="Times New Roman" pitchFamily="18" charset="0"/>
              </a:rPr>
              <a:t>факторов внешней среды (токсических, микробных, вирусных, грибковых и др.) </a:t>
            </a:r>
            <a:endParaRPr 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9267" y="2819400"/>
            <a:ext cx="753571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Задание на дом: стр. 128-132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2438400" y="990600"/>
            <a:ext cx="434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Используемые ресурсы:</a:t>
            </a:r>
          </a:p>
        </p:txBody>
      </p:sp>
      <p:sp>
        <p:nvSpPr>
          <p:cNvPr id="17411" name="Rectangle 1"/>
          <p:cNvSpPr>
            <a:spLocks noChangeArrowheads="1"/>
          </p:cNvSpPr>
          <p:nvPr/>
        </p:nvSpPr>
        <p:spPr bwMode="auto">
          <a:xfrm>
            <a:off x="1447800" y="2566988"/>
            <a:ext cx="632460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  <a:hlinkClick r:id="rId2"/>
              </a:rPr>
              <a:t>http://zdorovye.net</a:t>
            </a:r>
            <a:endParaRPr lang="ru-RU" sz="1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1200">
                <a:latin typeface="Calibri" pitchFamily="34" charset="0"/>
                <a:ea typeface="Calibri" pitchFamily="34" charset="0"/>
                <a:cs typeface="Times New Roman" pitchFamily="18" charset="0"/>
                <a:hlinkClick r:id="rId3"/>
              </a:rPr>
              <a:t>http://apoaas.webs.com/</a:t>
            </a:r>
            <a:endParaRPr lang="ru-RU" sz="1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1200"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http://www.medicus.ru/diagnostic/patient/o-chem-rasskazhet-kaplya-krovi-29161.phtml</a:t>
            </a:r>
            <a:endParaRPr lang="ru-RU" sz="1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1200">
                <a:latin typeface="Calibri" pitchFamily="34" charset="0"/>
                <a:ea typeface="Calibri" pitchFamily="34" charset="0"/>
                <a:cs typeface="Times New Roman" pitchFamily="18" charset="0"/>
                <a:hlinkClick r:id="rId5"/>
              </a:rPr>
              <a:t>httphttp://www.globule.ca/ami.html://doctorspb.ru/photogallery.php?photo_id=268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708</Words>
  <Application>Microsoft Office PowerPoint</Application>
  <PresentationFormat>Экран (4:3)</PresentationFormat>
  <Paragraphs>90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биология</dc:subject>
  <dc:creator>Стрелкова Н.</dc:creator>
  <cp:lastModifiedBy>Loner-XP</cp:lastModifiedBy>
  <cp:revision>32</cp:revision>
  <cp:lastPrinted>1601-01-01T00:00:00Z</cp:lastPrinted>
  <dcterms:created xsi:type="dcterms:W3CDTF">1601-01-01T00:00:00Z</dcterms:created>
  <dcterms:modified xsi:type="dcterms:W3CDTF">2013-02-15T15:51:12Z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