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092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786DEB9-DF79-4FBD-91E3-97F013C408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7133AA9-0C68-48E3-80F3-9E8F5CC85944}" type="datetimeFigureOut">
              <a:rPr lang="ru-RU" smtClean="0"/>
              <a:t>14.10.2012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427DD43-9E83-46FB-8675-4FAEB0419B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athc.chat.ru/gm/g_math5.htm" TargetMode="External"/><Relationship Id="rId2" Type="http://schemas.openxmlformats.org/officeDocument/2006/relationships/hyperlink" Target="http://mathc.chat.ru/gm/g_math3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hyperlink" Target="http://mathc.chat.ru/gm/g_math8.htm" TargetMode="External"/><Relationship Id="rId4" Type="http://schemas.openxmlformats.org/officeDocument/2006/relationships/hyperlink" Target="http://mathc.chat.ru/gm/g_math7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 rot="1822612">
            <a:off x="304800" y="533400"/>
            <a:ext cx="3657600" cy="22860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100000">
                      <a:srgbClr val="00FFFF"/>
                    </a:gs>
                  </a:gsLst>
                  <a:lin ang="3577388" scaled="1"/>
                </a:gradFill>
                <a:latin typeface="Impact"/>
              </a:rPr>
              <a:t>Графическое</a:t>
            </a:r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 rot="-1745629">
            <a:off x="5638800" y="838200"/>
            <a:ext cx="2819400" cy="2017713"/>
          </a:xfrm>
          <a:prstGeom prst="rect">
            <a:avLst/>
          </a:prstGeom>
        </p:spPr>
        <p:txBody>
          <a:bodyPr wrap="none" fromWordArt="1">
            <a:prstTxWarp prst="textCascadeDown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0680FA"/>
                    </a:gs>
                    <a:gs pos="100000">
                      <a:srgbClr val="00FFFF"/>
                    </a:gs>
                  </a:gsLst>
                  <a:lin ang="7145629" scaled="1"/>
                </a:gradFill>
                <a:latin typeface="Impact"/>
              </a:rPr>
              <a:t>решение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 rot="-600074">
            <a:off x="762000" y="3505200"/>
            <a:ext cx="3152775" cy="2438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00FFFF"/>
                    </a:gs>
                    <a:gs pos="100000">
                      <a:srgbClr val="106BF0"/>
                    </a:gs>
                  </a:gsLst>
                  <a:lin ang="6000074" scaled="1"/>
                </a:gradFill>
                <a:latin typeface="Impact"/>
              </a:rPr>
              <a:t>квадратных</a:t>
            </a:r>
          </a:p>
        </p:txBody>
      </p:sp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 rot="752964">
            <a:off x="5486400" y="3352800"/>
            <a:ext cx="2743200" cy="2286000"/>
          </a:xfrm>
          <a:prstGeom prst="rect">
            <a:avLst/>
          </a:prstGeom>
        </p:spPr>
        <p:txBody>
          <a:bodyPr wrap="none" fromWordArt="1">
            <a:prstTxWarp prst="textCascadeDown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00FFFF"/>
                    </a:gs>
                    <a:gs pos="100000">
                      <a:srgbClr val="0969F7"/>
                    </a:gs>
                  </a:gsLst>
                  <a:lin ang="4647036" scaled="1"/>
                </a:gradFill>
                <a:latin typeface="Impact"/>
              </a:rPr>
              <a:t>уравнений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057400"/>
            <a:ext cx="8915400" cy="3200400"/>
          </a:xfrm>
        </p:spPr>
        <p:txBody>
          <a:bodyPr/>
          <a:lstStyle/>
          <a:p>
            <a:pPr>
              <a:buClr>
                <a:srgbClr val="3333FF"/>
              </a:buClr>
              <a:buFont typeface="Wingdings" pitchFamily="2" charset="2"/>
              <a:buNone/>
            </a:pPr>
            <a:r>
              <a:rPr lang="ru-RU" sz="2800"/>
              <a:t> Для графического решения квадратного уравнения представьте его в одном из видов:</a:t>
            </a:r>
          </a:p>
          <a:p>
            <a:pPr lvl="1">
              <a:buClr>
                <a:srgbClr val="3333FF"/>
              </a:buClr>
              <a:buFont typeface="Wingdings" pitchFamily="2" charset="2"/>
              <a:buChar char="q"/>
            </a:pPr>
            <a:r>
              <a:rPr lang="en-US" b="1" i="1">
                <a:solidFill>
                  <a:srgbClr val="FF3300"/>
                </a:solidFill>
              </a:rPr>
              <a:t> 	ax</a:t>
            </a:r>
            <a:r>
              <a:rPr lang="en-US" b="1" i="1" baseline="30000">
                <a:solidFill>
                  <a:srgbClr val="FF3300"/>
                </a:solidFill>
              </a:rPr>
              <a:t>2 </a:t>
            </a:r>
            <a:r>
              <a:rPr lang="en-US" b="1" i="1">
                <a:solidFill>
                  <a:srgbClr val="FF3300"/>
                </a:solidFill>
              </a:rPr>
              <a:t>+ bx +c = 0</a:t>
            </a:r>
          </a:p>
          <a:p>
            <a:pPr lvl="1">
              <a:buClr>
                <a:srgbClr val="3333FF"/>
              </a:buClr>
              <a:buFont typeface="Wingdings" pitchFamily="2" charset="2"/>
              <a:buChar char="q"/>
            </a:pPr>
            <a:r>
              <a:rPr lang="en-US" b="1" i="1">
                <a:solidFill>
                  <a:srgbClr val="FF3300"/>
                </a:solidFill>
              </a:rPr>
              <a:t>  ax</a:t>
            </a:r>
            <a:r>
              <a:rPr lang="en-US" b="1" i="1" baseline="30000">
                <a:solidFill>
                  <a:srgbClr val="FF3300"/>
                </a:solidFill>
              </a:rPr>
              <a:t>2 </a:t>
            </a:r>
            <a:r>
              <a:rPr lang="en-US" b="1" i="1">
                <a:solidFill>
                  <a:srgbClr val="FF3300"/>
                </a:solidFill>
              </a:rPr>
              <a:t>= -bx – c</a:t>
            </a:r>
          </a:p>
          <a:p>
            <a:pPr lvl="1">
              <a:buClr>
                <a:srgbClr val="3333FF"/>
              </a:buClr>
              <a:buFont typeface="Wingdings" pitchFamily="2" charset="2"/>
              <a:buChar char="q"/>
            </a:pPr>
            <a:r>
              <a:rPr lang="en-US" b="1" i="1">
                <a:solidFill>
                  <a:srgbClr val="FF3300"/>
                </a:solidFill>
              </a:rPr>
              <a:t>  ax</a:t>
            </a:r>
            <a:r>
              <a:rPr lang="en-US" b="1" i="1" baseline="30000">
                <a:solidFill>
                  <a:srgbClr val="FF3300"/>
                </a:solidFill>
              </a:rPr>
              <a:t>2 </a:t>
            </a:r>
            <a:r>
              <a:rPr lang="en-US" b="1" i="1">
                <a:solidFill>
                  <a:srgbClr val="FF3300"/>
                </a:solidFill>
              </a:rPr>
              <a:t>+ c = - bx</a:t>
            </a:r>
          </a:p>
          <a:p>
            <a:pPr lvl="1">
              <a:buClr>
                <a:srgbClr val="3333FF"/>
              </a:buClr>
              <a:buFont typeface="Wingdings" pitchFamily="2" charset="2"/>
              <a:buChar char="q"/>
            </a:pPr>
            <a:r>
              <a:rPr lang="en-US" b="1" i="1">
                <a:solidFill>
                  <a:srgbClr val="FF3300"/>
                </a:solidFill>
              </a:rPr>
              <a:t>  a(x + b/2a)</a:t>
            </a:r>
            <a:r>
              <a:rPr lang="en-US" b="1" i="1" baseline="30000">
                <a:solidFill>
                  <a:srgbClr val="FF3300"/>
                </a:solidFill>
              </a:rPr>
              <a:t>2 </a:t>
            </a:r>
            <a:r>
              <a:rPr lang="en-US" b="1" i="1">
                <a:solidFill>
                  <a:srgbClr val="FF3300"/>
                </a:solidFill>
              </a:rPr>
              <a:t>= (b</a:t>
            </a:r>
            <a:r>
              <a:rPr lang="en-US" b="1" i="1" baseline="30000">
                <a:solidFill>
                  <a:srgbClr val="FF3300"/>
                </a:solidFill>
              </a:rPr>
              <a:t>2</a:t>
            </a:r>
            <a:r>
              <a:rPr lang="en-US" b="1" i="1">
                <a:solidFill>
                  <a:srgbClr val="FF3300"/>
                </a:solidFill>
              </a:rPr>
              <a:t> – 4ac)/2a</a:t>
            </a:r>
            <a:endParaRPr lang="ru-RU" b="1" i="1">
              <a:solidFill>
                <a:srgbClr val="FF3300"/>
              </a:solidFill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066800" y="381000"/>
            <a:ext cx="6705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90000"/>
            </a:pPr>
            <a:r>
              <a:rPr kumimoji="0" lang="ru-RU" sz="2800" b="1" i="1">
                <a:latin typeface="Tahoma" pitchFamily="34" charset="0"/>
              </a:rPr>
              <a:t>Квадратное уравнение имеет вид  </a:t>
            </a:r>
            <a:r>
              <a:rPr kumimoji="0" lang="en-US" sz="2800" b="1" i="1">
                <a:solidFill>
                  <a:srgbClr val="FF3300"/>
                </a:solidFill>
                <a:latin typeface="Tahoma" pitchFamily="34" charset="0"/>
              </a:rPr>
              <a:t>ax</a:t>
            </a:r>
            <a:r>
              <a:rPr kumimoji="0" lang="en-US" sz="2800" b="1" i="1" baseline="30000">
                <a:solidFill>
                  <a:srgbClr val="FF3300"/>
                </a:solidFill>
                <a:latin typeface="Tahoma" pitchFamily="34" charset="0"/>
              </a:rPr>
              <a:t>2 </a:t>
            </a:r>
            <a:r>
              <a:rPr kumimoji="0" lang="en-US" sz="2800" b="1" i="1">
                <a:solidFill>
                  <a:srgbClr val="FF3300"/>
                </a:solidFill>
                <a:latin typeface="Tahoma" pitchFamily="34" charset="0"/>
              </a:rPr>
              <a:t>+ bx + c = 0</a:t>
            </a:r>
            <a:endParaRPr kumimoji="0" lang="ru-RU" sz="2800" b="1" i="1">
              <a:solidFill>
                <a:srgbClr val="FF33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686800" cy="3352800"/>
          </a:xfrm>
        </p:spPr>
        <p:txBody>
          <a:bodyPr/>
          <a:lstStyle/>
          <a:p>
            <a:pPr>
              <a:buClr>
                <a:srgbClr val="3333FF"/>
              </a:buClr>
              <a:buFont typeface="Wingdings" pitchFamily="2" charset="2"/>
              <a:buChar char="q"/>
            </a:pPr>
            <a:r>
              <a:rPr lang="ru-RU" sz="2800"/>
              <a:t>Ввести функцию </a:t>
            </a:r>
            <a:r>
              <a:rPr lang="en-US" sz="2800" b="1" i="1">
                <a:solidFill>
                  <a:srgbClr val="FF3300"/>
                </a:solidFill>
              </a:rPr>
              <a:t>f</a:t>
            </a:r>
            <a:r>
              <a:rPr lang="ru-RU" sz="2800" b="1" i="1">
                <a:solidFill>
                  <a:srgbClr val="FF3300"/>
                </a:solidFill>
              </a:rPr>
              <a:t>(</a:t>
            </a:r>
            <a:r>
              <a:rPr lang="en-US" sz="2800" b="1" i="1">
                <a:solidFill>
                  <a:srgbClr val="FF3300"/>
                </a:solidFill>
              </a:rPr>
              <a:t>x</a:t>
            </a:r>
            <a:r>
              <a:rPr lang="ru-RU" sz="2800" b="1" i="1">
                <a:solidFill>
                  <a:srgbClr val="FF3300"/>
                </a:solidFill>
              </a:rPr>
              <a:t>),</a:t>
            </a:r>
            <a:r>
              <a:rPr lang="ru-RU" sz="2800"/>
              <a:t> равную левой части и </a:t>
            </a:r>
            <a:r>
              <a:rPr lang="en-US" sz="2800" b="1" i="1">
                <a:solidFill>
                  <a:srgbClr val="FF3300"/>
                </a:solidFill>
              </a:rPr>
              <a:t>g</a:t>
            </a:r>
            <a:r>
              <a:rPr lang="ru-RU" sz="2800" b="1" i="1">
                <a:solidFill>
                  <a:srgbClr val="FF3300"/>
                </a:solidFill>
              </a:rPr>
              <a:t>(</a:t>
            </a:r>
            <a:r>
              <a:rPr lang="en-US" sz="2800" b="1" i="1">
                <a:solidFill>
                  <a:srgbClr val="FF3300"/>
                </a:solidFill>
              </a:rPr>
              <a:t>x</a:t>
            </a:r>
            <a:r>
              <a:rPr lang="ru-RU" sz="2800" b="1" i="1">
                <a:solidFill>
                  <a:srgbClr val="FF3300"/>
                </a:solidFill>
              </a:rPr>
              <a:t>)</a:t>
            </a:r>
            <a:r>
              <a:rPr lang="en-US" sz="2800"/>
              <a:t> </a:t>
            </a:r>
            <a:r>
              <a:rPr lang="ru-RU" sz="2800"/>
              <a:t>, равную правой части</a:t>
            </a:r>
            <a:r>
              <a:rPr lang="en-US" sz="2800"/>
              <a:t> </a:t>
            </a:r>
            <a:endParaRPr lang="ru-RU" sz="2800"/>
          </a:p>
          <a:p>
            <a:pPr>
              <a:buClr>
                <a:srgbClr val="3333FF"/>
              </a:buClr>
              <a:buFont typeface="Wingdings" pitchFamily="2" charset="2"/>
              <a:buChar char="q"/>
            </a:pPr>
            <a:r>
              <a:rPr lang="ru-RU" sz="2800"/>
              <a:t>Построить графики функций  </a:t>
            </a:r>
            <a:r>
              <a:rPr lang="en-US" sz="2800" b="1" i="1">
                <a:solidFill>
                  <a:srgbClr val="FF3300"/>
                </a:solidFill>
              </a:rPr>
              <a:t>y=f(x)</a:t>
            </a:r>
            <a:r>
              <a:rPr lang="ru-RU" sz="2800"/>
              <a:t>  и  </a:t>
            </a:r>
            <a:r>
              <a:rPr lang="en-US" sz="2800" b="1" i="1">
                <a:solidFill>
                  <a:srgbClr val="FF3300"/>
                </a:solidFill>
              </a:rPr>
              <a:t>y=g(x)</a:t>
            </a:r>
            <a:r>
              <a:rPr lang="ru-RU" sz="2800"/>
              <a:t>  на одной координатной плоскости</a:t>
            </a:r>
          </a:p>
          <a:p>
            <a:pPr>
              <a:buClr>
                <a:srgbClr val="3333FF"/>
              </a:buClr>
              <a:buFont typeface="Wingdings" pitchFamily="2" charset="2"/>
              <a:buChar char="q"/>
            </a:pPr>
            <a:r>
              <a:rPr lang="ru-RU" sz="2800"/>
              <a:t>Отметить точки пересечения графиков</a:t>
            </a:r>
          </a:p>
          <a:p>
            <a:pPr>
              <a:buClr>
                <a:srgbClr val="3333FF"/>
              </a:buClr>
              <a:buFont typeface="Wingdings" pitchFamily="2" charset="2"/>
              <a:buChar char="q"/>
            </a:pPr>
            <a:r>
              <a:rPr lang="ru-RU" sz="2800"/>
              <a:t>Найти абсциссы точек пересечения, сформировать ответ</a:t>
            </a:r>
          </a:p>
        </p:txBody>
      </p:sp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772400" cy="1143000"/>
          </a:xfrm>
          <a:effectLst>
            <a:outerShdw dist="35921" dir="2700000" algn="ctr" rotWithShape="0">
              <a:schemeClr val="hlink"/>
            </a:outerShdw>
          </a:effectLst>
        </p:spPr>
        <p:txBody>
          <a:bodyPr/>
          <a:lstStyle/>
          <a:p>
            <a:r>
              <a:rPr lang="ru-RU" sz="3200" b="1" i="1">
                <a:solidFill>
                  <a:srgbClr val="3333FF"/>
                </a:solidFill>
              </a:rPr>
              <a:t>Алгоритм графического  решения квадратных уравнений</a:t>
            </a:r>
            <a:endParaRPr lang="en-US" sz="3200" b="1" i="1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3" name="Text Box 37"/>
          <p:cNvSpPr txBox="1">
            <a:spLocks noChangeArrowheads="1"/>
          </p:cNvSpPr>
          <p:nvPr/>
        </p:nvSpPr>
        <p:spPr bwMode="auto">
          <a:xfrm>
            <a:off x="0" y="1430338"/>
            <a:ext cx="6096000" cy="375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>
                <a:solidFill>
                  <a:srgbClr val="101016"/>
                </a:solidFill>
              </a:rPr>
              <a:t>Пусть  </a:t>
            </a:r>
            <a:r>
              <a:rPr lang="en-US" sz="2800" b="1" i="1">
                <a:solidFill>
                  <a:srgbClr val="FF3399"/>
                </a:solidFill>
              </a:rPr>
              <a:t>f(x)= x</a:t>
            </a:r>
            <a:r>
              <a:rPr lang="en-US" sz="2800" b="1" i="1" baseline="30000">
                <a:solidFill>
                  <a:srgbClr val="FF3399"/>
                </a:solidFill>
              </a:rPr>
              <a:t>2</a:t>
            </a:r>
            <a:r>
              <a:rPr lang="en-US" sz="2800" b="1" i="1">
                <a:solidFill>
                  <a:srgbClr val="FF3399"/>
                </a:solidFill>
              </a:rPr>
              <a:t> – 2x -3</a:t>
            </a:r>
            <a:r>
              <a:rPr lang="ru-RU">
                <a:solidFill>
                  <a:srgbClr val="101016"/>
                </a:solidFill>
              </a:rPr>
              <a:t>  и</a:t>
            </a:r>
            <a:r>
              <a:rPr lang="en-US">
                <a:solidFill>
                  <a:srgbClr val="101016"/>
                </a:solidFill>
              </a:rPr>
              <a:t> </a:t>
            </a:r>
            <a:r>
              <a:rPr lang="en-US" sz="2800" b="1" i="1">
                <a:solidFill>
                  <a:srgbClr val="FF3399"/>
                </a:solidFill>
              </a:rPr>
              <a:t>g(x) =</a:t>
            </a:r>
            <a:r>
              <a:rPr lang="en-US" b="1" i="1">
                <a:solidFill>
                  <a:srgbClr val="FF3399"/>
                </a:solidFill>
              </a:rPr>
              <a:t>0</a:t>
            </a:r>
            <a:endParaRPr lang="ru-RU" b="1" i="1">
              <a:solidFill>
                <a:srgbClr val="FF3399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>
                <a:solidFill>
                  <a:srgbClr val="101016"/>
                </a:solidFill>
              </a:rPr>
              <a:t>Координаты вершины  </a:t>
            </a:r>
            <a:r>
              <a:rPr lang="en-US" sz="2800" b="1" i="1">
                <a:solidFill>
                  <a:srgbClr val="FF3399"/>
                </a:solidFill>
              </a:rPr>
              <a:t>x</a:t>
            </a:r>
            <a:r>
              <a:rPr lang="en-US" sz="2800" b="1" i="1" baseline="-25000">
                <a:solidFill>
                  <a:srgbClr val="FF3399"/>
                </a:solidFill>
              </a:rPr>
              <a:t>b</a:t>
            </a:r>
            <a:r>
              <a:rPr lang="en-US" sz="2800" b="1" i="1">
                <a:solidFill>
                  <a:srgbClr val="FF3399"/>
                </a:solidFill>
              </a:rPr>
              <a:t>=-b/2a=1</a:t>
            </a:r>
            <a:r>
              <a:rPr lang="en-US" sz="2800" i="1">
                <a:solidFill>
                  <a:srgbClr val="FF3399"/>
                </a:solidFill>
              </a:rPr>
              <a:t>     					</a:t>
            </a:r>
            <a:r>
              <a:rPr lang="en-US" sz="2800" b="1" i="1">
                <a:solidFill>
                  <a:srgbClr val="FF3399"/>
                </a:solidFill>
              </a:rPr>
              <a:t>y</a:t>
            </a:r>
            <a:r>
              <a:rPr lang="en-US" sz="2800" b="1" i="1" baseline="-25000">
                <a:solidFill>
                  <a:srgbClr val="FF3399"/>
                </a:solidFill>
              </a:rPr>
              <a:t>b</a:t>
            </a:r>
            <a:r>
              <a:rPr lang="en-US" sz="2800" b="1" i="1">
                <a:solidFill>
                  <a:srgbClr val="FF3399"/>
                </a:solidFill>
              </a:rPr>
              <a:t>=  -4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>
                <a:solidFill>
                  <a:srgbClr val="101016"/>
                </a:solidFill>
              </a:rPr>
              <a:t>Найти точки абсциссы которых симметричны относительно  </a:t>
            </a:r>
            <a:r>
              <a:rPr lang="ru-RU" sz="2800" b="1" i="1">
                <a:solidFill>
                  <a:srgbClr val="FF3399"/>
                </a:solidFill>
              </a:rPr>
              <a:t>х=1</a:t>
            </a:r>
            <a:r>
              <a:rPr lang="ru-RU" b="1" i="1">
                <a:solidFill>
                  <a:srgbClr val="FF3399"/>
                </a:solidFill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>
                <a:solidFill>
                  <a:srgbClr val="101016"/>
                </a:solidFill>
              </a:rPr>
              <a:t>Построить по таблице график </a:t>
            </a:r>
            <a:r>
              <a:rPr lang="en-US" i="1">
                <a:solidFill>
                  <a:srgbClr val="FF3300"/>
                </a:solidFill>
              </a:rPr>
              <a:t> </a:t>
            </a:r>
            <a:r>
              <a:rPr lang="en-US" sz="2800" b="1" i="1">
                <a:solidFill>
                  <a:srgbClr val="FF3300"/>
                </a:solidFill>
              </a:rPr>
              <a:t>y=x</a:t>
            </a:r>
            <a:r>
              <a:rPr lang="en-US" sz="2800" b="1" i="1" baseline="30000">
                <a:solidFill>
                  <a:srgbClr val="FF3300"/>
                </a:solidFill>
              </a:rPr>
              <a:t>2</a:t>
            </a:r>
            <a:r>
              <a:rPr lang="en-US" sz="2800" b="1" i="1">
                <a:solidFill>
                  <a:srgbClr val="FF3300"/>
                </a:solidFill>
              </a:rPr>
              <a:t> </a:t>
            </a:r>
            <a:r>
              <a:rPr lang="ru-RU" sz="2800" b="1" i="1">
                <a:solidFill>
                  <a:srgbClr val="FF3300"/>
                </a:solidFill>
              </a:rPr>
              <a:t>-</a:t>
            </a:r>
            <a:r>
              <a:rPr lang="en-US" sz="2800" b="1" i="1">
                <a:solidFill>
                  <a:srgbClr val="FF3300"/>
                </a:solidFill>
              </a:rPr>
              <a:t>2x -3</a:t>
            </a:r>
            <a:endParaRPr lang="ru-RU" sz="2800" b="1" i="1">
              <a:solidFill>
                <a:srgbClr val="FF33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i="1"/>
              <a:t> </a:t>
            </a:r>
            <a:endParaRPr lang="ru-RU" i="1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/>
          <a:srcRect l="40625" t="37500" r="40559" b="35416"/>
          <a:stretch>
            <a:fillRect/>
          </a:stretch>
        </p:blipFill>
        <p:spPr bwMode="auto">
          <a:xfrm>
            <a:off x="6096000" y="1828800"/>
            <a:ext cx="27527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5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-76200"/>
            <a:ext cx="7772400" cy="1143000"/>
          </a:xfrm>
          <a:effectLst>
            <a:outerShdw dist="35921" dir="2700000" algn="ctr" rotWithShape="0">
              <a:schemeClr val="hlink">
                <a:alpha val="50000"/>
              </a:schemeClr>
            </a:outerShdw>
          </a:effectLst>
        </p:spPr>
        <p:txBody>
          <a:bodyPr/>
          <a:lstStyle/>
          <a:p>
            <a:r>
              <a:rPr lang="ru-RU" sz="3200" b="1" i="1">
                <a:solidFill>
                  <a:srgbClr val="3333FF"/>
                </a:solidFill>
              </a:rPr>
              <a:t>Примеры графического решения квадратных уравнений</a:t>
            </a:r>
          </a:p>
        </p:txBody>
      </p:sp>
      <p:graphicFrame>
        <p:nvGraphicFramePr>
          <p:cNvPr id="19497" name="Group 41"/>
          <p:cNvGraphicFramePr>
            <a:graphicFrameLocks noGrp="1"/>
          </p:cNvGraphicFramePr>
          <p:nvPr/>
        </p:nvGraphicFramePr>
        <p:xfrm>
          <a:off x="685800" y="4632325"/>
          <a:ext cx="2819400" cy="1082675"/>
        </p:xfrm>
        <a:graphic>
          <a:graphicData uri="http://schemas.openxmlformats.org/drawingml/2006/table">
            <a:tbl>
              <a:tblPr/>
              <a:tblGrid>
                <a:gridCol w="565150"/>
                <a:gridCol w="561975"/>
                <a:gridCol w="565150"/>
                <a:gridCol w="561975"/>
                <a:gridCol w="56515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86" name="AutoShape 30"/>
          <p:cNvSpPr>
            <a:spLocks noChangeArrowheads="1"/>
          </p:cNvSpPr>
          <p:nvPr/>
        </p:nvSpPr>
        <p:spPr bwMode="auto">
          <a:xfrm flipH="1">
            <a:off x="7162800" y="3200400"/>
            <a:ext cx="76200" cy="76200"/>
          </a:xfrm>
          <a:prstGeom prst="flowChartConnector">
            <a:avLst/>
          </a:prstGeom>
          <a:solidFill>
            <a:srgbClr val="00FF00"/>
          </a:solidFill>
          <a:ln w="9525">
            <a:solidFill>
              <a:srgbClr val="3333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7" name="AutoShape 31"/>
          <p:cNvSpPr>
            <a:spLocks noChangeArrowheads="1"/>
          </p:cNvSpPr>
          <p:nvPr/>
        </p:nvSpPr>
        <p:spPr bwMode="auto">
          <a:xfrm flipV="1">
            <a:off x="8229600" y="3200400"/>
            <a:ext cx="76200" cy="76200"/>
          </a:xfrm>
          <a:prstGeom prst="flowChartConnector">
            <a:avLst/>
          </a:prstGeom>
          <a:solidFill>
            <a:srgbClr val="00FF00"/>
          </a:solidFill>
          <a:ln w="9525">
            <a:solidFill>
              <a:srgbClr val="3333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8" name="AutoShape 32"/>
          <p:cNvSpPr>
            <a:spLocks noChangeArrowheads="1"/>
          </p:cNvSpPr>
          <p:nvPr/>
        </p:nvSpPr>
        <p:spPr bwMode="auto">
          <a:xfrm>
            <a:off x="7924800" y="4648200"/>
            <a:ext cx="914400" cy="609600"/>
          </a:xfrm>
          <a:prstGeom prst="wedgeEllipseCallout">
            <a:avLst>
              <a:gd name="adj1" fmla="val -16144"/>
              <a:gd name="adj2" fmla="val -27760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kumimoji="0" lang="en-US" b="1"/>
              <a:t>3</a:t>
            </a:r>
            <a:endParaRPr kumimoji="0" lang="ru-RU" b="1"/>
          </a:p>
        </p:txBody>
      </p:sp>
      <p:sp>
        <p:nvSpPr>
          <p:cNvPr id="19489" name="AutoShape 33"/>
          <p:cNvSpPr>
            <a:spLocks noChangeArrowheads="1"/>
          </p:cNvSpPr>
          <p:nvPr/>
        </p:nvSpPr>
        <p:spPr bwMode="auto">
          <a:xfrm>
            <a:off x="5410200" y="4953000"/>
            <a:ext cx="1066800" cy="685800"/>
          </a:xfrm>
          <a:prstGeom prst="wedgeEllipseCallout">
            <a:avLst>
              <a:gd name="adj1" fmla="val 116963"/>
              <a:gd name="adj2" fmla="val -296065"/>
            </a:avLst>
          </a:prstGeom>
          <a:solidFill>
            <a:srgbClr val="00FF00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kumimoji="0" lang="en-US" b="1"/>
              <a:t>-1</a:t>
            </a:r>
            <a:endParaRPr kumimoji="0" lang="ru-RU" b="1"/>
          </a:p>
        </p:txBody>
      </p:sp>
      <p:sp>
        <p:nvSpPr>
          <p:cNvPr id="19491" name="Text Box 35"/>
          <p:cNvSpPr txBox="1">
            <a:spLocks noChangeArrowheads="1"/>
          </p:cNvSpPr>
          <p:nvPr/>
        </p:nvSpPr>
        <p:spPr bwMode="auto">
          <a:xfrm>
            <a:off x="304800" y="17526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9492" name="Text Box 36"/>
          <p:cNvSpPr txBox="1">
            <a:spLocks noChangeArrowheads="1"/>
          </p:cNvSpPr>
          <p:nvPr/>
        </p:nvSpPr>
        <p:spPr bwMode="auto">
          <a:xfrm>
            <a:off x="1752600" y="1004888"/>
            <a:ext cx="6096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solidFill>
                  <a:srgbClr val="101016"/>
                </a:solidFill>
              </a:rPr>
              <a:t>Решение уравнения</a:t>
            </a:r>
            <a:r>
              <a:rPr lang="en-US" sz="2800"/>
              <a:t>    </a:t>
            </a:r>
            <a:r>
              <a:rPr lang="ru-RU" sz="2800"/>
              <a:t> </a:t>
            </a:r>
            <a:r>
              <a:rPr lang="en-US" sz="2800" b="1" i="1">
                <a:solidFill>
                  <a:srgbClr val="FF3300"/>
                </a:solidFill>
              </a:rPr>
              <a:t>x</a:t>
            </a:r>
            <a:r>
              <a:rPr lang="en-US" sz="2800" b="1" i="1" baseline="30000">
                <a:solidFill>
                  <a:srgbClr val="FF3300"/>
                </a:solidFill>
              </a:rPr>
              <a:t>2</a:t>
            </a:r>
            <a:r>
              <a:rPr lang="en-US" sz="2800" b="1" i="1">
                <a:solidFill>
                  <a:srgbClr val="FF3300"/>
                </a:solidFill>
              </a:rPr>
              <a:t>-2x –3=0</a:t>
            </a:r>
            <a:endParaRPr lang="ru-RU" sz="2800" b="1" i="1">
              <a:solidFill>
                <a:srgbClr val="FF3300"/>
              </a:solidFill>
            </a:endParaRPr>
          </a:p>
        </p:txBody>
      </p:sp>
      <p:sp>
        <p:nvSpPr>
          <p:cNvPr id="19496" name="Text Box 40"/>
          <p:cNvSpPr txBox="1">
            <a:spLocks noChangeArrowheads="1"/>
          </p:cNvSpPr>
          <p:nvPr/>
        </p:nvSpPr>
        <p:spPr bwMode="auto">
          <a:xfrm>
            <a:off x="762000" y="5727700"/>
            <a:ext cx="80772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3409BD"/>
                </a:solidFill>
              </a:rPr>
              <a:t>Корни уравнения равны абсциссам точек пересечения параболы с осью ОХ</a:t>
            </a:r>
          </a:p>
          <a:p>
            <a:pPr>
              <a:spcBef>
                <a:spcPct val="50000"/>
              </a:spcBef>
            </a:pPr>
            <a:endParaRPr lang="ru-RU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500"/>
                                        <p:tgtEl>
                                          <p:spTgt spid="194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93" grpId="0" build="p" autoUpdateAnimBg="0"/>
      <p:bldP spid="19486" grpId="0" animBg="1"/>
      <p:bldP spid="19487" grpId="0" animBg="1"/>
      <p:bldP spid="19488" grpId="0" animBg="1" autoUpdateAnimBg="0"/>
      <p:bldP spid="19489" grpId="0" animBg="1" autoUpdateAnimBg="0"/>
      <p:bldP spid="1949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8" name="Picture 20"/>
          <p:cNvPicPr>
            <a:picLocks noChangeAspect="1" noChangeArrowheads="1"/>
          </p:cNvPicPr>
          <p:nvPr/>
        </p:nvPicPr>
        <p:blipFill>
          <a:blip r:embed="rId5"/>
          <a:srcRect l="35156" t="13542" r="36719" b="42708"/>
          <a:stretch>
            <a:fillRect/>
          </a:stretch>
        </p:blipFill>
        <p:spPr bwMode="auto">
          <a:xfrm>
            <a:off x="5410200" y="2133600"/>
            <a:ext cx="359251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effectLst>
            <a:outerShdw dist="35921" dir="2700000" algn="ctr" rotWithShape="0">
              <a:schemeClr val="hlink"/>
            </a:outerShdw>
          </a:effectLst>
        </p:spPr>
        <p:txBody>
          <a:bodyPr/>
          <a:lstStyle/>
          <a:p>
            <a:r>
              <a:rPr lang="en-US" sz="3200" b="1" i="1">
                <a:solidFill>
                  <a:srgbClr val="3333FF"/>
                </a:solidFill>
              </a:rPr>
              <a:t>x</a:t>
            </a:r>
            <a:r>
              <a:rPr lang="en-US" sz="3200" b="1" i="1" baseline="30000">
                <a:solidFill>
                  <a:srgbClr val="3333FF"/>
                </a:solidFill>
              </a:rPr>
              <a:t>2</a:t>
            </a:r>
            <a:r>
              <a:rPr lang="en-US" sz="3200" b="1" i="1">
                <a:solidFill>
                  <a:srgbClr val="3333FF"/>
                </a:solidFill>
              </a:rPr>
              <a:t> – 2x – 3 =0 </a:t>
            </a:r>
            <a:br>
              <a:rPr lang="en-US" sz="3200" b="1" i="1">
                <a:solidFill>
                  <a:srgbClr val="3333FF"/>
                </a:solidFill>
              </a:rPr>
            </a:br>
            <a:r>
              <a:rPr lang="ru-RU" sz="3200" b="1" i="1">
                <a:solidFill>
                  <a:srgbClr val="3333FF"/>
                </a:solidFill>
              </a:rPr>
              <a:t>Представим в виде </a:t>
            </a:r>
            <a:r>
              <a:rPr lang="en-US" sz="3200" b="1" i="1">
                <a:solidFill>
                  <a:srgbClr val="3333FF"/>
                </a:solidFill>
              </a:rPr>
              <a:t>x</a:t>
            </a:r>
            <a:r>
              <a:rPr lang="en-US" sz="3200" b="1" i="1" baseline="30000">
                <a:solidFill>
                  <a:srgbClr val="3333FF"/>
                </a:solidFill>
              </a:rPr>
              <a:t>2</a:t>
            </a:r>
            <a:r>
              <a:rPr lang="en-US" sz="3200" b="1" i="1">
                <a:solidFill>
                  <a:srgbClr val="3333FF"/>
                </a:solidFill>
              </a:rPr>
              <a:t> =</a:t>
            </a:r>
            <a:r>
              <a:rPr lang="ru-RU" sz="3200" b="1" i="1">
                <a:solidFill>
                  <a:srgbClr val="3333FF"/>
                </a:solidFill>
              </a:rPr>
              <a:t> </a:t>
            </a:r>
            <a:r>
              <a:rPr lang="en-US" sz="3200" b="1" i="1">
                <a:solidFill>
                  <a:srgbClr val="3333FF"/>
                </a:solidFill>
              </a:rPr>
              <a:t>2x +3</a:t>
            </a:r>
            <a:endParaRPr lang="ru-RU" sz="3200" b="1" i="1">
              <a:solidFill>
                <a:srgbClr val="3333FF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5105400" cy="3124200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/>
              <a:t>Пусть </a:t>
            </a:r>
            <a:r>
              <a:rPr lang="en-US" sz="2400" b="1"/>
              <a:t> </a:t>
            </a:r>
            <a:r>
              <a:rPr lang="en-US" sz="2400" b="1" i="1">
                <a:solidFill>
                  <a:srgbClr val="FF3399"/>
                </a:solidFill>
              </a:rPr>
              <a:t>f(x)=x</a:t>
            </a:r>
            <a:r>
              <a:rPr lang="en-US" sz="2400" b="1" i="1" baseline="30000">
                <a:solidFill>
                  <a:srgbClr val="FF3399"/>
                </a:solidFill>
              </a:rPr>
              <a:t>2</a:t>
            </a:r>
            <a:r>
              <a:rPr lang="en-US" sz="2400" b="1" baseline="30000"/>
              <a:t> </a:t>
            </a:r>
            <a:r>
              <a:rPr lang="ru-RU" sz="2400" b="1"/>
              <a:t> и</a:t>
            </a:r>
            <a:r>
              <a:rPr lang="en-US" sz="2400" b="1"/>
              <a:t> </a:t>
            </a:r>
            <a:r>
              <a:rPr lang="en-US" sz="2400" b="1" i="1">
                <a:solidFill>
                  <a:srgbClr val="FF3399"/>
                </a:solidFill>
              </a:rPr>
              <a:t>g(x)=2x +3</a:t>
            </a:r>
            <a:endParaRPr lang="en-US" sz="2400" b="1"/>
          </a:p>
          <a:p>
            <a:pPr>
              <a:buFontTx/>
              <a:buNone/>
            </a:pPr>
            <a:r>
              <a:rPr lang="ru-RU" sz="2400" b="1"/>
              <a:t>Построим на одной</a:t>
            </a:r>
            <a:r>
              <a:rPr lang="en-US" sz="2400" b="1"/>
              <a:t> </a:t>
            </a:r>
            <a:r>
              <a:rPr lang="ru-RU" sz="2400" b="1"/>
              <a:t>координатной плоскости</a:t>
            </a:r>
            <a:r>
              <a:rPr lang="ru-RU" sz="2400"/>
              <a:t> </a:t>
            </a:r>
            <a:r>
              <a:rPr lang="ru-RU" sz="2400" b="1"/>
              <a:t>графики функций</a:t>
            </a:r>
            <a:endParaRPr lang="ru-RU" sz="2400" b="1" i="1">
              <a:solidFill>
                <a:srgbClr val="FF3300"/>
              </a:solidFill>
            </a:endParaRPr>
          </a:p>
          <a:p>
            <a:pPr>
              <a:buFontTx/>
              <a:buNone/>
            </a:pPr>
            <a:r>
              <a:rPr lang="ru-RU" sz="2400" b="1" i="1">
                <a:solidFill>
                  <a:srgbClr val="FF3300"/>
                </a:solidFill>
              </a:rPr>
              <a:t> </a:t>
            </a:r>
            <a:r>
              <a:rPr lang="en-US" sz="2400" b="1" i="1">
                <a:solidFill>
                  <a:srgbClr val="FF3300"/>
                </a:solidFill>
              </a:rPr>
              <a:t>y=x</a:t>
            </a:r>
            <a:r>
              <a:rPr lang="en-US" sz="2400" b="1" i="1" baseline="30000">
                <a:solidFill>
                  <a:srgbClr val="FF3300"/>
                </a:solidFill>
              </a:rPr>
              <a:t>2</a:t>
            </a:r>
            <a:r>
              <a:rPr lang="en-US" sz="2400" b="1" i="1">
                <a:solidFill>
                  <a:srgbClr val="FF3300"/>
                </a:solidFill>
              </a:rPr>
              <a:t>  </a:t>
            </a:r>
            <a:r>
              <a:rPr lang="ru-RU" sz="2400" b="1"/>
              <a:t>и</a:t>
            </a:r>
            <a:r>
              <a:rPr lang="en-US" sz="2400" b="1" i="1">
                <a:solidFill>
                  <a:srgbClr val="FF3300"/>
                </a:solidFill>
              </a:rPr>
              <a:t>y= 2x + 3</a:t>
            </a:r>
            <a:endParaRPr lang="ru-RU" sz="2400" b="1" i="1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 rot="21292462" flipH="1">
            <a:off x="6477000" y="2209800"/>
            <a:ext cx="2209800" cy="403860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 flipH="1">
            <a:off x="7010400" y="5410200"/>
            <a:ext cx="76200" cy="76200"/>
          </a:xfrm>
          <a:prstGeom prst="flowChartConnector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8077200" y="2971800"/>
            <a:ext cx="76200" cy="76200"/>
          </a:xfrm>
          <a:prstGeom prst="flowChartConnector">
            <a:avLst/>
          </a:prstGeom>
          <a:solidFill>
            <a:srgbClr val="00FF00"/>
          </a:solidFill>
          <a:ln w="9525">
            <a:solidFill>
              <a:srgbClr val="3333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 flipV="1">
            <a:off x="8077200" y="29718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>
            <a:off x="7086600" y="5486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4" name="AutoShape 16"/>
          <p:cNvSpPr>
            <a:spLocks noChangeArrowheads="1"/>
          </p:cNvSpPr>
          <p:nvPr/>
        </p:nvSpPr>
        <p:spPr bwMode="auto">
          <a:xfrm flipV="1">
            <a:off x="7315200" y="6172200"/>
            <a:ext cx="1295400" cy="457200"/>
          </a:xfrm>
          <a:prstGeom prst="wedgeEllipseCallout">
            <a:avLst>
              <a:gd name="adj1" fmla="val 7227"/>
              <a:gd name="adj2" fmla="val 157639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/>
          <a:lstStyle/>
          <a:p>
            <a:pPr algn="ctr"/>
            <a:r>
              <a:rPr kumimoji="0" lang="en-US" b="1"/>
              <a:t>3</a:t>
            </a:r>
            <a:endParaRPr kumimoji="0" lang="ru-RU" b="1"/>
          </a:p>
        </p:txBody>
      </p:sp>
      <p:sp>
        <p:nvSpPr>
          <p:cNvPr id="7185" name="AutoShape 17"/>
          <p:cNvSpPr>
            <a:spLocks noChangeArrowheads="1"/>
          </p:cNvSpPr>
          <p:nvPr/>
        </p:nvSpPr>
        <p:spPr bwMode="auto">
          <a:xfrm>
            <a:off x="4572000" y="4495800"/>
            <a:ext cx="1676400" cy="838200"/>
          </a:xfrm>
          <a:prstGeom prst="wedgeEllipseCallout">
            <a:avLst>
              <a:gd name="adj1" fmla="val 97824"/>
              <a:gd name="adj2" fmla="val 8863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kumimoji="0" lang="en-US" b="1"/>
              <a:t>-1</a:t>
            </a:r>
            <a:endParaRPr kumimoji="0" lang="ru-RU" b="1"/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304800" y="4876800"/>
            <a:ext cx="41148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ru-RU" sz="2800" b="1" i="1">
                <a:solidFill>
                  <a:srgbClr val="3409BD"/>
                </a:solidFill>
                <a:latin typeface="Tahoma" pitchFamily="34" charset="0"/>
              </a:rPr>
              <a:t>Корни уравнения абсциссы точек пересечения параболы с прямой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3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7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7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 advAuto="1000"/>
      <p:bldP spid="7174" grpId="0" animBg="1"/>
      <p:bldP spid="7175" grpId="0" animBg="1"/>
      <p:bldP spid="7176" grpId="0" animBg="1"/>
      <p:bldP spid="7182" grpId="0" animBg="1"/>
      <p:bldP spid="7183" grpId="0" animBg="1"/>
      <p:bldP spid="7184" grpId="0" animBg="1" autoUpdateAnimBg="0"/>
      <p:bldP spid="7185" grpId="0" animBg="1" autoUpdateAnimBg="0"/>
      <p:bldP spid="718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3" name="Picture 21"/>
          <p:cNvPicPr>
            <a:picLocks noChangeAspect="1" noChangeArrowheads="1"/>
          </p:cNvPicPr>
          <p:nvPr/>
        </p:nvPicPr>
        <p:blipFill>
          <a:blip r:embed="rId5"/>
          <a:srcRect l="39063" t="25000" r="39844" b="37500"/>
          <a:stretch>
            <a:fillRect/>
          </a:stretch>
        </p:blipFill>
        <p:spPr bwMode="auto">
          <a:xfrm>
            <a:off x="5334000" y="1981200"/>
            <a:ext cx="33718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7772400" cy="1143000"/>
          </a:xfrm>
          <a:effectLst>
            <a:outerShdw dist="35921" dir="2700000" algn="ctr" rotWithShape="0">
              <a:schemeClr val="hlink"/>
            </a:outerShdw>
          </a:effectLst>
        </p:spPr>
        <p:txBody>
          <a:bodyPr/>
          <a:lstStyle/>
          <a:p>
            <a:r>
              <a:rPr lang="en-US" sz="3200" b="1" i="1">
                <a:solidFill>
                  <a:srgbClr val="3333FF"/>
                </a:solidFill>
              </a:rPr>
              <a:t>x</a:t>
            </a:r>
            <a:r>
              <a:rPr lang="en-US" sz="3200" b="1" i="1" baseline="30000">
                <a:solidFill>
                  <a:srgbClr val="3333FF"/>
                </a:solidFill>
              </a:rPr>
              <a:t>2</a:t>
            </a:r>
            <a:r>
              <a:rPr lang="en-US" sz="3200" b="1" i="1">
                <a:solidFill>
                  <a:srgbClr val="3333FF"/>
                </a:solidFill>
              </a:rPr>
              <a:t> – 2x – 3 =0 </a:t>
            </a:r>
            <a:r>
              <a:rPr lang="ru-RU" sz="3200" b="1" i="1">
                <a:solidFill>
                  <a:srgbClr val="3333FF"/>
                </a:solidFill>
              </a:rPr>
              <a:t>            </a:t>
            </a:r>
            <a:br>
              <a:rPr lang="ru-RU" sz="3200" b="1" i="1">
                <a:solidFill>
                  <a:srgbClr val="3333FF"/>
                </a:solidFill>
              </a:rPr>
            </a:br>
            <a:r>
              <a:rPr lang="ru-RU" sz="3200" b="1" i="1">
                <a:solidFill>
                  <a:srgbClr val="3333FF"/>
                </a:solidFill>
              </a:rPr>
              <a:t> Представим в виде </a:t>
            </a:r>
            <a:r>
              <a:rPr lang="en-US" sz="3200" b="1" i="1">
                <a:solidFill>
                  <a:srgbClr val="3333FF"/>
                </a:solidFill>
              </a:rPr>
              <a:t>x</a:t>
            </a:r>
            <a:r>
              <a:rPr lang="en-US" sz="3200" b="1" i="1" baseline="30000">
                <a:solidFill>
                  <a:srgbClr val="3333FF"/>
                </a:solidFill>
              </a:rPr>
              <a:t>2</a:t>
            </a:r>
            <a:r>
              <a:rPr lang="en-US" sz="3200" b="1" i="1">
                <a:solidFill>
                  <a:srgbClr val="3333FF"/>
                </a:solidFill>
              </a:rPr>
              <a:t> –3 = 2x</a:t>
            </a:r>
            <a:endParaRPr lang="ru-RU" sz="3200" b="1" i="1">
              <a:solidFill>
                <a:srgbClr val="3333FF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81200"/>
            <a:ext cx="5181600" cy="28956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/>
              <a:t> </a:t>
            </a:r>
            <a:r>
              <a:rPr lang="ru-RU" sz="2400" b="1"/>
              <a:t>Пусть</a:t>
            </a:r>
            <a:r>
              <a:rPr lang="en-US" sz="2400" b="1"/>
              <a:t>  </a:t>
            </a:r>
            <a:r>
              <a:rPr lang="en-US" sz="2400" b="1" i="1">
                <a:solidFill>
                  <a:srgbClr val="FF3399"/>
                </a:solidFill>
              </a:rPr>
              <a:t>f(x)=x</a:t>
            </a:r>
            <a:r>
              <a:rPr lang="en-US" sz="2400" b="1" i="1" baseline="30000">
                <a:solidFill>
                  <a:srgbClr val="FF3399"/>
                </a:solidFill>
              </a:rPr>
              <a:t>2</a:t>
            </a:r>
            <a:r>
              <a:rPr lang="en-US" sz="2400" b="1" i="1">
                <a:solidFill>
                  <a:srgbClr val="FF3399"/>
                </a:solidFill>
              </a:rPr>
              <a:t> –3</a:t>
            </a:r>
            <a:r>
              <a:rPr lang="en-US" sz="2400" b="1"/>
              <a:t>  </a:t>
            </a:r>
            <a:r>
              <a:rPr lang="ru-RU" sz="2400" b="1"/>
              <a:t>и</a:t>
            </a:r>
            <a:r>
              <a:rPr lang="en-US" sz="2400" b="1"/>
              <a:t>    </a:t>
            </a:r>
            <a:r>
              <a:rPr lang="en-US" sz="2400" b="1" i="1">
                <a:solidFill>
                  <a:srgbClr val="FF3399"/>
                </a:solidFill>
              </a:rPr>
              <a:t>g(x)=2x</a:t>
            </a:r>
            <a:endParaRPr lang="en-US" sz="2400" b="1"/>
          </a:p>
          <a:p>
            <a:pPr>
              <a:buFontTx/>
              <a:buNone/>
            </a:pPr>
            <a:r>
              <a:rPr lang="ru-RU" sz="2400" b="1"/>
              <a:t>Построим на одной координатной плоскости</a:t>
            </a:r>
            <a:r>
              <a:rPr lang="ru-RU" sz="2000"/>
              <a:t> </a:t>
            </a:r>
            <a:r>
              <a:rPr lang="ru-RU" sz="2400" b="1"/>
              <a:t>графики функций</a:t>
            </a:r>
          </a:p>
          <a:p>
            <a:pPr>
              <a:buFontTx/>
              <a:buNone/>
            </a:pPr>
            <a:r>
              <a:rPr lang="ru-RU" sz="2400" b="1"/>
              <a:t> </a:t>
            </a:r>
            <a:r>
              <a:rPr lang="en-US" sz="2400" b="1" i="1">
                <a:solidFill>
                  <a:srgbClr val="FF3300"/>
                </a:solidFill>
              </a:rPr>
              <a:t>y=x</a:t>
            </a:r>
            <a:r>
              <a:rPr lang="en-US" sz="2400" b="1" i="1" baseline="30000">
                <a:solidFill>
                  <a:srgbClr val="FF3300"/>
                </a:solidFill>
              </a:rPr>
              <a:t>2</a:t>
            </a:r>
            <a:r>
              <a:rPr lang="en-US" sz="2400" b="1" i="1">
                <a:solidFill>
                  <a:srgbClr val="FF3300"/>
                </a:solidFill>
              </a:rPr>
              <a:t> –3  </a:t>
            </a:r>
            <a:r>
              <a:rPr lang="ru-RU" sz="2400" b="1"/>
              <a:t>и</a:t>
            </a:r>
            <a:r>
              <a:rPr lang="en-US" sz="2400" b="1"/>
              <a:t> </a:t>
            </a:r>
            <a:r>
              <a:rPr lang="en-US" sz="2400" b="1" i="1">
                <a:solidFill>
                  <a:srgbClr val="FF3300"/>
                </a:solidFill>
              </a:rPr>
              <a:t>   y =2x</a:t>
            </a:r>
            <a:endParaRPr lang="ru-RU" sz="2800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6781800" y="5029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8001000" y="32004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6705600" y="5638800"/>
            <a:ext cx="76200" cy="76200"/>
          </a:xfrm>
          <a:prstGeom prst="flowChartConnector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8001000" y="3048000"/>
            <a:ext cx="76200" cy="76200"/>
          </a:xfrm>
          <a:prstGeom prst="flowChartConnector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3733800" y="3429000"/>
            <a:ext cx="1295400" cy="1600200"/>
          </a:xfrm>
          <a:prstGeom prst="wedgeEllipseCallout">
            <a:avLst>
              <a:gd name="adj1" fmla="val 183088"/>
              <a:gd name="adj2" fmla="val 5079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kumimoji="0" lang="en-US" b="1"/>
          </a:p>
          <a:p>
            <a:pPr algn="ctr"/>
            <a:r>
              <a:rPr kumimoji="0" lang="en-US" b="1"/>
              <a:t>-1</a:t>
            </a:r>
            <a:endParaRPr kumimoji="0" lang="ru-RU" b="1"/>
          </a:p>
        </p:txBody>
      </p:sp>
      <p:sp>
        <p:nvSpPr>
          <p:cNvPr id="8206" name="AutoShape 14"/>
          <p:cNvSpPr>
            <a:spLocks noChangeArrowheads="1"/>
          </p:cNvSpPr>
          <p:nvPr/>
        </p:nvSpPr>
        <p:spPr bwMode="auto">
          <a:xfrm>
            <a:off x="7543800" y="5943600"/>
            <a:ext cx="1447800" cy="685800"/>
          </a:xfrm>
          <a:prstGeom prst="wedgeEllipseCallout">
            <a:avLst>
              <a:gd name="adj1" fmla="val -16778"/>
              <a:gd name="adj2" fmla="val -179398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kumimoji="0" lang="en-US" b="1"/>
              <a:t>3</a:t>
            </a:r>
            <a:endParaRPr kumimoji="0" lang="ru-RU" b="1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 rot="21412172" flipV="1">
            <a:off x="6248400" y="2057400"/>
            <a:ext cx="2441575" cy="4340225"/>
          </a:xfrm>
          <a:prstGeom prst="line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228600" y="4800600"/>
            <a:ext cx="48371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SzPct val="90000"/>
            </a:pPr>
            <a:r>
              <a:rPr kumimoji="0" lang="ru-RU" sz="2800" b="1" i="1">
                <a:solidFill>
                  <a:srgbClr val="3409BD"/>
                </a:solidFill>
                <a:latin typeface="Tahoma" pitchFamily="34" charset="0"/>
              </a:rPr>
              <a:t>Корни уравнения абсциссы точек пересечения параболы с прямой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6" presetClass="entr" presetSubtype="4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6" presetClass="entr" presetSubtype="4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 advAuto="1000"/>
      <p:bldP spid="8197" grpId="0" animBg="1"/>
      <p:bldP spid="8198" grpId="0" animBg="1"/>
      <p:bldP spid="8202" grpId="0" animBg="1"/>
      <p:bldP spid="8203" grpId="0" animBg="1"/>
      <p:bldP spid="8204" grpId="0" animBg="1" autoUpdateAnimBg="0"/>
      <p:bldP spid="8206" grpId="0" animBg="1" autoUpdateAnimBg="0"/>
      <p:bldP spid="8207" grpId="0" animBg="1"/>
      <p:bldP spid="820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7" name="Picture 17"/>
          <p:cNvPicPr>
            <a:picLocks noChangeAspect="1" noChangeArrowheads="1"/>
          </p:cNvPicPr>
          <p:nvPr/>
        </p:nvPicPr>
        <p:blipFill>
          <a:blip r:embed="rId5"/>
          <a:srcRect l="43750" t="23958" r="36719" b="41666"/>
          <a:stretch>
            <a:fillRect/>
          </a:stretch>
        </p:blipFill>
        <p:spPr bwMode="auto">
          <a:xfrm>
            <a:off x="5334000" y="1752600"/>
            <a:ext cx="357981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effectLst>
            <a:outerShdw dist="35921" dir="2700000" algn="ctr" rotWithShape="0">
              <a:schemeClr val="hlink"/>
            </a:outerShdw>
          </a:effectLst>
        </p:spPr>
        <p:txBody>
          <a:bodyPr/>
          <a:lstStyle/>
          <a:p>
            <a:r>
              <a:rPr lang="en-US" sz="3200" b="1" i="1">
                <a:solidFill>
                  <a:srgbClr val="3333FF"/>
                </a:solidFill>
              </a:rPr>
              <a:t>x</a:t>
            </a:r>
            <a:r>
              <a:rPr lang="en-US" sz="3200" b="1" i="1" baseline="30000">
                <a:solidFill>
                  <a:srgbClr val="3333FF"/>
                </a:solidFill>
              </a:rPr>
              <a:t>2</a:t>
            </a:r>
            <a:r>
              <a:rPr lang="en-US" sz="3200" b="1" i="1">
                <a:solidFill>
                  <a:srgbClr val="3333FF"/>
                </a:solidFill>
              </a:rPr>
              <a:t> – 2x – 3 =0 </a:t>
            </a:r>
            <a:br>
              <a:rPr lang="en-US" sz="3200" b="1" i="1">
                <a:solidFill>
                  <a:srgbClr val="3333FF"/>
                </a:solidFill>
              </a:rPr>
            </a:br>
            <a:r>
              <a:rPr lang="ru-RU" sz="3200" b="1" i="1">
                <a:solidFill>
                  <a:srgbClr val="3333FF"/>
                </a:solidFill>
              </a:rPr>
              <a:t>Представим в виде </a:t>
            </a:r>
            <a:r>
              <a:rPr lang="en-US" sz="3200" b="1" i="1">
                <a:solidFill>
                  <a:srgbClr val="3333FF"/>
                </a:solidFill>
              </a:rPr>
              <a:t>(x –1)</a:t>
            </a:r>
            <a:r>
              <a:rPr lang="en-US" sz="3200" b="1" i="1" baseline="30000">
                <a:solidFill>
                  <a:srgbClr val="3333FF"/>
                </a:solidFill>
              </a:rPr>
              <a:t>2</a:t>
            </a:r>
            <a:r>
              <a:rPr lang="en-US" sz="3200" b="1" i="1">
                <a:solidFill>
                  <a:srgbClr val="3333FF"/>
                </a:solidFill>
              </a:rPr>
              <a:t>=4</a:t>
            </a:r>
            <a:endParaRPr lang="ru-RU" sz="3200" b="1" i="1">
              <a:solidFill>
                <a:srgbClr val="3333FF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981200"/>
            <a:ext cx="5029200" cy="2819400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/>
              <a:t>Пусть</a:t>
            </a:r>
            <a:r>
              <a:rPr lang="en-US" sz="2400" b="1"/>
              <a:t> </a:t>
            </a:r>
            <a:r>
              <a:rPr lang="en-US" sz="2400" b="1" i="1">
                <a:solidFill>
                  <a:srgbClr val="FF3399"/>
                </a:solidFill>
              </a:rPr>
              <a:t>f(x)= (x – 1)</a:t>
            </a:r>
            <a:r>
              <a:rPr lang="en-US" sz="2400" b="1" i="1" baseline="30000">
                <a:solidFill>
                  <a:srgbClr val="FF3399"/>
                </a:solidFill>
              </a:rPr>
              <a:t>2</a:t>
            </a:r>
            <a:r>
              <a:rPr lang="ru-RU" sz="2400" b="1"/>
              <a:t>  и </a:t>
            </a:r>
            <a:r>
              <a:rPr lang="en-US" sz="2400" b="1" i="1">
                <a:solidFill>
                  <a:srgbClr val="FF3399"/>
                </a:solidFill>
              </a:rPr>
              <a:t>g(x)=4</a:t>
            </a:r>
            <a:endParaRPr lang="ru-RU" sz="2400" b="1"/>
          </a:p>
          <a:p>
            <a:pPr>
              <a:buFontTx/>
              <a:buNone/>
            </a:pPr>
            <a:r>
              <a:rPr lang="ru-RU" sz="2400" b="1"/>
              <a:t>Построим на одной координатной плоскости</a:t>
            </a:r>
            <a:r>
              <a:rPr lang="ru-RU" sz="2000"/>
              <a:t> </a:t>
            </a:r>
            <a:r>
              <a:rPr lang="ru-RU" sz="2400" b="1"/>
              <a:t>графики функций</a:t>
            </a:r>
            <a:endParaRPr lang="en-US" sz="2400" b="1"/>
          </a:p>
          <a:p>
            <a:pPr>
              <a:buFontTx/>
              <a:buNone/>
            </a:pPr>
            <a:r>
              <a:rPr lang="en-US" sz="2400" b="1" i="1">
                <a:solidFill>
                  <a:srgbClr val="FF3300"/>
                </a:solidFill>
              </a:rPr>
              <a:t>y= (x –1)</a:t>
            </a:r>
            <a:r>
              <a:rPr lang="en-US" sz="2400" b="1" i="1" baseline="30000">
                <a:solidFill>
                  <a:srgbClr val="FF3300"/>
                </a:solidFill>
              </a:rPr>
              <a:t>2 </a:t>
            </a:r>
            <a:r>
              <a:rPr lang="en-US" sz="2400" b="1" i="1">
                <a:solidFill>
                  <a:srgbClr val="FF3300"/>
                </a:solidFill>
              </a:rPr>
              <a:t> </a:t>
            </a:r>
            <a:r>
              <a:rPr lang="ru-RU" sz="2400" b="1"/>
              <a:t>и</a:t>
            </a:r>
            <a:r>
              <a:rPr lang="en-US" sz="2400" b="1" i="1"/>
              <a:t>  </a:t>
            </a:r>
            <a:r>
              <a:rPr lang="en-US" sz="2400" b="1" i="1">
                <a:solidFill>
                  <a:srgbClr val="FF3300"/>
                </a:solidFill>
              </a:rPr>
              <a:t>   y=4</a:t>
            </a:r>
            <a:endParaRPr lang="ru-RU" sz="2400" b="1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5334000" y="3657600"/>
            <a:ext cx="3352800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 flipV="1">
            <a:off x="7772400" y="3581400"/>
            <a:ext cx="76200" cy="76200"/>
          </a:xfrm>
          <a:prstGeom prst="flowChartConnector">
            <a:avLst/>
          </a:prstGeom>
          <a:solidFill>
            <a:srgbClr val="00FF00"/>
          </a:solidFill>
          <a:ln w="952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5943600" y="3581400"/>
            <a:ext cx="76200" cy="76200"/>
          </a:xfrm>
          <a:prstGeom prst="flowChartConnector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7848600" y="36576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6019800" y="35814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733800" y="4038600"/>
            <a:ext cx="1524000" cy="1219200"/>
          </a:xfrm>
          <a:prstGeom prst="wedgeEllipseCallout">
            <a:avLst>
              <a:gd name="adj1" fmla="val 101875"/>
              <a:gd name="adj2" fmla="val 62759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kumimoji="0" lang="en-US" b="1"/>
              <a:t>-1</a:t>
            </a:r>
            <a:endParaRPr kumimoji="0" lang="ru-RU" b="1"/>
          </a:p>
        </p:txBody>
      </p:sp>
      <p:sp>
        <p:nvSpPr>
          <p:cNvPr id="10255" name="AutoShape 15"/>
          <p:cNvSpPr>
            <a:spLocks noChangeArrowheads="1"/>
          </p:cNvSpPr>
          <p:nvPr/>
        </p:nvSpPr>
        <p:spPr bwMode="auto">
          <a:xfrm>
            <a:off x="8001000" y="5334000"/>
            <a:ext cx="838200" cy="1524000"/>
          </a:xfrm>
          <a:prstGeom prst="wedgeEllipseCallout">
            <a:avLst>
              <a:gd name="adj1" fmla="val -71593"/>
              <a:gd name="adj2" fmla="val -4322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kumimoji="0" lang="en-US" b="1"/>
          </a:p>
          <a:p>
            <a:pPr algn="ctr"/>
            <a:r>
              <a:rPr kumimoji="0" lang="en-US" b="1"/>
              <a:t>3</a:t>
            </a:r>
          </a:p>
          <a:p>
            <a:pPr algn="ctr"/>
            <a:endParaRPr kumimoji="0" lang="ru-RU" b="1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228600" y="4876800"/>
            <a:ext cx="47466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ru-RU" sz="2800" b="1" i="1">
                <a:solidFill>
                  <a:srgbClr val="3409BD"/>
                </a:solidFill>
                <a:latin typeface="Tahoma" pitchFamily="34" charset="0"/>
              </a:rPr>
              <a:t>Корни уравнения абсциссы точек пересечения параболы с прямой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 advAuto="1000"/>
      <p:bldP spid="10245" grpId="0" animBg="1"/>
      <p:bldP spid="10246" grpId="0" animBg="1"/>
      <p:bldP spid="10247" grpId="0" animBg="1"/>
      <p:bldP spid="10249" grpId="0" animBg="1"/>
      <p:bldP spid="10253" grpId="0" animBg="1"/>
      <p:bldP spid="10254" grpId="0" animBg="1" autoUpdateAnimBg="0"/>
      <p:bldP spid="10255" grpId="0" animBg="1" autoUpdateAnimBg="0"/>
      <p:bldP spid="1025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229600" cy="4648200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Еще в древнем Вавилоне могли решить некоторые виды квадратных уравнений.</a:t>
            </a:r>
          </a:p>
          <a:p>
            <a:pPr>
              <a:buFontTx/>
              <a:buNone/>
            </a:pPr>
            <a:r>
              <a:rPr lang="ru-RU"/>
              <a:t>Диофант Александрийский и </a:t>
            </a:r>
            <a:r>
              <a:rPr lang="ru-RU" i="1">
                <a:solidFill>
                  <a:srgbClr val="FF3300"/>
                </a:solidFill>
                <a:hlinkClick r:id="rId2"/>
              </a:rPr>
              <a:t>Евклид</a:t>
            </a:r>
            <a:r>
              <a:rPr lang="ru-RU"/>
              <a:t> , </a:t>
            </a:r>
            <a:r>
              <a:rPr lang="ru-RU" i="1">
                <a:hlinkClick r:id="rId3"/>
              </a:rPr>
              <a:t>Аль-Хорезми</a:t>
            </a:r>
            <a:r>
              <a:rPr lang="ru-RU">
                <a:hlinkClick r:id="rId3"/>
              </a:rPr>
              <a:t> </a:t>
            </a:r>
            <a:r>
              <a:rPr lang="ru-RU"/>
              <a:t>и </a:t>
            </a:r>
            <a:r>
              <a:rPr lang="ru-RU" i="1">
                <a:hlinkClick r:id="rId4"/>
              </a:rPr>
              <a:t>Омар Хайям</a:t>
            </a:r>
            <a:r>
              <a:rPr lang="ru-RU">
                <a:hlinkClick r:id="rId4"/>
              </a:rPr>
              <a:t> </a:t>
            </a:r>
            <a:r>
              <a:rPr lang="ru-RU"/>
              <a:t>решали уравнения геометрическими  и графическими способами.</a:t>
            </a:r>
          </a:p>
          <a:p>
            <a:pPr>
              <a:buFontTx/>
              <a:buNone/>
            </a:pPr>
            <a:r>
              <a:rPr lang="ru-RU"/>
              <a:t>В 1591 году </a:t>
            </a:r>
            <a:r>
              <a:rPr lang="ru-RU" i="1">
                <a:hlinkClick r:id="rId5"/>
              </a:rPr>
              <a:t>Франсуа Виет</a:t>
            </a:r>
            <a:r>
              <a:rPr lang="ru-RU">
                <a:hlinkClick r:id="rId5"/>
              </a:rPr>
              <a:t> </a:t>
            </a:r>
            <a:r>
              <a:rPr lang="ru-RU"/>
              <a:t>ввел формулы для решения квадратных уравнений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57200"/>
            <a:ext cx="5486400" cy="990600"/>
          </a:xfrm>
          <a:effectLst>
            <a:outerShdw dist="35921" dir="2700000" algn="ctr" rotWithShape="0">
              <a:srgbClr val="FF3399">
                <a:alpha val="50000"/>
              </a:srgbClr>
            </a:outerShdw>
          </a:effectLst>
        </p:spPr>
        <p:txBody>
          <a:bodyPr/>
          <a:lstStyle/>
          <a:p>
            <a:r>
              <a:rPr lang="en-US" b="1" i="1">
                <a:solidFill>
                  <a:srgbClr val="FF3300"/>
                </a:solidFill>
              </a:rPr>
              <a:t>  </a:t>
            </a:r>
            <a:r>
              <a:rPr lang="ru-RU" b="1" i="1">
                <a:solidFill>
                  <a:srgbClr val="FF3300"/>
                </a:solidFill>
              </a:rPr>
              <a:t>Немного истории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81000" y="8382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90000"/>
            </a:pPr>
            <a:r>
              <a:rPr kumimoji="0" lang="ru-RU" b="1">
                <a:latin typeface="Tahoma" pitchFamily="34" charset="0"/>
              </a:rPr>
              <a:t> </a:t>
            </a:r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8775" y="152400"/>
            <a:ext cx="2232025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0" name="WordArt 10"/>
          <p:cNvSpPr>
            <a:spLocks noChangeArrowheads="1" noChangeShapeType="1" noTextEdit="1"/>
          </p:cNvSpPr>
          <p:nvPr/>
        </p:nvSpPr>
        <p:spPr bwMode="auto">
          <a:xfrm rot="-329317">
            <a:off x="1600200" y="762000"/>
            <a:ext cx="6134100" cy="25908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20644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0082"/>
                    </a:gs>
                    <a:gs pos="15000">
                      <a:srgbClr val="66008F"/>
                    </a:gs>
                    <a:gs pos="32499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1">
                      <a:srgbClr val="FF0000"/>
                    </a:gs>
                    <a:gs pos="67501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729317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Желаю удачи !</a:t>
            </a:r>
          </a:p>
        </p:txBody>
      </p:sp>
      <p:pic>
        <p:nvPicPr>
          <p:cNvPr id="20496" name="Picture 16" descr="mult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4800600"/>
            <a:ext cx="4183063" cy="1143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</TotalTime>
  <Words>305</Words>
  <Application>Microsoft Office PowerPoint</Application>
  <PresentationFormat>Экран (4:3)</PresentationFormat>
  <Paragraphs>64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Слайд 1</vt:lpstr>
      <vt:lpstr>Слайд 2</vt:lpstr>
      <vt:lpstr>Алгоритм графического  решения квадратных уравнений</vt:lpstr>
      <vt:lpstr>Примеры графического решения квадратных уравнений</vt:lpstr>
      <vt:lpstr>x2 – 2x – 3 =0  Представим в виде x2 = 2x +3</vt:lpstr>
      <vt:lpstr>x2 – 2x – 3 =0               Представим в виде x2 –3 = 2x</vt:lpstr>
      <vt:lpstr>x2 – 2x – 3 =0  Представим в виде (x –1)2=4</vt:lpstr>
      <vt:lpstr>  Немного истории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КНП</dc:creator>
  <cp:lastModifiedBy>КНП</cp:lastModifiedBy>
  <cp:revision>1</cp:revision>
  <dcterms:created xsi:type="dcterms:W3CDTF">2012-10-14T11:02:12Z</dcterms:created>
  <dcterms:modified xsi:type="dcterms:W3CDTF">2012-10-14T11:03:13Z</dcterms:modified>
</cp:coreProperties>
</file>