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91" r:id="rId5"/>
    <p:sldId id="260" r:id="rId6"/>
    <p:sldId id="262" r:id="rId7"/>
    <p:sldId id="266" r:id="rId8"/>
    <p:sldId id="267" r:id="rId9"/>
    <p:sldId id="268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1" r:id="rId20"/>
    <p:sldId id="283" r:id="rId21"/>
    <p:sldId id="284" r:id="rId22"/>
    <p:sldId id="285" r:id="rId23"/>
    <p:sldId id="292" r:id="rId24"/>
    <p:sldId id="286" r:id="rId25"/>
    <p:sldId id="287" r:id="rId26"/>
    <p:sldId id="289" r:id="rId27"/>
    <p:sldId id="29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7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upload.wikimedia.org/wikipedia/commons/7/7f/Seraphim_of_Sarov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days.pravoslavie.ru/name/1968.htm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upload.wikimedia.org/wikipedia/commons/f/f9/Serafim_and_a_bear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days.pravoslavie.ru/name/1968.htm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days.pravoslavie.ru/name/1968.htm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days.pravoslavie.ru/name/1968.htm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8358246" cy="2000239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660033"/>
                </a:solidFill>
                <a:latin typeface="Century" pitchFamily="18" charset="0"/>
              </a:rPr>
              <a:t>Русские святые</a:t>
            </a:r>
            <a:endParaRPr lang="ru-RU" sz="8800" b="1" dirty="0">
              <a:solidFill>
                <a:srgbClr val="660033"/>
              </a:solidFill>
              <a:latin typeface="Century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928934"/>
            <a:ext cx="8286808" cy="2709866"/>
          </a:xfrm>
        </p:spPr>
        <p:txBody>
          <a:bodyPr>
            <a:normAutofit lnSpcReduction="10000"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Book Antiqua" pitchFamily="18" charset="0"/>
              </a:rPr>
              <a:t>Святые благоверные князья, святители и преподобные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356"/>
            <a:ext cx="8929718" cy="571504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«Святой» означает причастный к верховному </a:t>
            </a:r>
            <a:r>
              <a:rPr lang="ru-RU" sz="4800" b="1" dirty="0" smtClean="0">
                <a:solidFill>
                  <a:srgbClr val="FF0000"/>
                </a:solidFill>
                <a:latin typeface="Arno Pro" pitchFamily="18" charset="0"/>
              </a:rPr>
              <a:t>нравственному закону</a:t>
            </a:r>
            <a:r>
              <a:rPr lang="ru-RU" sz="4800" b="1" dirty="0" smtClean="0">
                <a:latin typeface="Arno Pro" pitchFamily="18" charset="0"/>
              </a:rPr>
              <a:t>, 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диктующему систему  </a:t>
            </a:r>
            <a:r>
              <a:rPr lang="ru-RU" sz="4800" b="1" dirty="0" smtClean="0">
                <a:solidFill>
                  <a:srgbClr val="FF0000"/>
                </a:solidFill>
                <a:latin typeface="Arno Pro" pitchFamily="18" charset="0"/>
              </a:rPr>
              <a:t>ценностей</a:t>
            </a:r>
            <a:r>
              <a:rPr lang="ru-RU" sz="4800" b="1" dirty="0" smtClean="0">
                <a:latin typeface="Arno Pro" pitchFamily="18" charset="0"/>
              </a:rPr>
              <a:t>  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и  способ взаимоотношений  между </a:t>
            </a:r>
            <a:r>
              <a:rPr lang="ru-RU" sz="4800" b="1" dirty="0" smtClean="0">
                <a:solidFill>
                  <a:srgbClr val="FF0000"/>
                </a:solidFill>
                <a:latin typeface="Arno Pro" pitchFamily="18" charset="0"/>
              </a:rPr>
              <a:t>людьми</a:t>
            </a:r>
            <a:r>
              <a:rPr lang="ru-RU" sz="4800" b="1" dirty="0" smtClean="0">
                <a:latin typeface="Arno Pro" pitchFamily="18" charset="0"/>
              </a:rPr>
              <a:t>, 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которым в православии выступает </a:t>
            </a:r>
            <a:r>
              <a:rPr lang="ru-RU" sz="4800" b="1" dirty="0" smtClean="0">
                <a:solidFill>
                  <a:srgbClr val="FF0000"/>
                </a:solidFill>
                <a:latin typeface="Arno Pro" pitchFamily="18" charset="0"/>
              </a:rPr>
              <a:t>Бог</a:t>
            </a:r>
            <a:r>
              <a:rPr lang="ru-RU" sz="4800" b="1" dirty="0" smtClean="0">
                <a:latin typeface="Arno Pro" pitchFamily="18" charset="0"/>
              </a:rPr>
              <a:t>.</a:t>
            </a:r>
            <a:endParaRPr lang="ru-RU" sz="4800" b="1" dirty="0">
              <a:latin typeface="Arno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3116"/>
            <a:ext cx="8286808" cy="4929222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rgbClr val="FF0000"/>
                </a:solidFill>
                <a:latin typeface="Arno Pro Subhead" pitchFamily="18" charset="0"/>
              </a:rPr>
              <a:t>Благоверные князья </a:t>
            </a:r>
            <a:r>
              <a:rPr lang="ru-RU" sz="5300" b="1" dirty="0" smtClean="0">
                <a:solidFill>
                  <a:schemeClr val="accent2">
                    <a:lumMod val="50000"/>
                  </a:schemeClr>
                </a:solidFill>
                <a:latin typeface="Arno Pro Subhead" pitchFamily="18" charset="0"/>
              </a:rPr>
              <a:t>– это святые, которые своими христианскими добродетелями и воинскими доблестями спасли Отечество и способствовали укреплению христианской веры.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86454"/>
            <a:ext cx="8183880" cy="1571636"/>
          </a:xfrm>
        </p:spPr>
        <p:txBody>
          <a:bodyPr>
            <a:normAutofit fontScale="90000"/>
          </a:bodyPr>
          <a:lstStyle/>
          <a:p>
            <a:r>
              <a:rPr lang="ru-RU" sz="5300" dirty="0" smtClean="0">
                <a:solidFill>
                  <a:srgbClr val="C00000"/>
                </a:solidFill>
                <a:latin typeface="Arno Pro Subhead" pitchFamily="18" charset="0"/>
              </a:rPr>
              <a:t>Святой благоверный князь Андрей </a:t>
            </a:r>
            <a:r>
              <a:rPr lang="ru-RU" sz="5300" dirty="0" err="1" smtClean="0">
                <a:solidFill>
                  <a:srgbClr val="C00000"/>
                </a:solidFill>
                <a:latin typeface="Arno Pro Subhead" pitchFamily="18" charset="0"/>
              </a:rPr>
              <a:t>Боголюбский</a:t>
            </a:r>
            <a:r>
              <a:rPr lang="ru-RU" dirty="0" smtClean="0">
                <a:solidFill>
                  <a:srgbClr val="C00000"/>
                </a:solidFill>
                <a:latin typeface="Arno Pro Subhead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Arno Pro Subhead" pitchFamily="18" charset="0"/>
              </a:rPr>
            </a:br>
            <a:endParaRPr lang="ru-RU" dirty="0"/>
          </a:p>
        </p:txBody>
      </p:sp>
      <p:pic>
        <p:nvPicPr>
          <p:cNvPr id="3" name="Picture 2" descr="http://im2-tub-ru.yandex.net/i?id=12213492-48-72&amp;n=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5890" y="1772816"/>
            <a:ext cx="2970086" cy="3727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6388"/>
            <a:ext cx="8229600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Arno Pro" pitchFamily="18" charset="0"/>
              </a:rPr>
              <a:t>Успенский собор во Владимире</a:t>
            </a:r>
            <a:endParaRPr lang="ru-RU" sz="5400" b="1" dirty="0">
              <a:solidFill>
                <a:srgbClr val="FF0000"/>
              </a:solidFill>
              <a:latin typeface="Arno Pro" pitchFamily="18" charset="0"/>
            </a:endParaRPr>
          </a:p>
        </p:txBody>
      </p:sp>
      <p:pic>
        <p:nvPicPr>
          <p:cNvPr id="28674" name="Picture 2" descr="http://im5-tub-ru.yandex.net/i?id=481511371-59-72&amp;n=17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536" b="5536"/>
          <a:stretch>
            <a:fillRect/>
          </a:stretch>
        </p:blipFill>
        <p:spPr bwMode="auto">
          <a:xfrm>
            <a:off x="2267744" y="1412776"/>
            <a:ext cx="3888432" cy="3866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214950"/>
            <a:ext cx="8183880" cy="142876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chemeClr val="accent3">
                    <a:lumMod val="50000"/>
                  </a:schemeClr>
                </a:solidFill>
                <a:latin typeface="Arno Pro" pitchFamily="18" charset="0"/>
              </a:rPr>
              <a:t>Праздник Покрова Божией Матери</a:t>
            </a:r>
            <a:endParaRPr lang="ru-RU" sz="5400" dirty="0">
              <a:solidFill>
                <a:schemeClr val="accent3">
                  <a:lumMod val="50000"/>
                </a:schemeClr>
              </a:solidFill>
              <a:latin typeface="Arno Pro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8" descr="http://www.pravmir.ru/uploads/6891_1_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9631" y="1772816"/>
            <a:ext cx="2160241" cy="3164309"/>
          </a:xfrm>
          <a:prstGeom prst="rect">
            <a:avLst/>
          </a:prstGeom>
          <a:noFill/>
        </p:spPr>
      </p:pic>
      <p:pic>
        <p:nvPicPr>
          <p:cNvPr id="8" name="Picture 4" descr="http://im3-tub-ru.yandex.net/i?id=138023290-02-72&amp;n=1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700808"/>
            <a:ext cx="2453972" cy="3228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28605"/>
            <a:ext cx="7672414" cy="492922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Arno Pro" pitchFamily="18" charset="0"/>
              </a:rPr>
              <a:t>Святителями </a:t>
            </a:r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называют епископов или архиереев, угодивших Богу своей праведной жизнью</a:t>
            </a:r>
            <a:endParaRPr lang="ru-RU" sz="6000" b="1" dirty="0">
              <a:solidFill>
                <a:schemeClr val="accent2">
                  <a:lumMod val="50000"/>
                </a:schemeClr>
              </a:solidFill>
              <a:latin typeface="Arno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29264"/>
            <a:ext cx="8183880" cy="107157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Учители вселенские</a:t>
            </a:r>
            <a:endParaRPr lang="ru-RU" sz="6000" dirty="0">
              <a:solidFill>
                <a:schemeClr val="accent2">
                  <a:lumMod val="50000"/>
                </a:schemeClr>
              </a:solidFill>
              <a:latin typeface="Arno Pro" pitchFamily="18" charset="0"/>
            </a:endParaRPr>
          </a:p>
        </p:txBody>
      </p:sp>
      <p:pic>
        <p:nvPicPr>
          <p:cNvPr id="1026" name="Picture 2" descr="http://im0-tub-ru.yandex.net/i?id=324816124-03-72&amp;n=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484784"/>
            <a:ext cx="2648336" cy="38730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372368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Arno Pro" pitchFamily="18" charset="0"/>
              </a:rPr>
              <a:t>Николай Чудотворец</a:t>
            </a:r>
            <a:endParaRPr lang="ru-RU" sz="5400" dirty="0">
              <a:latin typeface="Arno Pro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2448272" cy="327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D:\Епархиальный отдел\Презентации для детей\5Nikola_sre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1772816"/>
            <a:ext cx="1945356" cy="314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188640"/>
            <a:ext cx="9144000" cy="2472736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8288" indent="0">
              <a:buNone/>
            </a:pPr>
            <a:r>
              <a:rPr lang="ru-RU" sz="12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Родился в третьем веке в городе </a:t>
            </a:r>
            <a:r>
              <a:rPr lang="ru-RU" sz="12800" b="1" dirty="0" err="1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Патары.Был</a:t>
            </a:r>
            <a:r>
              <a:rPr lang="ru-RU" sz="12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 епископом в городе Миры </a:t>
            </a:r>
            <a:r>
              <a:rPr lang="ru-RU" sz="12800" b="1" dirty="0" err="1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Ликийские</a:t>
            </a:r>
            <a:r>
              <a:rPr lang="ru-RU" sz="12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.</a:t>
            </a:r>
          </a:p>
          <a:p>
            <a:pPr marL="18288" indent="0">
              <a:buNone/>
            </a:pPr>
            <a:r>
              <a:rPr lang="ru-RU" sz="12800" b="1" dirty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Это территория современной Турции</a:t>
            </a:r>
            <a:r>
              <a:rPr lang="ru-RU" sz="12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.</a:t>
            </a:r>
          </a:p>
          <a:p>
            <a:pPr marL="18288" indent="0">
              <a:buNone/>
            </a:pPr>
            <a:r>
              <a:rPr lang="ru-RU" sz="12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Сейчас этот город называется </a:t>
            </a:r>
            <a:r>
              <a:rPr lang="ru-RU" sz="12800" b="1" dirty="0" err="1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Демре</a:t>
            </a:r>
            <a:r>
              <a:rPr lang="ru-RU" sz="1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18288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32856"/>
            <a:ext cx="345638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249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116632"/>
            <a:ext cx="9144000" cy="1908719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С детства Николай Угодник был добрым и честным мальчиком. Слушался родителей, читал Библию и другие книги, делал добрые дела, молился Иисусу Христу.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Arno Pro" pitchFamily="18" charset="0"/>
            </a:endParaRPr>
          </a:p>
        </p:txBody>
      </p:sp>
      <p:pic>
        <p:nvPicPr>
          <p:cNvPr id="3074" name="Picture 2" descr="D:\Епархиальный отдел\Презентации для детей\image15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78" y="3501008"/>
            <a:ext cx="387760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9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144000" cy="1500174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За доброту и мудрость Николая поставили епископом в городе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Миры. Теперь он еще больше заботился о </a:t>
            </a:r>
          </a:p>
          <a:p>
            <a:pPr marL="18288" indent="0">
              <a:buNone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людях </a:t>
            </a:r>
          </a:p>
          <a:p>
            <a:pPr marL="18288" indent="0">
              <a:buNone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и помогал им. 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Arno Pro" pitchFamily="18" charset="0"/>
            </a:endParaRPr>
          </a:p>
        </p:txBody>
      </p:sp>
      <p:pic>
        <p:nvPicPr>
          <p:cNvPr id="4098" name="Picture 2" descr="D:\Епархиальный отдел\Презентации для детей\ib31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482303"/>
            <a:ext cx="2808312" cy="325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9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429784" cy="18573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Во время путешествия в Иерусалим Николай Чудотворец усмирил   своей молитвой бурю и спас мореплавателей.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Arno Pro" pitchFamily="18" charset="0"/>
            </a:endParaRPr>
          </a:p>
        </p:txBody>
      </p:sp>
      <p:pic>
        <p:nvPicPr>
          <p:cNvPr id="7170" name="Picture 2" descr="D:\Епархиальный отдел\Презентации для детей\ib1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7" y="2636912"/>
            <a:ext cx="337696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9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5286388"/>
            <a:ext cx="8675656" cy="178595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Умер святитель Николай в 343 году.   9 (22) мая 1087 г. его мощи перевезли в итальянский город </a:t>
            </a:r>
            <a:r>
              <a:rPr lang="ru-RU" sz="4800" b="1" dirty="0" err="1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Бари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.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latin typeface="Arno Pro" pitchFamily="18" charset="0"/>
            </a:endParaRPr>
          </a:p>
        </p:txBody>
      </p:sp>
      <p:pic>
        <p:nvPicPr>
          <p:cNvPr id="22530" name="Picture 2" descr="http://im2-tub-ru.yandex.net/i?id=57761676-23-72&amp;n=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268760"/>
            <a:ext cx="2794062" cy="287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714356"/>
            <a:ext cx="821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Arno Pro" pitchFamily="18" charset="0"/>
              </a:rPr>
              <a:t>Преподобные </a:t>
            </a:r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(уподобившиеся Богу) – святые, прославившиеся в монашеском подвиге. </a:t>
            </a:r>
            <a:endParaRPr lang="ru-RU" sz="6000" dirty="0">
              <a:solidFill>
                <a:schemeClr val="accent2">
                  <a:lumMod val="50000"/>
                </a:schemeClr>
              </a:solidFill>
              <a:latin typeface="Arno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643578"/>
            <a:ext cx="9144064" cy="1785950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sz="67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Преподобный Сергий Радонежский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6643" y="1268759"/>
            <a:ext cx="2767405" cy="3495069"/>
          </a:xfrm>
          <a:prstGeom prst="rect">
            <a:avLst/>
          </a:prstGeom>
          <a:noFill/>
          <a:ln w="57150">
            <a:solidFill>
              <a:srgbClr val="A3371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929190" y="1676400"/>
            <a:ext cx="4214810" cy="44227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b="1" dirty="0" err="1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Преподоб</a:t>
            </a:r>
            <a:endParaRPr lang="ru-RU" sz="6000" b="1" dirty="0" smtClean="0">
              <a:solidFill>
                <a:schemeClr val="accent2">
                  <a:lumMod val="50000"/>
                </a:schemeClr>
              </a:solidFill>
              <a:latin typeface="Arno Pro" pitchFamily="18" charset="0"/>
            </a:endParaRPr>
          </a:p>
          <a:p>
            <a:pPr>
              <a:buNone/>
            </a:pPr>
            <a:r>
              <a:rPr lang="ru-RU" sz="6000" b="1" dirty="0" err="1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ный</a:t>
            </a:r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 Серафим</a:t>
            </a:r>
          </a:p>
          <a:p>
            <a:pPr>
              <a:buNone/>
            </a:pPr>
            <a:r>
              <a:rPr lang="ru-RU" sz="6000" b="1" dirty="0" err="1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Саровский</a:t>
            </a:r>
            <a:endParaRPr lang="ru-RU" sz="6000" u="sng" dirty="0">
              <a:latin typeface="Arno Pro" pitchFamily="18" charset="0"/>
            </a:endParaRPr>
          </a:p>
        </p:txBody>
      </p:sp>
      <p:pic>
        <p:nvPicPr>
          <p:cNvPr id="5" name="Picture 5" descr="Файл:Seraphim of Sarov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625" y="2060848"/>
            <a:ext cx="3096344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build="p" rev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5" descr="Преподобный Серафим Саровский с 12 клеймами жития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988841"/>
            <a:ext cx="2821801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791200" y="609600"/>
            <a:ext cx="3352800" cy="579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b="1" dirty="0" smtClean="0">
                <a:solidFill>
                  <a:srgbClr val="C00000"/>
                </a:solidFill>
                <a:latin typeface="Arno Pro" pitchFamily="18" charset="0"/>
              </a:rPr>
              <a:t>Подвиг</a:t>
            </a:r>
          </a:p>
          <a:p>
            <a:pPr>
              <a:buNone/>
            </a:pPr>
            <a:r>
              <a:rPr lang="ru-RU" sz="6000" b="1" dirty="0" err="1" smtClean="0">
                <a:solidFill>
                  <a:srgbClr val="C00000"/>
                </a:solidFill>
                <a:latin typeface="Arno Pro" pitchFamily="18" charset="0"/>
              </a:rPr>
              <a:t>пустын</a:t>
            </a:r>
            <a:r>
              <a:rPr lang="ru-RU" sz="6000" b="1" dirty="0" smtClean="0">
                <a:solidFill>
                  <a:srgbClr val="C00000"/>
                </a:solidFill>
                <a:latin typeface="Arno Pro" pitchFamily="18" charset="0"/>
              </a:rPr>
              <a:t>-</a:t>
            </a:r>
          </a:p>
          <a:p>
            <a:pPr>
              <a:buNone/>
            </a:pPr>
            <a:r>
              <a:rPr lang="ru-RU" sz="6000" b="1" dirty="0" smtClean="0">
                <a:solidFill>
                  <a:srgbClr val="C00000"/>
                </a:solidFill>
                <a:latin typeface="Arno Pro" pitchFamily="18" charset="0"/>
              </a:rPr>
              <a:t>ножи-</a:t>
            </a:r>
          </a:p>
          <a:p>
            <a:pPr>
              <a:buNone/>
            </a:pPr>
            <a:r>
              <a:rPr lang="ru-RU" sz="6000" b="1" dirty="0" err="1" smtClean="0">
                <a:solidFill>
                  <a:srgbClr val="C00000"/>
                </a:solidFill>
                <a:latin typeface="Arno Pro" pitchFamily="18" charset="0"/>
              </a:rPr>
              <a:t>тельст</a:t>
            </a:r>
            <a:r>
              <a:rPr lang="ru-RU" sz="6000" b="1" dirty="0" smtClean="0">
                <a:solidFill>
                  <a:srgbClr val="C00000"/>
                </a:solidFill>
                <a:latin typeface="Arno Pro" pitchFamily="18" charset="0"/>
              </a:rPr>
              <a:t>-</a:t>
            </a:r>
          </a:p>
          <a:p>
            <a:pPr>
              <a:buNone/>
            </a:pPr>
            <a:r>
              <a:rPr lang="ru-RU" sz="6000" b="1" dirty="0" err="1" smtClean="0">
                <a:solidFill>
                  <a:srgbClr val="C00000"/>
                </a:solidFill>
                <a:latin typeface="Arno Pro" pitchFamily="18" charset="0"/>
              </a:rPr>
              <a:t>ва</a:t>
            </a:r>
            <a:endParaRPr lang="ru-RU" sz="6000" b="1" dirty="0">
              <a:solidFill>
                <a:srgbClr val="C00000"/>
              </a:solidFill>
              <a:latin typeface="Arno Pro" pitchFamily="18" charset="0"/>
            </a:endParaRPr>
          </a:p>
        </p:txBody>
      </p:sp>
      <p:pic>
        <p:nvPicPr>
          <p:cNvPr id="39941" name="Picture 5" descr="Файл:Serafim and a bear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908720"/>
            <a:ext cx="2808312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 rev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786314" y="285728"/>
            <a:ext cx="4357686" cy="581344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no Pro" pitchFamily="18" charset="0"/>
              </a:rPr>
              <a:t>Преподобный Серафим </a:t>
            </a:r>
            <a:r>
              <a:rPr lang="ru-RU" sz="48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no Pro" pitchFamily="18" charset="0"/>
              </a:rPr>
              <a:t>Саровский</a:t>
            </a:r>
            <a:r>
              <a:rPr lang="ru-RU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no Pro" pitchFamily="18" charset="0"/>
              </a:rPr>
              <a:t> в молении на камне</a:t>
            </a:r>
            <a:r>
              <a:rPr lang="ru-RU" sz="4800" dirty="0">
                <a:latin typeface="Arno Pro" pitchFamily="18" charset="0"/>
              </a:rPr>
              <a:t> </a:t>
            </a:r>
            <a:r>
              <a:rPr lang="ru-RU" sz="4800" dirty="0" smtClean="0">
                <a:latin typeface="Arno Pro" pitchFamily="18" charset="0"/>
              </a:rPr>
              <a:t> -</a:t>
            </a:r>
          </a:p>
          <a:p>
            <a:pPr>
              <a:buNone/>
            </a:pPr>
            <a:r>
              <a:rPr lang="ru-RU" sz="4800" dirty="0" smtClean="0">
                <a:latin typeface="Arno Pro" pitchFamily="18" charset="0"/>
              </a:rPr>
              <a:t> </a:t>
            </a:r>
            <a:r>
              <a:rPr lang="ru-RU" sz="4800" b="1" dirty="0" smtClean="0">
                <a:solidFill>
                  <a:srgbClr val="C00000"/>
                </a:solidFill>
                <a:latin typeface="Arno Pro" pitchFamily="18" charset="0"/>
              </a:rPr>
              <a:t>подвиг столпничества</a:t>
            </a:r>
            <a:endParaRPr lang="ru-RU" sz="4800" b="1" dirty="0">
              <a:solidFill>
                <a:srgbClr val="C00000"/>
              </a:solidFill>
              <a:latin typeface="Arno Pro" pitchFamily="18" charset="0"/>
            </a:endParaRPr>
          </a:p>
        </p:txBody>
      </p:sp>
      <p:pic>
        <p:nvPicPr>
          <p:cNvPr id="54279" name="Picture 7" descr="Преподобный Серафим Саровский в молении на камне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600" y="1700808"/>
            <a:ext cx="3351316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rev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8724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  <a:latin typeface="Arno Pro" pitchFamily="18" charset="0"/>
              </a:rPr>
              <a:t>Подвиг затворничества</a:t>
            </a:r>
            <a:endParaRPr lang="ru-RU" sz="6000" dirty="0">
              <a:solidFill>
                <a:srgbClr val="C00000"/>
              </a:solidFill>
              <a:latin typeface="Arno Pro" pitchFamily="18" charset="0"/>
            </a:endParaRPr>
          </a:p>
        </p:txBody>
      </p:sp>
      <p:pic>
        <p:nvPicPr>
          <p:cNvPr id="3" name="Picture 5" descr="Праведная кончина преподобного Серафима Саровского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052736"/>
            <a:ext cx="2787792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65812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Подвиг старчества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Picture 5" descr="Преподобный Серафим Саровский на пути в ближнюю пустыню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2279" y="1052736"/>
            <a:ext cx="2513697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285728"/>
            <a:ext cx="7858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Любовь к Богу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1071546"/>
            <a:ext cx="49591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- 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Любовь к людям</a:t>
            </a:r>
            <a:endParaRPr lang="ru-RU" sz="4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1928802"/>
            <a:ext cx="39147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- 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Добродетель</a:t>
            </a:r>
            <a:endParaRPr lang="ru-RU" sz="4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2857496"/>
            <a:ext cx="687399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Жизнь по христианским </a:t>
            </a:r>
          </a:p>
          <a:p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заповедям</a:t>
            </a:r>
            <a:endParaRPr lang="ru-RU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4286256"/>
            <a:ext cx="60573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- 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Самопожертвование </a:t>
            </a:r>
            <a:endParaRPr lang="ru-RU" sz="4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5214950"/>
            <a:ext cx="54782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- 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  <a:ea typeface="Times New Roman" pitchFamily="18" charset="0"/>
              </a:rPr>
              <a:t>Духовные подвиги</a:t>
            </a:r>
            <a:endParaRPr lang="ru-RU" sz="4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29264"/>
            <a:ext cx="9141178" cy="1214446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Любовь к Богу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  <a:t/>
            </a:r>
            <a:b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</a:b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  <a:t>- 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Любовь к людям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  <a:t/>
            </a:r>
            <a:b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</a:b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  <a:t>- 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Добродетель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  <a:t/>
            </a:r>
            <a:b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</a:b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  <a:t>- 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Жизнь по христианским заповедям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  <a:t/>
            </a:r>
            <a:b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</a:b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</a:rPr>
              <a:t>- 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Самопожертвование </a:t>
            </a:r>
            <a:r>
              <a:rPr lang="ru-RU" sz="4900" dirty="0" smtClean="0"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lang="ru-RU" sz="4900" dirty="0" smtClean="0"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lang="ru-RU" sz="4900" dirty="0" smtClean="0"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- </a:t>
            </a:r>
            <a:r>
              <a:rPr lang="ru-RU" sz="67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no Pro" pitchFamily="18" charset="0"/>
                <a:ea typeface="Times New Roman" pitchFamily="18" charset="0"/>
              </a:rPr>
              <a:t>Духовные подвиги</a:t>
            </a:r>
            <a:r>
              <a:rPr lang="ru-RU" sz="67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no Pro" pitchFamily="18" charset="0"/>
              </a:rPr>
              <a:t> </a:t>
            </a:r>
            <a:r>
              <a:rPr lang="ru-RU" sz="4400" dirty="0" smtClean="0">
                <a:solidFill>
                  <a:srgbClr val="C00000"/>
                </a:solidFill>
                <a:effectLst/>
                <a:latin typeface="Arial" pitchFamily="34" charset="0"/>
              </a:rPr>
              <a:t/>
            </a:r>
            <a:br>
              <a:rPr lang="ru-RU" sz="4400" dirty="0" smtClean="0">
                <a:solidFill>
                  <a:srgbClr val="C00000"/>
                </a:solidFill>
                <a:effectLst/>
                <a:latin typeface="Arial" pitchFamily="34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85795"/>
            <a:ext cx="8243918" cy="4624406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  <a:latin typeface="Arno Pro" pitchFamily="18" charset="0"/>
              </a:rPr>
              <a:t>Святые люди являются для православных   людей  </a:t>
            </a:r>
            <a:r>
              <a:rPr lang="ru-RU" sz="6000" b="1" dirty="0" smtClean="0">
                <a:solidFill>
                  <a:srgbClr val="FF0000"/>
                </a:solidFill>
                <a:latin typeface="Arno Pro" pitchFamily="18" charset="0"/>
              </a:rPr>
              <a:t>духовными учителями</a:t>
            </a:r>
            <a:endParaRPr lang="ru-RU" sz="6000" b="1" dirty="0">
              <a:latin typeface="Arno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14282" y="857232"/>
            <a:ext cx="892971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узнал, что благоверные князья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Святитель Николай Чудотворец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Теперь я знаю, что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Теперь я</a:t>
            </a: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хочу по-другому относится к людям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потому  что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духовным подвигам относятся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Познакомившись с жизнью святых, я хотел бы …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28604"/>
            <a:ext cx="8183880" cy="71438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Домашнее задание: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1428736"/>
            <a:ext cx="8183880" cy="461637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latin typeface="Arno Pro" pitchFamily="18" charset="0"/>
              </a:rPr>
              <a:t>Выбрать русского святого, и при помощи презентации совершить заочно паломничество к мощам святого.</a:t>
            </a:r>
            <a:endParaRPr lang="ru-RU" sz="6000" b="1" dirty="0">
              <a:solidFill>
                <a:schemeClr val="accent2">
                  <a:lumMod val="50000"/>
                </a:schemeClr>
              </a:solidFill>
              <a:latin typeface="Arno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483</TotalTime>
  <Words>323</Words>
  <Application>Microsoft Office PowerPoint</Application>
  <PresentationFormat>Экран (4:3)</PresentationFormat>
  <Paragraphs>51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Аспект</vt:lpstr>
      <vt:lpstr>Русские святые</vt:lpstr>
      <vt:lpstr>«Святой» означает причастный к верховному нравственному закону, диктующему систему  ценностей  и  способ взаимоотношений  между людьми, которым в православии выступает Бог.</vt:lpstr>
      <vt:lpstr>Благоверные князья – это святые, которые своими христианскими добродетелями и воинскими доблестями спасли Отечество и способствовали укреплению христианской веры. </vt:lpstr>
      <vt:lpstr>Святой благоверный князь Андрей Боголюбский </vt:lpstr>
      <vt:lpstr>Успенский собор во Владимире</vt:lpstr>
      <vt:lpstr>Праздник Покрова Божией Матери</vt:lpstr>
      <vt:lpstr>Святителями называют епископов или архиереев, угодивших Богу своей праведной жизнью</vt:lpstr>
      <vt:lpstr>Учители вселенские</vt:lpstr>
      <vt:lpstr>Николай Чудотворец</vt:lpstr>
      <vt:lpstr>Презентация PowerPoint</vt:lpstr>
      <vt:lpstr>Презентация PowerPoint</vt:lpstr>
      <vt:lpstr>Презентация PowerPoint</vt:lpstr>
      <vt:lpstr>Презентация PowerPoint</vt:lpstr>
      <vt:lpstr>Умер святитель Николай в 343 году.   9 (22) мая 1087 г. его мощи перевезли в итальянский город Бари.</vt:lpstr>
      <vt:lpstr>Презентация PowerPoint</vt:lpstr>
      <vt:lpstr> Преподобный Сергий Радонежский  </vt:lpstr>
      <vt:lpstr>Презентация PowerPoint</vt:lpstr>
      <vt:lpstr>Презентация PowerPoint</vt:lpstr>
      <vt:lpstr>Презентация PowerPoint</vt:lpstr>
      <vt:lpstr>Презентация PowerPoint</vt:lpstr>
      <vt:lpstr>Подвиг затворничества</vt:lpstr>
      <vt:lpstr>Подвиг старчества</vt:lpstr>
      <vt:lpstr>Презентация PowerPoint</vt:lpstr>
      <vt:lpstr>- Любовь к Богу - Любовь к людям - Добродетель - Жизнь по христианским заповедям - Самопожертвование  - Духовные подвиги  </vt:lpstr>
      <vt:lpstr>Святые люди являются для православных   людей  духовными учителями</vt:lpstr>
      <vt:lpstr>Презентация PowerPoint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Русские святые</dc:title>
  <cp:lastModifiedBy>ПК</cp:lastModifiedBy>
  <cp:revision>47</cp:revision>
  <dcterms:modified xsi:type="dcterms:W3CDTF">2012-11-01T17:31:35Z</dcterms:modified>
</cp:coreProperties>
</file>