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7" r:id="rId19"/>
    <p:sldId id="278" r:id="rId20"/>
    <p:sldId id="275" r:id="rId21"/>
    <p:sldId id="276" r:id="rId22"/>
    <p:sldId id="273" r:id="rId23"/>
    <p:sldId id="274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06/relationships/legacyDocTextInfo" Target="legacyDocTextInfo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3C1B8-CEC2-4E83-94F3-02DC271B97A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56306-AD24-4960-B9E3-EECEEC110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Какую роль играет свечение в жизни животных?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в пользе свечения для многих животных вряд ли можно сомневаться. Светящиеся рыбы и раки живут на такой глубине, куда солнечный свет не проникает. В темноте трудно различать, что делается вокруг, выслеживать добычу и вовремя ускользнуть от врага. А между тем светящиеся рыбы и раки – зрячи, имеют глаза. Способность свечения облегчает им жизнь.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Кроме того, мы знаем, как влечет некоторых животных к свету. Рыба, у которой на голове торчит нечто вроде электрической лампочки, или рыба-удильщик, наделенная длинным, как шнур, щупальцем "с фонариком" на конце, используют светящиеся органы для привлечения добычи. Некоторые разновидности маленьких светящихся рачков в минуту опасности выбрасывают струи светящегося вещества, возникающее при этом светящееся облачко скрывает их от врага. Наконец, свечение у некоторых животных служит средством нахождения и привлечения одного пола животного к другому: самцы таким образом находят самок или, наоборот, привлекают их к себе. Следовательно, свечение животных – одно из приспособлений, которыми так богата живая природа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56306-AD24-4960-B9E3-EECEEC11016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из учеников держит белый лист бумаги, используя его как экран, другой держит фигурку, вырезанную из черной бумаги между экраном и светильником, на белом листе образуется тень, меняя черные фигурки, дети убеждаются, что тень всегда повторяет форму того тела, которое её отбрасывает, свои наблюдения ученики записывают в таблицу.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Опыт №2. Свет отражается от поверхности предметов.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Ученики с помощью зеркал отражают свет от настольных и потолочных светильников, этот опыт демонстрирует способность световых лучей отражаться от поверхности различных тел.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56306-AD24-4960-B9E3-EECEEC11016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Изображение установки: для разложения солнечного света призмой в темной камере Кунсткамеры Петербургской Академии наук в первой половине XVIII 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56306-AD24-4960-B9E3-EECEEC11016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16CC9D-3FAB-4091-B4D9-A5948CE6F9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DD00844-C15B-4BC0-BCC8-B6ACE42DDD97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4064DD1-C100-4F67-B155-A04AABA9C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089;&#1074;&#1077;&#1090;&#1086;&#1074;&#1099;&#1077;%20&#1103;&#1074;&#1083;&#1077;&#1085;&#1080;&#1103;/9_128.av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hyperlink" Target="&#1089;&#1074;&#1077;&#1090;&#1086;&#1074;&#1099;&#1077;%20&#1103;&#1074;&#1083;&#1077;&#1085;&#1080;&#1103;/solnechny_zaychik_1978.avi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500174"/>
            <a:ext cx="6643734" cy="242889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Световые явления в живой и неживой </a:t>
            </a:r>
            <a:r>
              <a:rPr lang="ru-RU" b="1" cap="all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природе</a:t>
            </a:r>
            <a:r>
              <a:rPr lang="ru-RU" b="1" cap="all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b="1" cap="all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b="1" cap="all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endParaRPr lang="ru-RU" b="1" cap="all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beefloat.ru/wp-content/uploads/2009/11/svet_i_rib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57422" y="3286124"/>
            <a:ext cx="4357718" cy="3286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Задачи 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Образовательные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сформировать у учащихся понятия о природе света, источниках и свойствах света, значении света для живых организмов.</a:t>
            </a:r>
          </a:p>
          <a:p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Развивающие: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развивать творческое мышление, интеллектуальные способности учащихся; развивать умения наблюдать, анализировать, делать выводы.</a:t>
            </a:r>
          </a:p>
          <a:p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Воспитательные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продолжить формирование познавательного интереса к предмету через использование ИКТ, развить коммуникативные качества, сформировать навыки работы в группах, развивать творчество и сотрудничество, формировать чувство прекрасного.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Актуализация знаний 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явления называются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физическими?</a:t>
            </a: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Какие явления называются химическими? </a:t>
            </a: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Признаки химических реакций?</a:t>
            </a: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называется реакцией горения, каковы ее признаки?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Что такое свет?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4114800" cy="4840303"/>
          </a:xfrm>
        </p:spPr>
        <p:txBody>
          <a:bodyPr/>
          <a:lstStyle/>
          <a:p>
            <a:r>
              <a:rPr lang="ru-RU" b="1" i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Свет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это поток электромагнитных волн. 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Источниками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света являются тела, испускающие световые волны. </a:t>
            </a:r>
            <a:endParaRPr lang="ru-RU" dirty="0"/>
          </a:p>
        </p:txBody>
      </p:sp>
      <p:pic>
        <p:nvPicPr>
          <p:cNvPr id="28674" name="Picture 2" descr="http://web-stihi.ru/wp-content/uploads/2010/05/solnce-sve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29190" y="1285860"/>
            <a:ext cx="4154394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3" name="Organization Chart 7"/>
          <p:cNvGraphicFramePr>
            <a:graphicFrameLocks/>
          </p:cNvGraphicFramePr>
          <p:nvPr>
            <p:ph idx="1"/>
          </p:nvPr>
        </p:nvGraphicFramePr>
        <p:xfrm>
          <a:off x="0" y="333375"/>
          <a:ext cx="9675813" cy="5716588"/>
        </p:xfrm>
        <a:graphic>
          <a:graphicData uri="http://schemas.openxmlformats.org/drawingml/2006/compatibility">
            <com:legacyDrawing xmlns:com="http://schemas.openxmlformats.org/drawingml/2006/compatibility" spid="_x0000_s266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591187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Световые волны появляются во время химической реакции горения, в этом случае мы имеем дело с теплым светом или могут выделяться в результате других химических реакций, которые идут без выделения тепла, и тогда мы наблюдаем холодный (люминесцентный) свет.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7652" name="Picture 4" descr="http://images.kkeu.de/is/image/kke/%D0%9E%D1%81%D0%BD%D0%B0%D1%89%D0%B5%D0%BD%D0%B8%D0%B5_%D0%BE%D1%84%D0%B8%D1%81%D0%B0/%D0%A1%D0%B2%D0%B5%D1%82%D0%B8%D0%BB%D1%8C%D0%BD%D0%B8%D0%BA%D0%B8/%D0%A1%D0%B2%D0%B5%D1%82%D0%B8%D0%BB%D1%8C%D0%BD%D0%B8%D0%BA_%D0%B4%D0%BB%D1%8F_%D1%81%D1%82%D0%B0%D0%BD%D0%BA%D0%B0_%D0%BB%D1%8E%D0%BC%D0%B8%D0%BD%D0%B5%D1%81%D1%86%D0%B5%D0%BD%D1%82%D0%BD%D1%8B%D0%B9_normal_00018424-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944971"/>
            <a:ext cx="3071802" cy="2958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Picture 4" descr="http://images.kkeu.de/is/image/kke/%D0%9E%D1%81%D0%BD%D0%B0%D1%89%D0%B5%D0%BD%D0%B8%D0%B5_%D0%BE%D1%84%D0%B8%D1%81%D0%B0/%D0%A1%D0%B2%D0%B5%D1%82%D0%B8%D0%BB%D1%8C%D0%BD%D0%B8%D0%BA%D0%B8/%D0%A1%D0%B2%D0%B5%D1%82%D0%B8%D0%BB%D1%8C%D0%BD%D0%B8%D0%BA_%D0%B4%D0%BB%D1%8F_%D1%81%D1%82%D0%B0%D0%BD%D0%BA%D0%B0_%D0%BB%D1%8E%D0%BC%D0%B8%D0%BD%D0%B5%D1%81%D1%86%D0%B5%D0%BD%D1%82%D0%BD%D1%8B%D0%B9_normal_00018424-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785926"/>
            <a:ext cx="4228579" cy="4071966"/>
          </a:xfrm>
          <a:prstGeom prst="rect">
            <a:avLst/>
          </a:prstGeom>
          <a:noFill/>
        </p:spPr>
      </p:pic>
      <p:pic>
        <p:nvPicPr>
          <p:cNvPr id="14" name="Picture 2" descr="http://masterclub.org/images/content/original/478_585_7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76717" y="1928802"/>
            <a:ext cx="4667283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sz="36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Источники природного теплого света</a:t>
            </a:r>
          </a:p>
        </p:txBody>
      </p:sp>
      <p:pic>
        <p:nvPicPr>
          <p:cNvPr id="34825" name="Picture 9" descr="солнц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57200" y="1843088"/>
            <a:ext cx="4038600" cy="4038600"/>
          </a:xfrm>
          <a:noFill/>
          <a:ln/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611188" y="6021388"/>
            <a:ext cx="3889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/>
              <a:t>http://images.yandex.ru/yandsearch?text=%D1%81%D0%BE%D0%BB%D0%BD%D1%86%D0%B5&amp;rpt=simage&amp;p=0&amp;img_url=antwrp.gsfc.nasa.gov%2Fapod%2Fimage%2F0604%2Fequinoxprom_eit_big.jpg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827088" y="1341438"/>
            <a:ext cx="280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Солнце 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5364163" y="1557338"/>
            <a:ext cx="26638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000"/>
          </a:p>
        </p:txBody>
      </p:sp>
      <p:pic>
        <p:nvPicPr>
          <p:cNvPr id="34829" name="Picture 13" descr="звезд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857752" y="1214422"/>
            <a:ext cx="3418274" cy="2571767"/>
          </a:xfrm>
          <a:noFill/>
          <a:ln/>
        </p:spPr>
      </p:pic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5076825" y="5589588"/>
            <a:ext cx="30956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/>
              <a:t>http://www.sonnik.sawin.com.ua/index.php?p=articles&amp;area=1&amp;catid=2&amp;page=71&amp;limit=25&amp;print=1</a:t>
            </a:r>
          </a:p>
          <a:p>
            <a:pPr>
              <a:spcBef>
                <a:spcPct val="50000"/>
              </a:spcBef>
            </a:pPr>
            <a:endParaRPr lang="ru-RU" sz="1000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5786446" y="785794"/>
            <a:ext cx="2447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Звезды</a:t>
            </a:r>
          </a:p>
        </p:txBody>
      </p:sp>
      <p:pic>
        <p:nvPicPr>
          <p:cNvPr id="31746" name="Picture 2" descr="http://copypast.ru/foto8/2649/skolko_zvjozd_na_nebe_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4000504"/>
            <a:ext cx="3500462" cy="2619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Люминесцентный свет может выделяться особыми светящимися органами животных, например глубоководных рыб, медуз, осьминогов и кальмаров.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Есть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светящиеся животные и среди обитателей суши: это почти сплошь жуки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Европе шесть видов таких жуков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тропических странах их значительно больше.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они составляют одно семейство </a:t>
            </a:r>
            <a:r>
              <a:rPr lang="ru-RU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лампирид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есть светляков. "Иллюминация", устраиваемая иногда этими жучками, представляет очень эффектное зрелище.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600200"/>
            <a:ext cx="4786346" cy="4525963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Кальмара с уникальными отражающими пластинками, образующими настоящий встроенный фонарик, обнаружили ученые на Гавайях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 свет дают колонии люминесцентных бактерий, живущих на 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кальмаре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2800" dirty="0"/>
          </a:p>
        </p:txBody>
      </p:sp>
      <p:pic>
        <p:nvPicPr>
          <p:cNvPr id="32770" name="Picture 2" descr="http://www.zoo.rin.ru/images/arts/img_7709_m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1500174"/>
            <a:ext cx="3643338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Светящиеся медузы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4818" name="Picture 2" descr="http://stat16.privet.ru/lr/090a1f295f16a3eab56309d5fc7985a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785926"/>
            <a:ext cx="4071966" cy="3273806"/>
          </a:xfrm>
          <a:prstGeom prst="rect">
            <a:avLst/>
          </a:prstGeom>
          <a:noFill/>
        </p:spPr>
      </p:pic>
      <p:pic>
        <p:nvPicPr>
          <p:cNvPr id="34820" name="Picture 4" descr="http://lebendige-ethik.net/bilde/Meduz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40289" y="1785926"/>
            <a:ext cx="4089429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5186370" cy="1143000"/>
          </a:xfrm>
        </p:spPr>
        <p:txBody>
          <a:bodyPr/>
          <a:lstStyle/>
          <a:p>
            <a:pPr algn="ctr"/>
            <a:r>
              <a:rPr lang="ru-RU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Светлячок </a:t>
            </a:r>
            <a:endParaRPr lang="ru-RU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Светлячо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610794"/>
            <a:ext cx="4000528" cy="5247206"/>
          </a:xfrm>
          <a:prstGeom prst="rect">
            <a:avLst/>
          </a:prstGeom>
          <a:noFill/>
        </p:spPr>
      </p:pic>
      <p:pic>
        <p:nvPicPr>
          <p:cNvPr id="35844" name="Picture 4" descr="http://zveri911.ru/img/svetlyachok/svetlyachok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2066" y="3553412"/>
            <a:ext cx="3571900" cy="3304588"/>
          </a:xfrm>
          <a:prstGeom prst="rect">
            <a:avLst/>
          </a:prstGeom>
          <a:noFill/>
        </p:spPr>
      </p:pic>
      <p:pic>
        <p:nvPicPr>
          <p:cNvPr id="35846" name="Picture 6" descr="Светлячок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214290"/>
            <a:ext cx="4333898" cy="3250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Светлячки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14338"/>
            <a:ext cx="10575456" cy="7072338"/>
          </a:xfrm>
          <a:prstGeom prst="rect">
            <a:avLst/>
          </a:prstGeom>
          <a:noFill/>
        </p:spPr>
      </p:pic>
      <p:pic>
        <p:nvPicPr>
          <p:cNvPr id="36868" name="Picture 4" descr="Светлячк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406796" y="-285776"/>
            <a:ext cx="10312780" cy="7143777"/>
          </a:xfrm>
          <a:prstGeom prst="rect">
            <a:avLst/>
          </a:prstGeom>
          <a:noFill/>
        </p:spPr>
      </p:pic>
      <p:pic>
        <p:nvPicPr>
          <p:cNvPr id="36870" name="Picture 6" descr="Светлячки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57222" y="-285776"/>
            <a:ext cx="10682280" cy="7143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Глубоководный удильщик</a:t>
            </a:r>
            <a:endParaRPr lang="ru-RU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thumbnail050.mylivepage.com/chunk50/1584797/1303/small_%D0%93%D0%BB%D1%83%D0%B1%D0%BE%D0%BA%D0%BE%D0%B2%D0%BE%D0%B4%D0%BD%D1%8B%D0%B9%20%D1%83%D0%B4%D0%B8%D0%BB%D1%8C%D1%89%D0%B8%D0%BA2.jp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1285860"/>
            <a:ext cx="4191029" cy="3143272"/>
          </a:xfrm>
          <a:prstGeom prst="rect">
            <a:avLst/>
          </a:prstGeom>
          <a:noFill/>
        </p:spPr>
      </p:pic>
      <p:pic>
        <p:nvPicPr>
          <p:cNvPr id="37892" name="Picture 4" descr="http://chudovische.files.wordpress.com/2011/06/29733-083752-fa804f60959895b590875aa7c5b36258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1285860"/>
            <a:ext cx="3947950" cy="47149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464344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Удильщик – это хищная морская рыба. Самки гораздо крупнее самцов и первый луч спинного плавника у них превращён в «удочку» со светящейся «приманкой» на конце.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n>
                  <a:solidFill>
                    <a:srgbClr val="FF0000"/>
                  </a:solidFill>
                </a:ln>
              </a:rPr>
              <a:t>Светящиеся грибы</a:t>
            </a:r>
          </a:p>
        </p:txBody>
      </p:sp>
      <p:pic>
        <p:nvPicPr>
          <p:cNvPr id="16389" name="Picture 5" descr="грибы светящиеся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1210311"/>
            <a:ext cx="5715040" cy="5647689"/>
          </a:xfrm>
          <a:noFill/>
          <a:ln/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716463" y="1628775"/>
            <a:ext cx="2160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/>
              <a:t>http://weblinks.ru/blog/interest/2470.html</a:t>
            </a:r>
          </a:p>
        </p:txBody>
      </p:sp>
      <p:pic>
        <p:nvPicPr>
          <p:cNvPr id="5" name="Picture 6" descr="грибы светящиеся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28" y="2000240"/>
            <a:ext cx="3143272" cy="344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/>
          <a:lstStyle/>
          <a:p>
            <a:r>
              <a:rPr lang="ru-RU" sz="4000" dirty="0">
                <a:ln>
                  <a:solidFill>
                    <a:srgbClr val="FF0000"/>
                  </a:solidFill>
                </a:ln>
              </a:rPr>
              <a:t>Искусственные источники света</a:t>
            </a:r>
          </a:p>
        </p:txBody>
      </p:sp>
      <p:pic>
        <p:nvPicPr>
          <p:cNvPr id="44038" name="Picture 6" descr="ламп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069868" y="1988308"/>
            <a:ext cx="2502000" cy="4155336"/>
          </a:xfrm>
          <a:noFill/>
          <a:ln/>
        </p:spPr>
      </p:pic>
      <p:pic>
        <p:nvPicPr>
          <p:cNvPr id="44039" name="Picture 7" descr="лбминесц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805488" y="1728788"/>
            <a:ext cx="1724025" cy="4267200"/>
          </a:xfrm>
          <a:noFill/>
          <a:ln/>
        </p:spPr>
      </p:pic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611188" y="6237288"/>
            <a:ext cx="3600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/>
              <a:t>http://prom.ua/tags/Уф_лампы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5867400" y="6165850"/>
            <a:ext cx="2952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/>
              <a:t>http://www.svet-consulting.ru/Technology/Lum.php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971550" y="1412875"/>
            <a:ext cx="295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Лампа накаливания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5724525" y="1268413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Люминесцентная лампа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Свойства света</a:t>
            </a:r>
            <a:endParaRPr lang="ru-RU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action="ppaction://hlinkfile"/>
              </a:rPr>
              <a:t>Прямолинейное распространение света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action="ppaction://hlinkfile"/>
              </a:rPr>
              <a:t>Свет отражается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 поверхности предметов.</a:t>
            </a:r>
            <a:endParaRPr lang="ru-RU" dirty="0"/>
          </a:p>
        </p:txBody>
      </p:sp>
      <p:pic>
        <p:nvPicPr>
          <p:cNvPr id="39938" name="Picture 2" descr="http://physik.ucoz.ru/_ld/1/17598702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3143248"/>
            <a:ext cx="4021508" cy="3286148"/>
          </a:xfrm>
          <a:prstGeom prst="rect">
            <a:avLst/>
          </a:prstGeom>
          <a:noFill/>
        </p:spPr>
      </p:pic>
      <p:pic>
        <p:nvPicPr>
          <p:cNvPr id="39940" name="Picture 4" descr="http://i038.radikal.ru/0805/dc/375e30e1b2d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643438" y="3214686"/>
            <a:ext cx="4267200" cy="32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n>
                  <a:solidFill>
                    <a:srgbClr val="FF0000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Федор Иванович Тютчев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4281518" cy="4525963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неожиданно и ярко,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влажной неба синеве,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Воздушная воздвиглась арка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своем минутном торжестве!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конец в леса вонзила,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Другим за облака ушла –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Она полнеба обхватила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 высоте изнемогла.</a:t>
            </a:r>
          </a:p>
          <a:p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02" name="Picture 2" descr="http://stat8.blog.ru/lr/092b6c30f2c77f26d471a793273c02cb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40290" y="2000240"/>
            <a:ext cx="4903710" cy="3667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6600"/>
                </a:solidFill>
              </a:rPr>
              <a:t>Опыт И. Ньютона</a:t>
            </a:r>
            <a:r>
              <a:rPr lang="ru-RU" dirty="0"/>
              <a:t> 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419475" y="1981200"/>
            <a:ext cx="5267325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solidFill>
                  <a:srgbClr val="006600"/>
                </a:solidFill>
              </a:rPr>
              <a:t>В 1672г И. Ньютон провел опыт по разложению белого света. 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solidFill>
                  <a:srgbClr val="006600"/>
                </a:solidFill>
              </a:rPr>
              <a:t>В спектре он выделил 7 основных цветов: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FF3300"/>
                </a:solidFill>
              </a:rPr>
              <a:t>красный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FF9933"/>
                </a:solidFill>
              </a:rPr>
              <a:t>оранжевый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FFFF00"/>
                </a:solidFill>
              </a:rPr>
              <a:t>желтый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33CC33"/>
                </a:solidFill>
              </a:rPr>
              <a:t>зеленый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66FFFF"/>
                </a:solidFill>
              </a:rPr>
              <a:t>голубой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0000FF"/>
                </a:solidFill>
              </a:rPr>
              <a:t>синий</a:t>
            </a:r>
            <a:r>
              <a:rPr lang="ru-RU" sz="2800">
                <a:solidFill>
                  <a:schemeClr val="tx2"/>
                </a:solidFill>
              </a:rPr>
              <a:t>, </a:t>
            </a:r>
            <a:r>
              <a:rPr lang="ru-RU" sz="2800">
                <a:solidFill>
                  <a:srgbClr val="000066"/>
                </a:solidFill>
              </a:rPr>
              <a:t>фиолетовый</a:t>
            </a:r>
            <a:r>
              <a:rPr lang="ru-RU" sz="2800">
                <a:solidFill>
                  <a:schemeClr val="tx2"/>
                </a:solidFill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solidFill>
                  <a:srgbClr val="006600"/>
                </a:solidFill>
              </a:rPr>
              <a:t>(</a:t>
            </a:r>
            <a:r>
              <a:rPr lang="ru-RU" sz="2800">
                <a:solidFill>
                  <a:srgbClr val="CC3300"/>
                </a:solidFill>
              </a:rPr>
              <a:t>К</a:t>
            </a:r>
            <a:r>
              <a:rPr lang="ru-RU" sz="2800">
                <a:solidFill>
                  <a:srgbClr val="006600"/>
                </a:solidFill>
              </a:rPr>
              <a:t>аждый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FF9933"/>
                </a:solidFill>
              </a:rPr>
              <a:t>О</a:t>
            </a:r>
            <a:r>
              <a:rPr lang="ru-RU" sz="2800">
                <a:solidFill>
                  <a:srgbClr val="006600"/>
                </a:solidFill>
              </a:rPr>
              <a:t>хотник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FFFF00"/>
                </a:solidFill>
              </a:rPr>
              <a:t>Ж</a:t>
            </a:r>
            <a:r>
              <a:rPr lang="ru-RU" sz="2800">
                <a:solidFill>
                  <a:srgbClr val="006600"/>
                </a:solidFill>
              </a:rPr>
              <a:t>елает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00FF00"/>
                </a:solidFill>
              </a:rPr>
              <a:t>З</a:t>
            </a:r>
            <a:r>
              <a:rPr lang="ru-RU" sz="2800">
                <a:solidFill>
                  <a:srgbClr val="006600"/>
                </a:solidFill>
              </a:rPr>
              <a:t>нать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66FFFF"/>
                </a:solidFill>
              </a:rPr>
              <a:t>Г</a:t>
            </a:r>
            <a:r>
              <a:rPr lang="ru-RU" sz="2800">
                <a:solidFill>
                  <a:srgbClr val="006600"/>
                </a:solidFill>
              </a:rPr>
              <a:t>де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0000FF"/>
                </a:solidFill>
              </a:rPr>
              <a:t>С</a:t>
            </a:r>
            <a:r>
              <a:rPr lang="ru-RU" sz="2800">
                <a:solidFill>
                  <a:srgbClr val="006600"/>
                </a:solidFill>
              </a:rPr>
              <a:t>идит</a:t>
            </a:r>
            <a:r>
              <a:rPr lang="ru-RU" sz="2800">
                <a:solidFill>
                  <a:schemeClr val="tx2"/>
                </a:solidFill>
              </a:rPr>
              <a:t> </a:t>
            </a:r>
            <a:r>
              <a:rPr lang="ru-RU" sz="2800">
                <a:solidFill>
                  <a:srgbClr val="000066"/>
                </a:solidFill>
              </a:rPr>
              <a:t>Ф</a:t>
            </a:r>
            <a:r>
              <a:rPr lang="ru-RU" sz="2800">
                <a:solidFill>
                  <a:srgbClr val="006600"/>
                </a:solidFill>
              </a:rPr>
              <a:t>азан)</a:t>
            </a:r>
          </a:p>
        </p:txBody>
      </p:sp>
      <p:pic>
        <p:nvPicPr>
          <p:cNvPr id="56326" name="Picture 6" descr="88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0" y="2071678"/>
            <a:ext cx="3251095" cy="350839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Свойства света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Разложение белого света на основные цвета.</a:t>
            </a:r>
            <a:endParaRPr lang="ru-RU" dirty="0"/>
          </a:p>
        </p:txBody>
      </p:sp>
      <p:pic>
        <p:nvPicPr>
          <p:cNvPr id="49154" name="Picture 2" descr="http://lib.rus.ec/i/43/287443/pic_6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6722" y="3071810"/>
            <a:ext cx="8869970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img1.liveinternet.ru/images/attach/c/2/73/407/73407335_3421357_111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85728"/>
            <a:ext cx="9060712" cy="6215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n>
                  <a:solidFill>
                    <a:srgbClr val="FF0000"/>
                  </a:solidFill>
                </a:ln>
              </a:rPr>
              <a:t>Заполните таблицу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98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28"/>
                <a:gridCol w="3143272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Опыт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Что делаю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Что наблюдаю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 Вывод 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57167"/>
          <a:ext cx="8229600" cy="60465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28"/>
                <a:gridCol w="2928958"/>
                <a:gridCol w="2271714"/>
                <a:gridCol w="2057400"/>
              </a:tblGrid>
              <a:tr h="115080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Опыт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Что делаю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Что наблюдаю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 Вывод </a:t>
                      </a:r>
                      <a:endParaRPr lang="ru-RU" sz="2400" b="1" dirty="0"/>
                    </a:p>
                  </a:txBody>
                  <a:tcPr/>
                </a:tc>
              </a:tr>
              <a:tr h="1634766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Располагаю черную фигурку между светильником и белой бумагой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белом листе появилась тень, форма тени повторяет форму фигурки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Свет распространяется прямолинейно</a:t>
                      </a:r>
                      <a:endParaRPr lang="ru-RU" sz="2000" dirty="0"/>
                    </a:p>
                  </a:txBody>
                  <a:tcPr/>
                </a:tc>
              </a:tr>
              <a:tr h="207221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помощью зеркала вызываю появление солнечных зайчиков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световые лучи попадают на стены, потолок и в другие места, хотя источник света повернут совсем в другую сторону.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Свет отражается от поверхности</a:t>
                      </a:r>
                      <a:endParaRPr lang="ru-RU" sz="2000" dirty="0"/>
                    </a:p>
                  </a:txBody>
                  <a:tcPr/>
                </a:tc>
              </a:tr>
              <a:tr h="5185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Ставлю между источником света и бумагой стеклянную призму.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белом листе возникает цветная полоса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Белый свет состоит из 7 основных цветов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§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17, выполнить упражнения для домашней работы на страницах 65, 67.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еный">
  <a:themeElements>
    <a:clrScheme name="Другая 6">
      <a:dk1>
        <a:srgbClr val="595959"/>
      </a:dk1>
      <a:lt1>
        <a:srgbClr val="FFFF00"/>
      </a:lt1>
      <a:dk2>
        <a:srgbClr val="DAFF13"/>
      </a:dk2>
      <a:lt2>
        <a:srgbClr val="FFFF65"/>
      </a:lt2>
      <a:accent1>
        <a:srgbClr val="DFFF05"/>
      </a:accent1>
      <a:accent2>
        <a:srgbClr val="7905FF"/>
      </a:accent2>
      <a:accent3>
        <a:srgbClr val="FFFFFF"/>
      </a:accent3>
      <a:accent4>
        <a:srgbClr val="000000"/>
      </a:accent4>
      <a:accent5>
        <a:srgbClr val="ECFFAA"/>
      </a:accent5>
      <a:accent6>
        <a:srgbClr val="6D04E7"/>
      </a:accent6>
      <a:hlink>
        <a:srgbClr val="750026"/>
      </a:hlink>
      <a:folHlink>
        <a:srgbClr val="6375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1F6DB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1F6DB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1F6DB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1F6DB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FFFFF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FFFFF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FFFFF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FFFFF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зеленый</Template>
  <TotalTime>159</TotalTime>
  <Words>770</Words>
  <Application>Microsoft Office PowerPoint</Application>
  <PresentationFormat>Экран (4:3)</PresentationFormat>
  <Paragraphs>94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зеленый</vt:lpstr>
      <vt:lpstr>Световые явления в живой и неживой природе .</vt:lpstr>
      <vt:lpstr>Задачи </vt:lpstr>
      <vt:lpstr>Актуализация знаний </vt:lpstr>
      <vt:lpstr>Что такое свет?</vt:lpstr>
      <vt:lpstr>Слайд 5</vt:lpstr>
      <vt:lpstr>Слайд 6</vt:lpstr>
      <vt:lpstr>Слайд 7</vt:lpstr>
      <vt:lpstr>Источники природного теплого света</vt:lpstr>
      <vt:lpstr>Слайд 9</vt:lpstr>
      <vt:lpstr>Слайд 10</vt:lpstr>
      <vt:lpstr>Светящиеся медузы</vt:lpstr>
      <vt:lpstr>Светлячок </vt:lpstr>
      <vt:lpstr>Слайд 13</vt:lpstr>
      <vt:lpstr>Глубоководный удильщик</vt:lpstr>
      <vt:lpstr>Светящиеся грибы</vt:lpstr>
      <vt:lpstr>Искусственные источники света</vt:lpstr>
      <vt:lpstr>Свойства света</vt:lpstr>
      <vt:lpstr>Федор Иванович Тютчев </vt:lpstr>
      <vt:lpstr>Опыт И. Ньютона </vt:lpstr>
      <vt:lpstr>Свойства света</vt:lpstr>
      <vt:lpstr>Слайд 21</vt:lpstr>
      <vt:lpstr>Заполните таблицу:</vt:lpstr>
      <vt:lpstr>Слайд 23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Световые явления в живой и неживой природе .</dc:title>
  <dc:creator>светлана</dc:creator>
  <cp:lastModifiedBy>User</cp:lastModifiedBy>
  <cp:revision>25</cp:revision>
  <dcterms:created xsi:type="dcterms:W3CDTF">2011-10-15T09:35:52Z</dcterms:created>
  <dcterms:modified xsi:type="dcterms:W3CDTF">2012-11-05T10:40:24Z</dcterms:modified>
</cp:coreProperties>
</file>