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4" Type="http://schemas.openxmlformats.org/officeDocument/2006/relationships/image" Target="../media/image3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9ED1A-AC8F-46A0-9552-88C0E50A24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5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F911A-C1C9-40B9-8B18-FDAFCCFA075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AF909-A509-4882-9A64-B086628685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46E98-4C80-4A67-9B73-52820325F5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5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D8D7E-4A61-4C4C-9C53-BA2E531B64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3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017B0-9B6B-442A-B8C4-AB3D528D8B0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91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DD7C0-C93B-4276-8D8F-A113C6685C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1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BC377-349A-4C98-B8C0-14A26CFC1C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20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CA9CC-A262-46A6-B31D-07F7F1BB5A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10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61146-B85F-40B4-888E-07BD896494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1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D0B14-A5A4-455E-9DD9-6385462147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9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999C9"/>
            </a:gs>
            <a:gs pos="50000">
              <a:srgbClr val="FFFFFF"/>
            </a:gs>
            <a:gs pos="100000">
              <a:srgbClr val="F999C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1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21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21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9E8EB1-BE02-4027-8203-8D18F36F1590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.emf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0.emf"/><Relationship Id="rId9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3.emf"/><Relationship Id="rId9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6.emf"/><Relationship Id="rId9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9.emf"/><Relationship Id="rId9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emf"/><Relationship Id="rId11" Type="http://schemas.openxmlformats.org/officeDocument/2006/relationships/image" Target="../media/image2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292600"/>
            <a:ext cx="14192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00113" y="1052513"/>
            <a:ext cx="7772400" cy="1462087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0000CC"/>
                </a:solidFill>
              </a:rPr>
              <a:t>Сумма углов треугольника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58888" y="2996952"/>
            <a:ext cx="6761162" cy="1584176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B20A5E"/>
                </a:solidFill>
              </a:rPr>
              <a:t>Урок геометрии в 8 классе 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B20A5E"/>
                </a:solidFill>
              </a:rPr>
              <a:t>ГБС(К)ОУ № 115  г. Самара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B20A5E"/>
                </a:solidFill>
              </a:rPr>
              <a:t>Учитель математики: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B20A5E"/>
                </a:solidFill>
              </a:rPr>
              <a:t> Никитенко Ольга Александровна</a:t>
            </a: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7092950" y="4005263"/>
          <a:ext cx="1905000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lip" r:id="rId5" imgW="3848040" imgH="5478120" progId="MS_ClipArt_Gallery.5">
                  <p:embed/>
                </p:oleObj>
              </mc:Choice>
              <mc:Fallback>
                <p:oleObj name="Clip" r:id="rId5" imgW="3848040" imgH="5478120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005263"/>
                        <a:ext cx="1905000" cy="2713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660232" y="553006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30EFC56-B64B-4F45-8FBC-2193A20E8A85}" type="datetime1">
              <a:rPr lang="ru-RU" b="1">
                <a:solidFill>
                  <a:srgbClr val="800000"/>
                </a:solidFill>
                <a:latin typeface="Comic Sans M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77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smtClean="0">
                <a:solidFill>
                  <a:srgbClr val="0033CC"/>
                </a:solidFill>
              </a:rPr>
              <a:t>Цели урока: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A50021"/>
                </a:solidFill>
              </a:rPr>
              <a:t>Изучить утверждение о сумме углов треугольника и формировать навык его использования при нахождении неизвестных углов треугольника.</a:t>
            </a:r>
          </a:p>
        </p:txBody>
      </p:sp>
      <p:pic>
        <p:nvPicPr>
          <p:cNvPr id="922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41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71775" y="2781300"/>
            <a:ext cx="3960813" cy="741363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0000CC"/>
                </a:solidFill>
              </a:rPr>
              <a:t>Треугольник</a:t>
            </a:r>
          </a:p>
        </p:txBody>
      </p:sp>
      <p:sp>
        <p:nvSpPr>
          <p:cNvPr id="95236" name="Line 4"/>
          <p:cNvSpPr>
            <a:spLocks noChangeShapeType="1"/>
          </p:cNvSpPr>
          <p:nvPr/>
        </p:nvSpPr>
        <p:spPr bwMode="auto">
          <a:xfrm flipH="1">
            <a:off x="4067175" y="3573463"/>
            <a:ext cx="217488" cy="430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5219700" y="3573463"/>
            <a:ext cx="2159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5238" name="WordArt 6"/>
          <p:cNvSpPr>
            <a:spLocks noChangeArrowheads="1" noChangeShapeType="1" noTextEdit="1"/>
          </p:cNvSpPr>
          <p:nvPr/>
        </p:nvSpPr>
        <p:spPr bwMode="auto">
          <a:xfrm>
            <a:off x="3779838" y="4149725"/>
            <a:ext cx="2076450" cy="466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kern="10">
                <a:solidFill>
                  <a:srgbClr val="9E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три       угла</a:t>
            </a:r>
          </a:p>
        </p:txBody>
      </p:sp>
      <p:sp>
        <p:nvSpPr>
          <p:cNvPr id="95239" name="AutoShape 7"/>
          <p:cNvSpPr>
            <a:spLocks noChangeArrowheads="1"/>
          </p:cNvSpPr>
          <p:nvPr/>
        </p:nvSpPr>
        <p:spPr bwMode="auto">
          <a:xfrm rot="-721089">
            <a:off x="1692275" y="981075"/>
            <a:ext cx="5983288" cy="4573588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5248" name="Arc 16"/>
          <p:cNvSpPr>
            <a:spLocks/>
          </p:cNvSpPr>
          <p:nvPr/>
        </p:nvSpPr>
        <p:spPr bwMode="auto">
          <a:xfrm>
            <a:off x="2555875" y="5300663"/>
            <a:ext cx="503238" cy="649287"/>
          </a:xfrm>
          <a:custGeom>
            <a:avLst/>
            <a:gdLst>
              <a:gd name="T0" fmla="*/ 0 w 21600"/>
              <a:gd name="T1" fmla="*/ 0 h 21600"/>
              <a:gd name="T2" fmla="*/ 273157208 w 21600"/>
              <a:gd name="T3" fmla="*/ 586681814 h 21600"/>
              <a:gd name="T4" fmla="*/ 0 w 21600"/>
              <a:gd name="T5" fmla="*/ 58668181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924300" y="1411288"/>
            <a:ext cx="781050" cy="576262"/>
            <a:chOff x="2472" y="889"/>
            <a:chExt cx="492" cy="363"/>
          </a:xfrm>
        </p:grpSpPr>
        <p:sp>
          <p:nvSpPr>
            <p:cNvPr id="10254" name="Arc 17"/>
            <p:cNvSpPr>
              <a:spLocks/>
            </p:cNvSpPr>
            <p:nvPr/>
          </p:nvSpPr>
          <p:spPr bwMode="auto">
            <a:xfrm flipV="1">
              <a:off x="2517" y="890"/>
              <a:ext cx="363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255" name="Arc 18"/>
            <p:cNvSpPr>
              <a:spLocks/>
            </p:cNvSpPr>
            <p:nvPr/>
          </p:nvSpPr>
          <p:spPr bwMode="auto">
            <a:xfrm rot="11757423" flipH="1">
              <a:off x="2472" y="889"/>
              <a:ext cx="492" cy="363"/>
            </a:xfrm>
            <a:custGeom>
              <a:avLst/>
              <a:gdLst>
                <a:gd name="T0" fmla="*/ 0 w 21309"/>
                <a:gd name="T1" fmla="*/ 0 h 21600"/>
                <a:gd name="T2" fmla="*/ 0 w 21309"/>
                <a:gd name="T3" fmla="*/ 0 h 21600"/>
                <a:gd name="T4" fmla="*/ 0 w 21309"/>
                <a:gd name="T5" fmla="*/ 0 h 21600"/>
                <a:gd name="T6" fmla="*/ 0 60000 65536"/>
                <a:gd name="T7" fmla="*/ 0 60000 65536"/>
                <a:gd name="T8" fmla="*/ 0 60000 65536"/>
                <a:gd name="T9" fmla="*/ 0 w 21309"/>
                <a:gd name="T10" fmla="*/ 0 h 21600"/>
                <a:gd name="T11" fmla="*/ 21309 w 2130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309" h="21600" fill="none" extrusionOk="0">
                  <a:moveTo>
                    <a:pt x="-1" y="0"/>
                  </a:moveTo>
                  <a:cubicBezTo>
                    <a:pt x="10565" y="0"/>
                    <a:pt x="19579" y="7642"/>
                    <a:pt x="21308" y="18065"/>
                  </a:cubicBezTo>
                </a:path>
                <a:path w="21309" h="21600" stroke="0" extrusionOk="0">
                  <a:moveTo>
                    <a:pt x="-1" y="0"/>
                  </a:moveTo>
                  <a:cubicBezTo>
                    <a:pt x="10565" y="0"/>
                    <a:pt x="19579" y="7642"/>
                    <a:pt x="21308" y="1806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308850" y="4292600"/>
            <a:ext cx="431800" cy="720725"/>
            <a:chOff x="4604" y="2704"/>
            <a:chExt cx="272" cy="454"/>
          </a:xfrm>
        </p:grpSpPr>
        <p:sp>
          <p:nvSpPr>
            <p:cNvPr id="10251" name="Arc 19"/>
            <p:cNvSpPr>
              <a:spLocks/>
            </p:cNvSpPr>
            <p:nvPr/>
          </p:nvSpPr>
          <p:spPr bwMode="auto">
            <a:xfrm flipH="1">
              <a:off x="4830" y="2886"/>
              <a:ext cx="46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252" name="Arc 20"/>
            <p:cNvSpPr>
              <a:spLocks/>
            </p:cNvSpPr>
            <p:nvPr/>
          </p:nvSpPr>
          <p:spPr bwMode="auto">
            <a:xfrm flipH="1">
              <a:off x="4694" y="2795"/>
              <a:ext cx="91" cy="3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253" name="Arc 21"/>
            <p:cNvSpPr>
              <a:spLocks/>
            </p:cNvSpPr>
            <p:nvPr/>
          </p:nvSpPr>
          <p:spPr bwMode="auto">
            <a:xfrm flipH="1">
              <a:off x="4604" y="2704"/>
              <a:ext cx="136" cy="4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pic>
        <p:nvPicPr>
          <p:cNvPr id="1025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03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5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36" grpId="0" animBg="1"/>
      <p:bldP spid="95237" grpId="0" animBg="1"/>
      <p:bldP spid="95238" grpId="0" animBg="1"/>
      <p:bldP spid="95239" grpId="0" animBg="1"/>
      <p:bldP spid="952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mtClean="0">
                <a:solidFill>
                  <a:srgbClr val="0000CC"/>
                </a:solidFill>
              </a:rPr>
              <a:t>Какие бывают углы?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56100" y="2017713"/>
            <a:ext cx="4598988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B20A5E"/>
                </a:solidFill>
              </a:rPr>
              <a:t>АСВ – острый (</a:t>
            </a:r>
            <a:r>
              <a:rPr lang="en-US" dirty="0" smtClean="0">
                <a:solidFill>
                  <a:srgbClr val="B20A5E"/>
                </a:solidFill>
                <a:cs typeface="Tahoma" pitchFamily="34" charset="0"/>
              </a:rPr>
              <a:t>&lt;</a:t>
            </a:r>
            <a:r>
              <a:rPr lang="ru-RU" dirty="0" smtClean="0">
                <a:solidFill>
                  <a:srgbClr val="B20A5E"/>
                </a:solidFill>
                <a:cs typeface="Tahoma" pitchFamily="34" charset="0"/>
              </a:rPr>
              <a:t>90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°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990000"/>
                </a:solidFill>
                <a:cs typeface="Arial" charset="0"/>
              </a:rPr>
              <a:t>(  С,   ВСА)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990000"/>
                </a:solidFill>
                <a:cs typeface="Arial" charset="0"/>
              </a:rPr>
              <a:t>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990000"/>
                </a:solidFill>
                <a:cs typeface="Arial" charset="0"/>
              </a:rPr>
              <a:t>   ХУ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Z – 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прямой (=90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°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>
              <a:solidFill>
                <a:srgbClr val="9900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990000"/>
                </a:solidFill>
                <a:cs typeface="Arial" charset="0"/>
              </a:rPr>
              <a:t>   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KNM – 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тупой (</a:t>
            </a:r>
            <a:r>
              <a:rPr lang="en-US" dirty="0" smtClean="0">
                <a:solidFill>
                  <a:srgbClr val="990000"/>
                </a:solidFill>
                <a:cs typeface="Tahoma" pitchFamily="34" charset="0"/>
              </a:rPr>
              <a:t>&gt;</a:t>
            </a:r>
            <a:r>
              <a:rPr lang="ru-RU" dirty="0" smtClean="0">
                <a:solidFill>
                  <a:srgbClr val="990000"/>
                </a:solidFill>
                <a:cs typeface="Tahoma" pitchFamily="34" charset="0"/>
              </a:rPr>
              <a:t>90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°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 и</a:t>
            </a:r>
            <a:r>
              <a:rPr lang="ru-RU" dirty="0" smtClean="0">
                <a:solidFill>
                  <a:srgbClr val="990000"/>
                </a:solidFill>
                <a:cs typeface="Tahoma" pitchFamily="34" charset="0"/>
              </a:rPr>
              <a:t> </a:t>
            </a:r>
            <a:r>
              <a:rPr lang="en-US" dirty="0" smtClean="0">
                <a:solidFill>
                  <a:srgbClr val="990000"/>
                </a:solidFill>
                <a:cs typeface="Tahoma" pitchFamily="34" charset="0"/>
              </a:rPr>
              <a:t>&lt;</a:t>
            </a:r>
            <a:r>
              <a:rPr lang="ru-RU" dirty="0" smtClean="0">
                <a:solidFill>
                  <a:srgbClr val="990000"/>
                </a:solidFill>
                <a:cs typeface="Tahoma" pitchFamily="34" charset="0"/>
              </a:rPr>
              <a:t>180</a:t>
            </a:r>
            <a:r>
              <a:rPr lang="en-US" dirty="0" smtClean="0">
                <a:solidFill>
                  <a:srgbClr val="990000"/>
                </a:solidFill>
                <a:cs typeface="Arial" charset="0"/>
              </a:rPr>
              <a:t>°</a:t>
            </a:r>
            <a:r>
              <a:rPr lang="ru-RU" dirty="0" smtClean="0">
                <a:solidFill>
                  <a:srgbClr val="990000"/>
                </a:solidFill>
                <a:cs typeface="Arial" charset="0"/>
              </a:rPr>
              <a:t>)</a:t>
            </a:r>
            <a:endParaRPr lang="en-US" dirty="0" smtClean="0">
              <a:solidFill>
                <a:srgbClr val="990000"/>
              </a:solidFill>
              <a:cs typeface="Arial" charset="0"/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468313" y="1844675"/>
            <a:ext cx="1870075" cy="1800225"/>
            <a:chOff x="295" y="1162"/>
            <a:chExt cx="1178" cy="1134"/>
          </a:xfrm>
        </p:grpSpPr>
        <p:pic>
          <p:nvPicPr>
            <p:cNvPr id="11300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3" t="8333" r="18973"/>
            <a:stretch>
              <a:fillRect/>
            </a:stretch>
          </p:blipFill>
          <p:spPr bwMode="auto">
            <a:xfrm>
              <a:off x="839" y="1162"/>
              <a:ext cx="20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301" name="Group 6"/>
            <p:cNvGrpSpPr>
              <a:grpSpLocks/>
            </p:cNvGrpSpPr>
            <p:nvPr/>
          </p:nvGrpSpPr>
          <p:grpSpPr bwMode="auto">
            <a:xfrm>
              <a:off x="521" y="1207"/>
              <a:ext cx="952" cy="816"/>
              <a:chOff x="703" y="1344"/>
              <a:chExt cx="952" cy="816"/>
            </a:xfrm>
          </p:grpSpPr>
          <p:sp>
            <p:nvSpPr>
              <p:cNvPr id="11304" name="Line 4"/>
              <p:cNvSpPr>
                <a:spLocks noChangeShapeType="1"/>
              </p:cNvSpPr>
              <p:nvPr/>
            </p:nvSpPr>
            <p:spPr bwMode="auto">
              <a:xfrm flipH="1">
                <a:off x="703" y="1344"/>
                <a:ext cx="726" cy="8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305" name="Line 5"/>
              <p:cNvSpPr>
                <a:spLocks noChangeShapeType="1"/>
              </p:cNvSpPr>
              <p:nvPr/>
            </p:nvSpPr>
            <p:spPr bwMode="auto">
              <a:xfrm>
                <a:off x="703" y="2160"/>
                <a:ext cx="9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pic>
          <p:nvPicPr>
            <p:cNvPr id="11302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24" r="15843"/>
            <a:stretch>
              <a:fillRect/>
            </a:stretch>
          </p:blipFill>
          <p:spPr bwMode="auto">
            <a:xfrm>
              <a:off x="1202" y="2069"/>
              <a:ext cx="137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3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42"/>
              <a:ext cx="218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555875" y="4581525"/>
            <a:ext cx="287338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2105025" y="3300415"/>
            <a:ext cx="1819275" cy="1971676"/>
            <a:chOff x="1326" y="2079"/>
            <a:chExt cx="1146" cy="1242"/>
          </a:xfrm>
        </p:grpSpPr>
        <p:grpSp>
          <p:nvGrpSpPr>
            <p:cNvPr id="11294" name="Group 9"/>
            <p:cNvGrpSpPr>
              <a:grpSpLocks/>
            </p:cNvGrpSpPr>
            <p:nvPr/>
          </p:nvGrpSpPr>
          <p:grpSpPr bwMode="auto">
            <a:xfrm>
              <a:off x="1610" y="2160"/>
              <a:ext cx="862" cy="907"/>
              <a:chOff x="657" y="2024"/>
              <a:chExt cx="862" cy="907"/>
            </a:xfrm>
          </p:grpSpPr>
          <p:sp>
            <p:nvSpPr>
              <p:cNvPr id="11298" name="Line 7"/>
              <p:cNvSpPr>
                <a:spLocks noChangeShapeType="1"/>
              </p:cNvSpPr>
              <p:nvPr/>
            </p:nvSpPr>
            <p:spPr bwMode="auto">
              <a:xfrm>
                <a:off x="657" y="2024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9" name="Line 8"/>
              <p:cNvSpPr>
                <a:spLocks noChangeShapeType="1"/>
              </p:cNvSpPr>
              <p:nvPr/>
            </p:nvSpPr>
            <p:spPr bwMode="auto">
              <a:xfrm>
                <a:off x="657" y="2931"/>
                <a:ext cx="8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pic>
          <p:nvPicPr>
            <p:cNvPr id="11295" name="Picture 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2079"/>
              <a:ext cx="190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6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" y="2846"/>
              <a:ext cx="216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7" name="Picture 2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" y="3085"/>
              <a:ext cx="193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755650" y="5084763"/>
            <a:ext cx="2605088" cy="1368425"/>
            <a:chOff x="476" y="3203"/>
            <a:chExt cx="1641" cy="862"/>
          </a:xfrm>
        </p:grpSpPr>
        <p:grpSp>
          <p:nvGrpSpPr>
            <p:cNvPr id="11288" name="Group 12"/>
            <p:cNvGrpSpPr>
              <a:grpSpLocks/>
            </p:cNvGrpSpPr>
            <p:nvPr/>
          </p:nvGrpSpPr>
          <p:grpSpPr bwMode="auto">
            <a:xfrm>
              <a:off x="612" y="3203"/>
              <a:ext cx="1452" cy="635"/>
              <a:chOff x="612" y="3203"/>
              <a:chExt cx="1452" cy="635"/>
            </a:xfrm>
          </p:grpSpPr>
          <p:sp>
            <p:nvSpPr>
              <p:cNvPr id="11292" name="Line 10"/>
              <p:cNvSpPr>
                <a:spLocks noChangeShapeType="1"/>
              </p:cNvSpPr>
              <p:nvPr/>
            </p:nvSpPr>
            <p:spPr bwMode="auto">
              <a:xfrm>
                <a:off x="612" y="3203"/>
                <a:ext cx="544" cy="6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93" name="Line 11"/>
              <p:cNvSpPr>
                <a:spLocks noChangeShapeType="1"/>
              </p:cNvSpPr>
              <p:nvPr/>
            </p:nvSpPr>
            <p:spPr bwMode="auto">
              <a:xfrm>
                <a:off x="1156" y="3838"/>
                <a:ext cx="9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pic>
          <p:nvPicPr>
            <p:cNvPr id="11289" name="Picture 2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3884"/>
              <a:ext cx="144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0" name="Picture 3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3884"/>
              <a:ext cx="158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1" name="Picture 3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249"/>
              <a:ext cx="131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4356100" y="2205038"/>
            <a:ext cx="215900" cy="215900"/>
            <a:chOff x="3515" y="1797"/>
            <a:chExt cx="136" cy="136"/>
          </a:xfrm>
        </p:grpSpPr>
        <p:sp>
          <p:nvSpPr>
            <p:cNvPr id="11286" name="Line 34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87" name="Line 35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5364163" y="2781300"/>
            <a:ext cx="215900" cy="215900"/>
            <a:chOff x="3515" y="1797"/>
            <a:chExt cx="136" cy="136"/>
          </a:xfrm>
        </p:grpSpPr>
        <p:sp>
          <p:nvSpPr>
            <p:cNvPr id="11284" name="Line 37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85" name="Line 38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4572000" y="2781300"/>
            <a:ext cx="215900" cy="215900"/>
            <a:chOff x="3515" y="1797"/>
            <a:chExt cx="136" cy="136"/>
          </a:xfrm>
        </p:grpSpPr>
        <p:sp>
          <p:nvSpPr>
            <p:cNvPr id="11282" name="Line 40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83" name="Line 41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4572000" y="4005263"/>
            <a:ext cx="215900" cy="215900"/>
            <a:chOff x="3515" y="1797"/>
            <a:chExt cx="136" cy="136"/>
          </a:xfrm>
        </p:grpSpPr>
        <p:sp>
          <p:nvSpPr>
            <p:cNvPr id="11280" name="Line 45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81" name="Line 46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4572000" y="5157788"/>
            <a:ext cx="215900" cy="215900"/>
            <a:chOff x="3515" y="1797"/>
            <a:chExt cx="136" cy="136"/>
          </a:xfrm>
        </p:grpSpPr>
        <p:sp>
          <p:nvSpPr>
            <p:cNvPr id="11278" name="Line 48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79" name="Line 49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22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4319587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476250"/>
            <a:ext cx="7793038" cy="647700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00CC"/>
                </a:solidFill>
              </a:rPr>
              <a:t>Транспортир –</a:t>
            </a:r>
            <a:r>
              <a:rPr lang="ru-RU" sz="2800" smtClean="0">
                <a:solidFill>
                  <a:srgbClr val="0000CC"/>
                </a:solidFill>
              </a:rPr>
              <a:t/>
            </a:r>
            <a:br>
              <a:rPr lang="ru-RU" sz="2800" smtClean="0">
                <a:solidFill>
                  <a:srgbClr val="0000CC"/>
                </a:solidFill>
              </a:rPr>
            </a:br>
            <a:endParaRPr lang="ru-RU" sz="2800" smtClean="0">
              <a:solidFill>
                <a:srgbClr val="0000CC"/>
              </a:solidFill>
            </a:endParaRPr>
          </a:p>
        </p:txBody>
      </p:sp>
      <p:sp>
        <p:nvSpPr>
          <p:cNvPr id="101392" name="Rectangle 1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867400" y="3068638"/>
            <a:ext cx="2952750" cy="2376487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0000CC"/>
                </a:solidFill>
              </a:rPr>
              <a:t>transporto</a:t>
            </a:r>
            <a:r>
              <a:rPr lang="ru-RU" sz="2800" smtClean="0"/>
              <a:t> (лат.) «переношу»</a:t>
            </a:r>
            <a:r>
              <a:rPr lang="ru-RU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    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endParaRPr lang="ru-RU" sz="2400" smtClean="0">
              <a:solidFill>
                <a:srgbClr val="B20A5E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sz="2400" smtClean="0">
              <a:solidFill>
                <a:srgbClr val="990000"/>
              </a:solidFill>
              <a:cs typeface="Arial" charset="0"/>
            </a:endParaRPr>
          </a:p>
        </p:txBody>
      </p:sp>
      <p:sp>
        <p:nvSpPr>
          <p:cNvPr id="101401" name="Rectangle 25"/>
          <p:cNvSpPr>
            <a:spLocks noChangeArrowheads="1"/>
          </p:cNvSpPr>
          <p:nvPr/>
        </p:nvSpPr>
        <p:spPr bwMode="auto">
          <a:xfrm>
            <a:off x="971550" y="188913"/>
            <a:ext cx="7793038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0000CC"/>
                </a:solidFill>
              </a:rPr>
              <a:t>инструмент для постороения </a:t>
            </a:r>
            <a:br>
              <a:rPr lang="ru-RU" sz="2800">
                <a:solidFill>
                  <a:srgbClr val="0000CC"/>
                </a:solidFill>
              </a:rPr>
            </a:br>
            <a:r>
              <a:rPr lang="ru-RU" sz="2800">
                <a:solidFill>
                  <a:srgbClr val="0000CC"/>
                </a:solidFill>
              </a:rPr>
              <a:t>и измерения углов</a:t>
            </a:r>
          </a:p>
        </p:txBody>
      </p:sp>
      <p:pic>
        <p:nvPicPr>
          <p:cNvPr id="1434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81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81300"/>
            <a:ext cx="4319588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68538" y="4292600"/>
            <a:ext cx="2952750" cy="208915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smtClean="0">
              <a:solidFill>
                <a:srgbClr val="B20A5E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B20A5E"/>
                </a:solidFill>
              </a:rPr>
              <a:t>АСВ=120</a:t>
            </a:r>
            <a:r>
              <a:rPr lang="ru-RU" sz="2400" smtClean="0"/>
              <a:t> </a:t>
            </a:r>
            <a:r>
              <a:rPr lang="en-US" sz="2400" smtClean="0">
                <a:solidFill>
                  <a:srgbClr val="990000"/>
                </a:solidFill>
                <a:cs typeface="Arial" charset="0"/>
              </a:rPr>
              <a:t>°</a:t>
            </a:r>
            <a:endParaRPr lang="ru-RU" sz="2400" smtClean="0">
              <a:solidFill>
                <a:srgbClr val="990000"/>
              </a:solidFill>
              <a:cs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16013" y="2133600"/>
            <a:ext cx="4968875" cy="3284538"/>
            <a:chOff x="703" y="1298"/>
            <a:chExt cx="3265" cy="2115"/>
          </a:xfrm>
        </p:grpSpPr>
        <p:grpSp>
          <p:nvGrpSpPr>
            <p:cNvPr id="15371" name="Group 6"/>
            <p:cNvGrpSpPr>
              <a:grpSpLocks/>
            </p:cNvGrpSpPr>
            <p:nvPr/>
          </p:nvGrpSpPr>
          <p:grpSpPr bwMode="auto">
            <a:xfrm>
              <a:off x="929" y="1570"/>
              <a:ext cx="3039" cy="1451"/>
              <a:chOff x="1429" y="1888"/>
              <a:chExt cx="3084" cy="1451"/>
            </a:xfrm>
          </p:grpSpPr>
          <p:sp>
            <p:nvSpPr>
              <p:cNvPr id="15375" name="Line 7"/>
              <p:cNvSpPr>
                <a:spLocks noChangeShapeType="1"/>
              </p:cNvSpPr>
              <p:nvPr/>
            </p:nvSpPr>
            <p:spPr bwMode="auto">
              <a:xfrm>
                <a:off x="1429" y="1888"/>
                <a:ext cx="907" cy="1451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376" name="Line 8"/>
              <p:cNvSpPr>
                <a:spLocks noChangeShapeType="1"/>
              </p:cNvSpPr>
              <p:nvPr/>
            </p:nvSpPr>
            <p:spPr bwMode="auto">
              <a:xfrm>
                <a:off x="2336" y="3339"/>
                <a:ext cx="2177" cy="0"/>
              </a:xfrm>
              <a:prstGeom prst="line">
                <a:avLst/>
              </a:prstGeom>
              <a:noFill/>
              <a:ln w="28575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15372" name="WordArt 9"/>
            <p:cNvSpPr>
              <a:spLocks noChangeArrowheads="1" noChangeShapeType="1" noTextEdit="1"/>
            </p:cNvSpPr>
            <p:nvPr/>
          </p:nvSpPr>
          <p:spPr bwMode="auto">
            <a:xfrm rot="5400000">
              <a:off x="727" y="1274"/>
              <a:ext cx="192" cy="239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CC"/>
                  </a:solidFill>
                  <a:latin typeface="Arial"/>
                  <a:cs typeface="Arial"/>
                </a:rPr>
                <a:t>А</a:t>
              </a:r>
            </a:p>
          </p:txBody>
        </p:sp>
        <p:sp>
          <p:nvSpPr>
            <p:cNvPr id="15373" name="WordArt 10"/>
            <p:cNvSpPr>
              <a:spLocks noChangeArrowheads="1" noChangeShapeType="1" noTextEdit="1"/>
            </p:cNvSpPr>
            <p:nvPr/>
          </p:nvSpPr>
          <p:spPr bwMode="auto">
            <a:xfrm rot="5400000">
              <a:off x="3584" y="3134"/>
              <a:ext cx="192" cy="239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CC"/>
                  </a:solidFill>
                  <a:latin typeface="Arial"/>
                  <a:cs typeface="Arial"/>
                </a:rPr>
                <a:t>В</a:t>
              </a:r>
            </a:p>
          </p:txBody>
        </p:sp>
        <p:sp>
          <p:nvSpPr>
            <p:cNvPr id="15374" name="WordArt 11"/>
            <p:cNvSpPr>
              <a:spLocks noChangeArrowheads="1" noChangeShapeType="1" noTextEdit="1"/>
            </p:cNvSpPr>
            <p:nvPr/>
          </p:nvSpPr>
          <p:spPr bwMode="auto">
            <a:xfrm rot="5400000">
              <a:off x="1625" y="3188"/>
              <a:ext cx="210" cy="239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CC"/>
                  </a:solidFill>
                  <a:latin typeface="Arial"/>
                  <a:cs typeface="Arial"/>
                </a:rPr>
                <a:t>С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771775" y="5949950"/>
            <a:ext cx="215900" cy="215900"/>
            <a:chOff x="3515" y="1797"/>
            <a:chExt cx="136" cy="136"/>
          </a:xfrm>
        </p:grpSpPr>
        <p:sp>
          <p:nvSpPr>
            <p:cNvPr id="15369" name="Line 13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370" name="Line 14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971550" y="188913"/>
            <a:ext cx="7793038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>
                <a:solidFill>
                  <a:srgbClr val="0000CC"/>
                </a:solidFill>
              </a:rPr>
              <a:t>Алгоритм измерения углов</a:t>
            </a:r>
            <a:br>
              <a:rPr lang="ru-RU" sz="3600">
                <a:solidFill>
                  <a:srgbClr val="0000CC"/>
                </a:solidFill>
              </a:rPr>
            </a:br>
            <a:r>
              <a:rPr lang="ru-RU" sz="3600">
                <a:solidFill>
                  <a:srgbClr val="0000CC"/>
                </a:solidFill>
              </a:rPr>
              <a:t>с помощью транспортира</a:t>
            </a:r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5148263" y="1989138"/>
            <a:ext cx="380682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76B749"/>
              </a:buClr>
              <a:buSzPct val="60000"/>
              <a:buFont typeface="Wingdings" pitchFamily="2" charset="2"/>
              <a:buChar char="n"/>
            </a:pPr>
            <a:r>
              <a:rPr lang="ru-RU">
                <a:solidFill>
                  <a:srgbClr val="000000"/>
                </a:solidFill>
              </a:rPr>
              <a:t>– Совместите центр транспортира с вершиной угла и стороной угла так, чтобы луч прошел через метку на транспортире 0° (180°).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76B749"/>
              </a:buClr>
              <a:buSzPct val="60000"/>
              <a:buFont typeface="Wingdings" pitchFamily="2" charset="2"/>
              <a:buNone/>
            </a:pPr>
            <a:endParaRPr lang="ru-RU">
              <a:solidFill>
                <a:srgbClr val="000000"/>
              </a:solidFill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76B749"/>
              </a:buClr>
              <a:buSzPct val="60000"/>
              <a:buFont typeface="Wingdings" pitchFamily="2" charset="2"/>
              <a:buChar char="n"/>
            </a:pPr>
            <a:r>
              <a:rPr lang="ru-RU">
                <a:solidFill>
                  <a:srgbClr val="000000"/>
                </a:solidFill>
              </a:rPr>
              <a:t>– Определите, через какую отметку на транспортире проходит второй луч. (Правильно выберите числовой ряд!)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76B749"/>
              </a:buClr>
              <a:buSzPct val="60000"/>
              <a:buFont typeface="Wingdings" pitchFamily="2" charset="2"/>
              <a:buNone/>
            </a:pPr>
            <a:endParaRPr lang="ru-RU">
              <a:solidFill>
                <a:srgbClr val="000000"/>
              </a:solidFill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76B749"/>
              </a:buClr>
              <a:buSzPct val="60000"/>
              <a:buFont typeface="Wingdings" pitchFamily="2" charset="2"/>
              <a:buChar char="n"/>
            </a:pPr>
            <a:r>
              <a:rPr lang="ru-RU">
                <a:solidFill>
                  <a:srgbClr val="000000"/>
                </a:solidFill>
              </a:rPr>
              <a:t>– Измерьте угол. Если транспортир наложен на угол, то нужно воспользоваться рядом чисел, начинающихся с 0°.</a:t>
            </a: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80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7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7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7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7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7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7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7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7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270000"/>
          </a:xfrm>
        </p:spPr>
        <p:txBody>
          <a:bodyPr/>
          <a:lstStyle/>
          <a:p>
            <a:pPr algn="ctr"/>
            <a:r>
              <a:rPr lang="ru-RU" sz="3600" smtClean="0">
                <a:solidFill>
                  <a:srgbClr val="0000CC"/>
                </a:solidFill>
              </a:rPr>
              <a:t>Виды треугольников </a:t>
            </a:r>
            <a:br>
              <a:rPr lang="ru-RU" sz="3600" smtClean="0">
                <a:solidFill>
                  <a:srgbClr val="0000CC"/>
                </a:solidFill>
              </a:rPr>
            </a:br>
            <a:r>
              <a:rPr lang="ru-RU" sz="3600" smtClean="0">
                <a:solidFill>
                  <a:srgbClr val="0000CC"/>
                </a:solidFill>
              </a:rPr>
              <a:t>по величине углов</a:t>
            </a:r>
          </a:p>
        </p:txBody>
      </p:sp>
      <p:sp>
        <p:nvSpPr>
          <p:cNvPr id="54277" name="AutoShape 5"/>
          <p:cNvSpPr>
            <a:spLocks noChangeArrowheads="1"/>
          </p:cNvSpPr>
          <p:nvPr/>
        </p:nvSpPr>
        <p:spPr bwMode="auto">
          <a:xfrm rot="9339967">
            <a:off x="1258888" y="2349500"/>
            <a:ext cx="2520950" cy="2736850"/>
          </a:xfrm>
          <a:prstGeom prst="triangle">
            <a:avLst>
              <a:gd name="adj" fmla="val 75227"/>
            </a:avLst>
          </a:prstGeom>
          <a:solidFill>
            <a:srgbClr val="5B5BFF"/>
          </a:solidFill>
          <a:ln w="762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3635375" y="3644900"/>
            <a:ext cx="3384550" cy="2305050"/>
          </a:xfrm>
          <a:prstGeom prst="rtTriangle">
            <a:avLst/>
          </a:prstGeom>
          <a:solidFill>
            <a:srgbClr val="9E0000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6600FF"/>
              </a:solidFill>
            </a:endParaRPr>
          </a:p>
        </p:txBody>
      </p:sp>
      <p:pic>
        <p:nvPicPr>
          <p:cNvPr id="542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4675"/>
            <a:ext cx="4233862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043" name="WordArt 259"/>
          <p:cNvSpPr>
            <a:spLocks noChangeArrowheads="1" noChangeShapeType="1" noTextEdit="1"/>
          </p:cNvSpPr>
          <p:nvPr/>
        </p:nvSpPr>
        <p:spPr bwMode="auto">
          <a:xfrm>
            <a:off x="3492500" y="5013325"/>
            <a:ext cx="3048000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00CC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прямоугольный</a:t>
            </a:r>
          </a:p>
        </p:txBody>
      </p:sp>
      <p:sp>
        <p:nvSpPr>
          <p:cNvPr id="119042" name="WordArt 258"/>
          <p:cNvSpPr>
            <a:spLocks noChangeArrowheads="1" noChangeShapeType="1" noTextEdit="1"/>
          </p:cNvSpPr>
          <p:nvPr/>
        </p:nvSpPr>
        <p:spPr bwMode="auto">
          <a:xfrm>
            <a:off x="611188" y="3213100"/>
            <a:ext cx="2924175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B20A5E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остроугольный</a:t>
            </a:r>
          </a:p>
        </p:txBody>
      </p:sp>
      <p:sp>
        <p:nvSpPr>
          <p:cNvPr id="119044" name="WordArt 260"/>
          <p:cNvSpPr>
            <a:spLocks noChangeArrowheads="1" noChangeShapeType="1" noTextEdit="1"/>
          </p:cNvSpPr>
          <p:nvPr/>
        </p:nvSpPr>
        <p:spPr bwMode="auto">
          <a:xfrm>
            <a:off x="5292725" y="2997200"/>
            <a:ext cx="2733675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тупоугольный</a:t>
            </a:r>
          </a:p>
        </p:txBody>
      </p:sp>
      <p:pic>
        <p:nvPicPr>
          <p:cNvPr id="1741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34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9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9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9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9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animBg="1"/>
      <p:bldP spid="54278" grpId="0" animBg="1"/>
      <p:bldP spid="119043" grpId="0" animBg="1"/>
      <p:bldP spid="119042" grpId="0" animBg="1"/>
      <p:bldP spid="1190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2565400"/>
            <a:ext cx="7793037" cy="1462088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0000FF"/>
                </a:solidFill>
              </a:rPr>
              <a:t>Чему равна сумма углов треугольника?</a:t>
            </a:r>
          </a:p>
        </p:txBody>
      </p:sp>
      <p:pic>
        <p:nvPicPr>
          <p:cNvPr id="1945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95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05" name="Rectangle 33"/>
          <p:cNvSpPr>
            <a:spLocks noChangeArrowheads="1"/>
          </p:cNvSpPr>
          <p:nvPr/>
        </p:nvSpPr>
        <p:spPr bwMode="auto">
          <a:xfrm>
            <a:off x="2484438" y="5661025"/>
            <a:ext cx="5561012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>
                <a:solidFill>
                  <a:srgbClr val="B20A5E"/>
                </a:solidFill>
              </a:rPr>
              <a:t>1+   2+  3=…</a:t>
            </a:r>
            <a:endParaRPr lang="ru-RU" sz="2800">
              <a:solidFill>
                <a:srgbClr val="0000CC"/>
              </a:solidFill>
            </a:endParaRPr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z="2800" smtClean="0">
                <a:solidFill>
                  <a:srgbClr val="0000CC"/>
                </a:solidFill>
              </a:rPr>
              <a:t>С помощью транспортира </a:t>
            </a:r>
            <a:br>
              <a:rPr lang="ru-RU" sz="2800" smtClean="0">
                <a:solidFill>
                  <a:srgbClr val="0000CC"/>
                </a:solidFill>
              </a:rPr>
            </a:br>
            <a:r>
              <a:rPr lang="ru-RU" sz="2800" smtClean="0">
                <a:solidFill>
                  <a:srgbClr val="0000CC"/>
                </a:solidFill>
              </a:rPr>
              <a:t>измерьте величину каждого угла и </a:t>
            </a:r>
            <a:br>
              <a:rPr lang="ru-RU" sz="2800" smtClean="0">
                <a:solidFill>
                  <a:srgbClr val="0000CC"/>
                </a:solidFill>
              </a:rPr>
            </a:br>
            <a:r>
              <a:rPr lang="ru-RU" sz="2800" smtClean="0">
                <a:solidFill>
                  <a:srgbClr val="0000CC"/>
                </a:solidFill>
              </a:rPr>
              <a:t>вычислите сумму всех углов треугольника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76825" y="2017713"/>
            <a:ext cx="406717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1=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2=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3=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>
              <a:solidFill>
                <a:srgbClr val="B20A5E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mtClean="0">
              <a:solidFill>
                <a:srgbClr val="B20A5E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331913" y="2133600"/>
            <a:ext cx="3024187" cy="3382963"/>
            <a:chOff x="839" y="1344"/>
            <a:chExt cx="1905" cy="2131"/>
          </a:xfrm>
        </p:grpSpPr>
        <p:sp>
          <p:nvSpPr>
            <p:cNvPr id="20509" name="Line 4"/>
            <p:cNvSpPr>
              <a:spLocks noChangeShapeType="1"/>
            </p:cNvSpPr>
            <p:nvPr/>
          </p:nvSpPr>
          <p:spPr bwMode="auto">
            <a:xfrm flipH="1">
              <a:off x="839" y="1344"/>
              <a:ext cx="1134" cy="2131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10" name="Line 5"/>
            <p:cNvSpPr>
              <a:spLocks noChangeShapeType="1"/>
            </p:cNvSpPr>
            <p:nvPr/>
          </p:nvSpPr>
          <p:spPr bwMode="auto">
            <a:xfrm flipV="1">
              <a:off x="839" y="3158"/>
              <a:ext cx="1905" cy="317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11" name="Line 6"/>
            <p:cNvSpPr>
              <a:spLocks noChangeShapeType="1"/>
            </p:cNvSpPr>
            <p:nvPr/>
          </p:nvSpPr>
          <p:spPr bwMode="auto">
            <a:xfrm>
              <a:off x="1973" y="1344"/>
              <a:ext cx="771" cy="1814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31080" name="WordArt 8"/>
          <p:cNvSpPr>
            <a:spLocks noChangeArrowheads="1" noChangeShapeType="1" noTextEdit="1"/>
          </p:cNvSpPr>
          <p:nvPr/>
        </p:nvSpPr>
        <p:spPr bwMode="auto">
          <a:xfrm>
            <a:off x="3059113" y="2565400"/>
            <a:ext cx="142875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1</a:t>
            </a:r>
          </a:p>
        </p:txBody>
      </p:sp>
      <p:sp>
        <p:nvSpPr>
          <p:cNvPr id="131081" name="WordArt 9"/>
          <p:cNvSpPr>
            <a:spLocks noChangeArrowheads="1" noChangeShapeType="1" noTextEdit="1"/>
          </p:cNvSpPr>
          <p:nvPr/>
        </p:nvSpPr>
        <p:spPr bwMode="auto">
          <a:xfrm>
            <a:off x="1692275" y="5013325"/>
            <a:ext cx="142875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131082" name="WordArt 10"/>
          <p:cNvSpPr>
            <a:spLocks noChangeArrowheads="1" noChangeShapeType="1" noTextEdit="1"/>
          </p:cNvSpPr>
          <p:nvPr/>
        </p:nvSpPr>
        <p:spPr bwMode="auto">
          <a:xfrm>
            <a:off x="3851275" y="4581525"/>
            <a:ext cx="144463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580063" y="3933825"/>
            <a:ext cx="215900" cy="215900"/>
            <a:chOff x="3515" y="1797"/>
            <a:chExt cx="136" cy="136"/>
          </a:xfrm>
        </p:grpSpPr>
        <p:sp>
          <p:nvSpPr>
            <p:cNvPr id="20507" name="Line 12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8" name="Line 13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276600" y="6237288"/>
            <a:ext cx="215900" cy="215900"/>
            <a:chOff x="3515" y="1797"/>
            <a:chExt cx="136" cy="136"/>
          </a:xfrm>
        </p:grpSpPr>
        <p:sp>
          <p:nvSpPr>
            <p:cNvPr id="20505" name="Line 15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6" name="Line 16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508625" y="6237288"/>
            <a:ext cx="215900" cy="215900"/>
            <a:chOff x="3515" y="1797"/>
            <a:chExt cx="136" cy="136"/>
          </a:xfrm>
        </p:grpSpPr>
        <p:sp>
          <p:nvSpPr>
            <p:cNvPr id="20503" name="Line 18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4" name="Line 19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580063" y="2781300"/>
            <a:ext cx="215900" cy="215900"/>
            <a:chOff x="3515" y="1797"/>
            <a:chExt cx="136" cy="136"/>
          </a:xfrm>
        </p:grpSpPr>
        <p:sp>
          <p:nvSpPr>
            <p:cNvPr id="20501" name="Line 21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2" name="Line 22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580063" y="3357563"/>
            <a:ext cx="215900" cy="215900"/>
            <a:chOff x="3515" y="1797"/>
            <a:chExt cx="136" cy="136"/>
          </a:xfrm>
        </p:grpSpPr>
        <p:sp>
          <p:nvSpPr>
            <p:cNvPr id="20499" name="Line 24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0" name="Line 25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4427538" y="6237288"/>
            <a:ext cx="215900" cy="215900"/>
            <a:chOff x="3515" y="1797"/>
            <a:chExt cx="136" cy="136"/>
          </a:xfrm>
        </p:grpSpPr>
        <p:sp>
          <p:nvSpPr>
            <p:cNvPr id="20497" name="Line 31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8" name="Line 32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31106" name="Rectangle 34"/>
          <p:cNvSpPr>
            <a:spLocks noChangeArrowheads="1"/>
          </p:cNvSpPr>
          <p:nvPr/>
        </p:nvSpPr>
        <p:spPr bwMode="auto">
          <a:xfrm>
            <a:off x="6877050" y="5876925"/>
            <a:ext cx="17986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>
                <a:solidFill>
                  <a:srgbClr val="B20A5E"/>
                </a:solidFill>
              </a:rPr>
              <a:t>=</a:t>
            </a:r>
            <a:r>
              <a:rPr lang="ru-RU" sz="4000">
                <a:solidFill>
                  <a:srgbClr val="B20A5E"/>
                </a:solidFill>
              </a:rPr>
              <a:t>180°</a:t>
            </a:r>
          </a:p>
        </p:txBody>
      </p:sp>
      <p:pic>
        <p:nvPicPr>
          <p:cNvPr id="2049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89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1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1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1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1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105" grpId="0"/>
      <p:bldP spid="131074" grpId="0"/>
      <p:bldP spid="131080" grpId="0" animBg="1"/>
      <p:bldP spid="131081" grpId="0" animBg="1"/>
      <p:bldP spid="131082" grpId="0" animBg="1"/>
      <p:bldP spid="1311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7793037" cy="1462088"/>
          </a:xfrm>
        </p:spPr>
        <p:txBody>
          <a:bodyPr/>
          <a:lstStyle/>
          <a:p>
            <a:pPr algn="ctr"/>
            <a:r>
              <a:rPr lang="ru-RU" smtClean="0"/>
              <a:t>Исследование</a:t>
            </a:r>
            <a:br>
              <a:rPr lang="ru-RU" smtClean="0"/>
            </a:br>
            <a:endParaRPr lang="ru-RU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4437063"/>
            <a:ext cx="7772400" cy="1655762"/>
          </a:xfrm>
        </p:spPr>
        <p:txBody>
          <a:bodyPr/>
          <a:lstStyle/>
          <a:p>
            <a:r>
              <a:rPr lang="ru-RU" sz="2000" b="1" smtClean="0">
                <a:solidFill>
                  <a:srgbClr val="0000FF"/>
                </a:solidFill>
              </a:rPr>
              <a:t>Вырежь из бумаги произвольный треугольник и выполни его перегибания, как показано на рисунке.</a:t>
            </a:r>
          </a:p>
          <a:p>
            <a:r>
              <a:rPr lang="ru-RU" sz="2000" b="1" smtClean="0">
                <a:solidFill>
                  <a:srgbClr val="0000FF"/>
                </a:solidFill>
              </a:rPr>
              <a:t>Чему равна сумма углов треугольника?</a:t>
            </a:r>
          </a:p>
          <a:p>
            <a:r>
              <a:rPr lang="ru-RU" sz="2800" b="1" smtClean="0">
                <a:solidFill>
                  <a:srgbClr val="B20A5E"/>
                </a:solidFill>
              </a:rPr>
              <a:t> - развернутому углу, т.е. 180°</a:t>
            </a:r>
          </a:p>
        </p:txBody>
      </p:sp>
      <p:pic>
        <p:nvPicPr>
          <p:cNvPr id="21508" name="Picture 7" descr="C:\Documents and Settings\учитель\Мои документы\Шабанова\Рисунки\тр2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2420938"/>
            <a:ext cx="2006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 descr="C:\Documents and Settings\учитель\Мои документы\Шабанова\Рисунки\тр3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20938"/>
            <a:ext cx="1905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9" descr="C:\Documents and Settings\учитель\Мои документы\Шабанова\Рисунки\тр4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2420938"/>
            <a:ext cx="1905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2386013"/>
            <a:ext cx="20161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14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AutoShape 14"/>
          <p:cNvSpPr>
            <a:spLocks noChangeArrowheads="1"/>
          </p:cNvSpPr>
          <p:nvPr/>
        </p:nvSpPr>
        <p:spPr bwMode="auto">
          <a:xfrm>
            <a:off x="7235825" y="333375"/>
            <a:ext cx="1198563" cy="1152525"/>
          </a:xfrm>
          <a:prstGeom prst="triangle">
            <a:avLst>
              <a:gd name="adj" fmla="val 36296"/>
            </a:avLst>
          </a:prstGeom>
          <a:solidFill>
            <a:srgbClr val="FF65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657" name="AutoShape 15"/>
          <p:cNvSpPr>
            <a:spLocks noChangeArrowheads="1"/>
          </p:cNvSpPr>
          <p:nvPr/>
        </p:nvSpPr>
        <p:spPr bwMode="auto">
          <a:xfrm>
            <a:off x="6659563" y="476250"/>
            <a:ext cx="1728787" cy="1512888"/>
          </a:xfrm>
          <a:prstGeom prst="triangle">
            <a:avLst>
              <a:gd name="adj" fmla="val 36472"/>
            </a:avLst>
          </a:prstGeom>
          <a:solidFill>
            <a:srgbClr val="818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3333CC"/>
              </a:solidFill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3333CC"/>
                </a:solidFill>
              </a:rPr>
              <a:t>Вывод: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017713"/>
            <a:ext cx="8415338" cy="4114800"/>
          </a:xfrm>
        </p:spPr>
        <p:txBody>
          <a:bodyPr/>
          <a:lstStyle/>
          <a:p>
            <a:pPr eaLnBrk="1" hangingPunct="1"/>
            <a:endParaRPr lang="ru-RU" smtClean="0">
              <a:solidFill>
                <a:srgbClr val="B20A5E"/>
              </a:solidFill>
            </a:endParaRPr>
          </a:p>
          <a:p>
            <a:pPr eaLnBrk="1" hangingPunct="1"/>
            <a:endParaRPr lang="ru-RU" smtClean="0">
              <a:solidFill>
                <a:srgbClr val="B20A5E"/>
              </a:solidFill>
            </a:endParaRPr>
          </a:p>
          <a:p>
            <a:pPr algn="ctr" eaLnBrk="1" hangingPunct="1"/>
            <a:r>
              <a:rPr lang="ru-RU" sz="4000" b="1" smtClean="0">
                <a:solidFill>
                  <a:srgbClr val="B20A5E"/>
                </a:solidFill>
              </a:rPr>
              <a:t>Сумма углов треугольника равна 180°</a:t>
            </a:r>
          </a:p>
          <a:p>
            <a:pPr eaLnBrk="1" hangingPunct="1"/>
            <a:endParaRPr lang="ru-RU" sz="4000" smtClean="0">
              <a:solidFill>
                <a:srgbClr val="B20A5E"/>
              </a:solidFill>
            </a:endParaRPr>
          </a:p>
        </p:txBody>
      </p:sp>
      <p:pic>
        <p:nvPicPr>
          <p:cNvPr id="164901" name="Picture 37" descr="Рисунок1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292600"/>
            <a:ext cx="277177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6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  <p:bldP spid="27657" grpId="0" animBg="1"/>
      <p:bldP spid="27650" grpId="0"/>
      <p:bldP spid="276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4425" y="1844675"/>
            <a:ext cx="8029575" cy="5013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953D69"/>
                </a:solidFill>
              </a:rPr>
              <a:t>Как найти угол А, если известны углы В и С?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CC3300"/>
                </a:solidFill>
              </a:rPr>
              <a:t>Как найти один из углов треугольника, если известны два других?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953D69"/>
                </a:solidFill>
              </a:rPr>
              <a:t>Можно ли найти неизвестный угол треугольника, если дан только один угол?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CC3300"/>
                </a:solidFill>
              </a:rPr>
              <a:t>Могут ли в треугольнике быть два прямых угла?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953D69"/>
                </a:solidFill>
              </a:rPr>
              <a:t>А два тупых угла?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CC3300"/>
                </a:solidFill>
              </a:rPr>
              <a:t>Может ли угол при вершине равнобедренного треугольника быть тупым?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903C66"/>
                </a:solidFill>
              </a:rPr>
              <a:t>А углы при при основании?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CC3300"/>
                </a:solidFill>
              </a:rPr>
              <a:t>Как найти угол при основании равнобедренного треугольника, если известен угол при вершине?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7C3458"/>
                </a:solidFill>
              </a:rPr>
              <a:t>А как найти угол при вершине равнобедренного треугольника, если известен угол при основании?</a:t>
            </a:r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549275"/>
            <a:ext cx="7793037" cy="650875"/>
          </a:xfrm>
        </p:spPr>
        <p:txBody>
          <a:bodyPr/>
          <a:lstStyle/>
          <a:p>
            <a:pPr algn="ctr" eaLnBrk="1" hangingPunct="1"/>
            <a:r>
              <a:rPr lang="ru-RU" sz="3600" b="1" smtClean="0">
                <a:solidFill>
                  <a:srgbClr val="0000CC"/>
                </a:solidFill>
              </a:rPr>
              <a:t>Ответьте на вопросы</a:t>
            </a:r>
          </a:p>
        </p:txBody>
      </p:sp>
      <p:pic>
        <p:nvPicPr>
          <p:cNvPr id="147469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4" r="15843"/>
          <a:stretch>
            <a:fillRect/>
          </a:stretch>
        </p:blipFill>
        <p:spPr bwMode="auto">
          <a:xfrm>
            <a:off x="7308850" y="1484313"/>
            <a:ext cx="2174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7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925" y="1628775"/>
            <a:ext cx="3460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t="8333" r="18973"/>
          <a:stretch>
            <a:fillRect/>
          </a:stretch>
        </p:blipFill>
        <p:spPr bwMode="auto">
          <a:xfrm>
            <a:off x="7956550" y="0"/>
            <a:ext cx="3238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596188" y="333375"/>
            <a:ext cx="1187450" cy="1582738"/>
            <a:chOff x="839" y="1344"/>
            <a:chExt cx="1905" cy="2131"/>
          </a:xfrm>
        </p:grpSpPr>
        <p:sp>
          <p:nvSpPr>
            <p:cNvPr id="24585" name="Line 19"/>
            <p:cNvSpPr>
              <a:spLocks noChangeShapeType="1"/>
            </p:cNvSpPr>
            <p:nvPr/>
          </p:nvSpPr>
          <p:spPr bwMode="auto">
            <a:xfrm flipH="1">
              <a:off x="839" y="1344"/>
              <a:ext cx="1134" cy="2131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586" name="Line 20"/>
            <p:cNvSpPr>
              <a:spLocks noChangeShapeType="1"/>
            </p:cNvSpPr>
            <p:nvPr/>
          </p:nvSpPr>
          <p:spPr bwMode="auto">
            <a:xfrm flipV="1">
              <a:off x="839" y="3158"/>
              <a:ext cx="1905" cy="317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587" name="Line 21"/>
            <p:cNvSpPr>
              <a:spLocks noChangeShapeType="1"/>
            </p:cNvSpPr>
            <p:nvPr/>
          </p:nvSpPr>
          <p:spPr bwMode="auto">
            <a:xfrm>
              <a:off x="1973" y="1344"/>
              <a:ext cx="771" cy="1814"/>
            </a:xfrm>
            <a:prstGeom prst="line">
              <a:avLst/>
            </a:prstGeom>
            <a:noFill/>
            <a:ln w="57150">
              <a:solidFill>
                <a:srgbClr val="00A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36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219200" y="228600"/>
            <a:ext cx="7467600" cy="6324600"/>
          </a:xfrm>
          <a:prstGeom prst="triangle">
            <a:avLst>
              <a:gd name="adj" fmla="val 39435"/>
            </a:avLst>
          </a:prstGeom>
          <a:solidFill>
            <a:srgbClr val="00CCFF"/>
          </a:solidFill>
          <a:ln w="412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6573838" y="5334000"/>
          <a:ext cx="150336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Формула" r:id="rId3" imgW="253800" imgH="203040" progId="Equation.3">
                  <p:embed/>
                </p:oleObj>
              </mc:Choice>
              <mc:Fallback>
                <p:oleObj name="Формула" r:id="rId3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3838" y="5334000"/>
                        <a:ext cx="1503362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1463675" y="5105400"/>
          <a:ext cx="1736725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Формула" r:id="rId5" imgW="241200" imgH="203040" progId="Equation.3">
                  <p:embed/>
                </p:oleObj>
              </mc:Choice>
              <mc:Fallback>
                <p:oleObj name="Формула" r:id="rId5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5105400"/>
                        <a:ext cx="1736725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3581400" y="990600"/>
          <a:ext cx="1503363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Формула" r:id="rId7" imgW="253800" imgH="203040" progId="Equation.3">
                  <p:embed/>
                </p:oleObj>
              </mc:Choice>
              <mc:Fallback>
                <p:oleObj name="Формула" r:id="rId7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990600"/>
                        <a:ext cx="1503363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WordArt 9"/>
          <p:cNvSpPr>
            <a:spLocks noChangeArrowheads="1" noChangeShapeType="1" noTextEdit="1"/>
          </p:cNvSpPr>
          <p:nvPr/>
        </p:nvSpPr>
        <p:spPr bwMode="auto">
          <a:xfrm>
            <a:off x="1714500" y="5715000"/>
            <a:ext cx="504825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FFCC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0" scaled="1"/>
                </a:gradFill>
                <a:latin typeface="Arial"/>
                <a:cs typeface="Arial"/>
              </a:rPr>
              <a:t>?</a:t>
            </a:r>
          </a:p>
        </p:txBody>
      </p:sp>
      <p:pic>
        <p:nvPicPr>
          <p:cNvPr id="2055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60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2" decel="100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2" decel="100000"/>
                                        <p:tgtEl>
                                          <p:spTgt spid="174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2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2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7" grpId="0" animBg="1"/>
      <p:bldP spid="1741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1447800" y="533400"/>
            <a:ext cx="6477000" cy="5791200"/>
          </a:xfrm>
          <a:prstGeom prst="triangle">
            <a:avLst>
              <a:gd name="adj" fmla="val 50000"/>
            </a:avLst>
          </a:prstGeom>
          <a:solidFill>
            <a:srgbClr val="CC66FF"/>
          </a:solidFill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786063" y="3429000"/>
            <a:ext cx="304800" cy="2286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H="1">
            <a:off x="6215063" y="3429000"/>
            <a:ext cx="304800" cy="2286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6173788" y="5248275"/>
          <a:ext cx="1249362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Формула" r:id="rId3" imgW="253800" imgH="203040" progId="Equation.3">
                  <p:embed/>
                </p:oleObj>
              </mc:Choice>
              <mc:Fallback>
                <p:oleObj name="Формула" r:id="rId3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5248275"/>
                        <a:ext cx="1249362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1951038" y="5248275"/>
          <a:ext cx="1249362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Формула" r:id="rId5" imgW="253800" imgH="203040" progId="Equation.3">
                  <p:embed/>
                </p:oleObj>
              </mc:Choice>
              <mc:Fallback>
                <p:oleObj name="Формула" r:id="rId5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5248275"/>
                        <a:ext cx="1249362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WordArt 10"/>
          <p:cNvSpPr>
            <a:spLocks noChangeArrowheads="1" noChangeShapeType="1" noTextEdit="1"/>
          </p:cNvSpPr>
          <p:nvPr/>
        </p:nvSpPr>
        <p:spPr bwMode="auto">
          <a:xfrm>
            <a:off x="4429125" y="1071563"/>
            <a:ext cx="457200" cy="728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4071938" y="1000125"/>
          <a:ext cx="1249362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7" imgW="253800" imgH="203040" progId="Equation.3">
                  <p:embed/>
                </p:oleObj>
              </mc:Choice>
              <mc:Fallback>
                <p:oleObj name="Формула" r:id="rId7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000125"/>
                        <a:ext cx="1249362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1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7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5" grpId="0" animBg="1"/>
      <p:bldP spid="20486" grpId="0" animBg="1"/>
      <p:bldP spid="20490" grpId="0" animBg="1"/>
      <p:bldP spid="2049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1447800" y="533400"/>
            <a:ext cx="6477000" cy="57912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2857500" y="3429000"/>
            <a:ext cx="304800" cy="2286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6072188" y="3286125"/>
            <a:ext cx="304800" cy="2286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114800" y="1219200"/>
          <a:ext cx="11874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Формула" r:id="rId3" imgW="241200" imgH="203040" progId="Equation.3">
                  <p:embed/>
                </p:oleObj>
              </mc:Choice>
              <mc:Fallback>
                <p:oleObj name="Формула" r:id="rId3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219200"/>
                        <a:ext cx="1187450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WordArt 9"/>
          <p:cNvSpPr>
            <a:spLocks noChangeArrowheads="1" noChangeShapeType="1" noTextEdit="1"/>
          </p:cNvSpPr>
          <p:nvPr/>
        </p:nvSpPr>
        <p:spPr bwMode="auto">
          <a:xfrm>
            <a:off x="2214563" y="5357813"/>
            <a:ext cx="504825" cy="738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1522" name="WordArt 18"/>
          <p:cNvSpPr>
            <a:spLocks noChangeArrowheads="1" noChangeShapeType="1" noTextEdit="1"/>
          </p:cNvSpPr>
          <p:nvPr/>
        </p:nvSpPr>
        <p:spPr bwMode="auto">
          <a:xfrm>
            <a:off x="6715125" y="5357813"/>
            <a:ext cx="523875" cy="738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1523" name="Object 19"/>
          <p:cNvGraphicFramePr>
            <a:graphicFrameLocks noChangeAspect="1"/>
          </p:cNvGraphicFramePr>
          <p:nvPr/>
        </p:nvGraphicFramePr>
        <p:xfrm>
          <a:off x="6429375" y="5214938"/>
          <a:ext cx="11858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Формула" r:id="rId5" imgW="241200" imgH="203040" progId="Equation.3">
                  <p:embed/>
                </p:oleObj>
              </mc:Choice>
              <mc:Fallback>
                <p:oleObj name="Формула" r:id="rId5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75" y="5214938"/>
                        <a:ext cx="118586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1857375" y="5214938"/>
          <a:ext cx="11858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Формула" r:id="rId7" imgW="241200" imgH="203040" progId="Equation.3">
                  <p:embed/>
                </p:oleObj>
              </mc:Choice>
              <mc:Fallback>
                <p:oleObj name="Формула" r:id="rId7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5214938"/>
                        <a:ext cx="118586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6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97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  <p:bldP spid="21510" grpId="0" animBg="1"/>
      <p:bldP spid="21513" grpId="0" animBg="1"/>
      <p:bldP spid="21513" grpId="1" animBg="1"/>
      <p:bldP spid="21522" grpId="0" animBg="1"/>
      <p:bldP spid="2152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1331913" y="404813"/>
            <a:ext cx="6783387" cy="54737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2714625" y="3143250"/>
            <a:ext cx="390525" cy="225425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6215063" y="3143250"/>
            <a:ext cx="390525" cy="225425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6" name="WordArt 8"/>
          <p:cNvSpPr>
            <a:spLocks noChangeArrowheads="1" noChangeShapeType="1" noTextEdit="1"/>
          </p:cNvSpPr>
          <p:nvPr/>
        </p:nvSpPr>
        <p:spPr bwMode="auto">
          <a:xfrm>
            <a:off x="1928813" y="5072063"/>
            <a:ext cx="428625" cy="730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2537" name="WordArt 9"/>
          <p:cNvSpPr>
            <a:spLocks noChangeArrowheads="1" noChangeShapeType="1" noTextEdit="1"/>
          </p:cNvSpPr>
          <p:nvPr/>
        </p:nvSpPr>
        <p:spPr bwMode="auto">
          <a:xfrm>
            <a:off x="4500563" y="785813"/>
            <a:ext cx="468312" cy="788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H="1">
            <a:off x="4500563" y="5734050"/>
            <a:ext cx="0" cy="3810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4000500" y="714375"/>
          <a:ext cx="1601788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Формула" r:id="rId3" imgW="253800" imgH="203040" progId="Equation.3">
                  <p:embed/>
                </p:oleObj>
              </mc:Choice>
              <mc:Fallback>
                <p:oleObj name="Формула" r:id="rId3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714375"/>
                        <a:ext cx="1601788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1571625" y="4643438"/>
          <a:ext cx="1601788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Формула" r:id="rId5" imgW="253800" imgH="203040" progId="Equation.3">
                  <p:embed/>
                </p:oleObj>
              </mc:Choice>
              <mc:Fallback>
                <p:oleObj name="Формула" r:id="rId5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643438"/>
                        <a:ext cx="1601788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6" name="WordArt 18"/>
          <p:cNvSpPr>
            <a:spLocks noChangeArrowheads="1" noChangeShapeType="1" noTextEdit="1"/>
          </p:cNvSpPr>
          <p:nvPr/>
        </p:nvSpPr>
        <p:spPr bwMode="auto">
          <a:xfrm>
            <a:off x="7143750" y="5072063"/>
            <a:ext cx="436563" cy="728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6357938" y="4714875"/>
          <a:ext cx="1601787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Формула" r:id="rId7" imgW="253800" imgH="203040" progId="Equation.3">
                  <p:embed/>
                </p:oleObj>
              </mc:Choice>
              <mc:Fallback>
                <p:oleObj name="Формула" r:id="rId7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4714875"/>
                        <a:ext cx="1601787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2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29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 animBg="1"/>
      <p:bldP spid="22534" grpId="0" animBg="1"/>
      <p:bldP spid="22536" grpId="0" animBg="1"/>
      <p:bldP spid="22536" grpId="1" animBg="1"/>
      <p:bldP spid="22537" grpId="0" animBg="1"/>
      <p:bldP spid="22537" grpId="1" animBg="1"/>
      <p:bldP spid="22540" grpId="0" animBg="1"/>
      <p:bldP spid="22546" grpId="0" animBg="1"/>
      <p:bldP spid="2254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411413" y="5300663"/>
            <a:ext cx="63357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2411413" y="476250"/>
            <a:ext cx="4038600" cy="4800600"/>
          </a:xfrm>
          <a:prstGeom prst="triangle">
            <a:avLst>
              <a:gd name="adj" fmla="val 35653"/>
            </a:avLst>
          </a:prstGeom>
          <a:solidFill>
            <a:srgbClr val="FF9900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300788" y="4365625"/>
          <a:ext cx="1368425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Формула" r:id="rId3" imgW="304560" imgH="203040" progId="Equation.3">
                  <p:embed/>
                </p:oleObj>
              </mc:Choice>
              <mc:Fallback>
                <p:oleObj name="Формула" r:id="rId3" imgW="304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4365625"/>
                        <a:ext cx="1368425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3429000" y="1071563"/>
          <a:ext cx="1152525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Формула" r:id="rId5" imgW="253800" imgH="203040" progId="Equation.3">
                  <p:embed/>
                </p:oleObj>
              </mc:Choice>
              <mc:Fallback>
                <p:oleObj name="Формула" r:id="rId5" imgW="253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071563"/>
                        <a:ext cx="1152525" cy="105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WordArt 10"/>
          <p:cNvSpPr>
            <a:spLocks noChangeArrowheads="1" noChangeShapeType="1" noTextEdit="1"/>
          </p:cNvSpPr>
          <p:nvPr/>
        </p:nvSpPr>
        <p:spPr bwMode="auto">
          <a:xfrm>
            <a:off x="2643188" y="4429125"/>
            <a:ext cx="457200" cy="747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2540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4593" name="Object 17"/>
          <p:cNvGraphicFramePr>
            <a:graphicFrameLocks noChangeAspect="1"/>
          </p:cNvGraphicFramePr>
          <p:nvPr/>
        </p:nvGraphicFramePr>
        <p:xfrm>
          <a:off x="5000625" y="4286250"/>
          <a:ext cx="1296988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Формула" r:id="rId7" imgW="241200" imgH="203040" progId="Equation.3">
                  <p:embed/>
                </p:oleObj>
              </mc:Choice>
              <mc:Fallback>
                <p:oleObj name="Формула" r:id="rId7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4286250"/>
                        <a:ext cx="1296988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5" name="Object 19"/>
          <p:cNvGraphicFramePr>
            <a:graphicFrameLocks noChangeAspect="1"/>
          </p:cNvGraphicFramePr>
          <p:nvPr/>
        </p:nvGraphicFramePr>
        <p:xfrm>
          <a:off x="2571750" y="4286250"/>
          <a:ext cx="12954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Формула" r:id="rId9" imgW="241200" imgH="203040" progId="Equation.3">
                  <p:embed/>
                </p:oleObj>
              </mc:Choice>
              <mc:Fallback>
                <p:oleObj name="Формула" r:id="rId9" imgW="24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4286250"/>
                        <a:ext cx="12954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3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8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0" grpId="0" animBg="1"/>
      <p:bldP spid="24586" grpId="0" animBg="1"/>
      <p:bldP spid="2458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1913" y="214313"/>
            <a:ext cx="7812087" cy="1462087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0000CC"/>
                </a:solidFill>
              </a:rPr>
              <a:t>№1199</a:t>
            </a:r>
            <a:r>
              <a:rPr lang="ru-RU" smtClean="0"/>
              <a:t>  </a:t>
            </a:r>
            <a:br>
              <a:rPr lang="ru-RU" smtClean="0"/>
            </a:br>
            <a:r>
              <a:rPr lang="ru-RU" sz="3600" smtClean="0">
                <a:solidFill>
                  <a:srgbClr val="0000CC"/>
                </a:solidFill>
              </a:rPr>
              <a:t>Найдите углы треугольника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27538" y="2709863"/>
            <a:ext cx="4716462" cy="4148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1=180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</a:rPr>
              <a:t> -100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=80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endParaRPr lang="ru-RU" smtClean="0">
              <a:solidFill>
                <a:srgbClr val="953D69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2=180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-110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=70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endParaRPr lang="ru-RU" smtClean="0">
              <a:solidFill>
                <a:srgbClr val="B20A5E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3=180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-(80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+70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smtClean="0">
                <a:solidFill>
                  <a:srgbClr val="B20A5E"/>
                </a:solidFill>
                <a:cs typeface="Tahoma" pitchFamily="34" charset="0"/>
              </a:rPr>
              <a:t>)=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B20A5E"/>
                </a:solidFill>
              </a:rPr>
              <a:t>        =30</a:t>
            </a:r>
            <a:r>
              <a:rPr lang="en-US" smtClean="0">
                <a:solidFill>
                  <a:srgbClr val="B20A5E"/>
                </a:solidFill>
                <a:cs typeface="Tahoma" pitchFamily="34" charset="0"/>
              </a:rPr>
              <a:t>°</a:t>
            </a:r>
            <a:endParaRPr lang="ru-RU" smtClean="0">
              <a:solidFill>
                <a:srgbClr val="B20A5E"/>
              </a:solidFill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b="1" smtClean="0">
              <a:solidFill>
                <a:srgbClr val="B20A5E"/>
              </a:solidFill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b="1" smtClean="0">
                <a:solidFill>
                  <a:srgbClr val="B20A5E"/>
                </a:solidFill>
                <a:cs typeface="Tahoma" pitchFamily="34" charset="0"/>
              </a:rPr>
              <a:t>Ответ: 80 </a:t>
            </a:r>
            <a:r>
              <a:rPr lang="en-US" b="1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b="1" smtClean="0">
                <a:solidFill>
                  <a:srgbClr val="B20A5E"/>
                </a:solidFill>
                <a:cs typeface="Tahoma" pitchFamily="34" charset="0"/>
              </a:rPr>
              <a:t>,70</a:t>
            </a:r>
            <a:r>
              <a:rPr lang="en-US" b="1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b="1" smtClean="0">
                <a:solidFill>
                  <a:srgbClr val="B20A5E"/>
                </a:solidFill>
                <a:cs typeface="Tahoma" pitchFamily="34" charset="0"/>
              </a:rPr>
              <a:t>, 30</a:t>
            </a:r>
            <a:r>
              <a:rPr lang="en-US" b="1" smtClean="0">
                <a:solidFill>
                  <a:srgbClr val="B20A5E"/>
                </a:solidFill>
                <a:cs typeface="Tahoma" pitchFamily="34" charset="0"/>
              </a:rPr>
              <a:t>°</a:t>
            </a:r>
            <a:r>
              <a:rPr lang="ru-RU" b="1" smtClean="0">
                <a:solidFill>
                  <a:srgbClr val="B20A5E"/>
                </a:solidFill>
                <a:cs typeface="Tahoma" pitchFamily="34" charset="0"/>
              </a:rPr>
              <a:t>.</a:t>
            </a:r>
            <a:endParaRPr lang="ru-RU" b="1" smtClean="0">
              <a:solidFill>
                <a:srgbClr val="B20A5E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>
              <a:cs typeface="Tahoma" pitchFamily="34" charset="0"/>
            </a:endParaRPr>
          </a:p>
        </p:txBody>
      </p:sp>
      <p:pic>
        <p:nvPicPr>
          <p:cNvPr id="2560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852738"/>
            <a:ext cx="37909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WordArt 11"/>
          <p:cNvSpPr>
            <a:spLocks noChangeArrowheads="1" noChangeShapeType="1" noTextEdit="1"/>
          </p:cNvSpPr>
          <p:nvPr/>
        </p:nvSpPr>
        <p:spPr bwMode="auto">
          <a:xfrm>
            <a:off x="3203575" y="3141663"/>
            <a:ext cx="4286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B749"/>
                </a:solidFill>
                <a:latin typeface="Arial"/>
                <a:cs typeface="Arial"/>
              </a:rPr>
              <a:t>100</a:t>
            </a:r>
          </a:p>
        </p:txBody>
      </p:sp>
      <p:sp>
        <p:nvSpPr>
          <p:cNvPr id="25607" name="WordArt 12"/>
          <p:cNvSpPr>
            <a:spLocks noChangeArrowheads="1" noChangeShapeType="1" noTextEdit="1"/>
          </p:cNvSpPr>
          <p:nvPr/>
        </p:nvSpPr>
        <p:spPr bwMode="auto">
          <a:xfrm>
            <a:off x="3779838" y="4581525"/>
            <a:ext cx="4286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B749"/>
                </a:solidFill>
                <a:latin typeface="Arial"/>
                <a:cs typeface="Arial"/>
              </a:rPr>
              <a:t>110</a:t>
            </a:r>
          </a:p>
        </p:txBody>
      </p:sp>
      <p:sp>
        <p:nvSpPr>
          <p:cNvPr id="25608" name="Rectangle 13"/>
          <p:cNvSpPr>
            <a:spLocks noChangeArrowheads="1"/>
          </p:cNvSpPr>
          <p:nvPr/>
        </p:nvSpPr>
        <p:spPr bwMode="auto">
          <a:xfrm>
            <a:off x="3563938" y="3068638"/>
            <a:ext cx="292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25609" name="Rectangle 14"/>
          <p:cNvSpPr>
            <a:spLocks noChangeArrowheads="1"/>
          </p:cNvSpPr>
          <p:nvPr/>
        </p:nvSpPr>
        <p:spPr bwMode="auto">
          <a:xfrm>
            <a:off x="4140200" y="4508500"/>
            <a:ext cx="29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46447" name="WordArt 15"/>
          <p:cNvSpPr>
            <a:spLocks noChangeArrowheads="1" noChangeShapeType="1" noTextEdit="1"/>
          </p:cNvSpPr>
          <p:nvPr/>
        </p:nvSpPr>
        <p:spPr bwMode="auto">
          <a:xfrm>
            <a:off x="2771775" y="3500438"/>
            <a:ext cx="142875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1</a:t>
            </a:r>
          </a:p>
        </p:txBody>
      </p:sp>
      <p:sp>
        <p:nvSpPr>
          <p:cNvPr id="146448" name="WordArt 16"/>
          <p:cNvSpPr>
            <a:spLocks noChangeArrowheads="1" noChangeShapeType="1" noTextEdit="1"/>
          </p:cNvSpPr>
          <p:nvPr/>
        </p:nvSpPr>
        <p:spPr bwMode="auto">
          <a:xfrm>
            <a:off x="3348038" y="4652963"/>
            <a:ext cx="142875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146449" name="WordArt 17"/>
          <p:cNvSpPr>
            <a:spLocks noChangeArrowheads="1" noChangeShapeType="1" noTextEdit="1"/>
          </p:cNvSpPr>
          <p:nvPr/>
        </p:nvSpPr>
        <p:spPr bwMode="auto">
          <a:xfrm>
            <a:off x="1258888" y="4652963"/>
            <a:ext cx="2159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36028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Arial"/>
                <a:cs typeface="Arial"/>
              </a:rPr>
              <a:t>3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003800" y="2924175"/>
            <a:ext cx="215900" cy="215900"/>
            <a:chOff x="3515" y="1797"/>
            <a:chExt cx="136" cy="136"/>
          </a:xfrm>
        </p:grpSpPr>
        <p:sp>
          <p:nvSpPr>
            <p:cNvPr id="25620" name="Line 19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5621" name="Line 20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003800" y="3500438"/>
            <a:ext cx="215900" cy="215900"/>
            <a:chOff x="3515" y="1797"/>
            <a:chExt cx="136" cy="136"/>
          </a:xfrm>
        </p:grpSpPr>
        <p:sp>
          <p:nvSpPr>
            <p:cNvPr id="25618" name="Line 22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5619" name="Line 23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003800" y="4076700"/>
            <a:ext cx="215900" cy="215900"/>
            <a:chOff x="3515" y="1797"/>
            <a:chExt cx="136" cy="136"/>
          </a:xfrm>
        </p:grpSpPr>
        <p:sp>
          <p:nvSpPr>
            <p:cNvPr id="25616" name="Line 34"/>
            <p:cNvSpPr>
              <a:spLocks noChangeShapeType="1"/>
            </p:cNvSpPr>
            <p:nvPr/>
          </p:nvSpPr>
          <p:spPr bwMode="auto">
            <a:xfrm flipH="1">
              <a:off x="3515" y="1797"/>
              <a:ext cx="136" cy="136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5617" name="Line 35"/>
            <p:cNvSpPr>
              <a:spLocks noChangeShapeType="1"/>
            </p:cNvSpPr>
            <p:nvPr/>
          </p:nvSpPr>
          <p:spPr bwMode="auto">
            <a:xfrm>
              <a:off x="3515" y="1933"/>
              <a:ext cx="13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89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/>
      <p:bldP spid="146447" grpId="0" animBg="1"/>
      <p:bldP spid="146448" grpId="0" animBg="1"/>
      <p:bldP spid="1464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z="2800" smtClean="0">
                <a:solidFill>
                  <a:srgbClr val="0000CC"/>
                </a:solidFill>
              </a:rPr>
              <a:t>Заполните таблицу, получите имя древнегреческого ученого</a:t>
            </a:r>
          </a:p>
        </p:txBody>
      </p:sp>
      <p:grpSp>
        <p:nvGrpSpPr>
          <p:cNvPr id="2" name="Group 204"/>
          <p:cNvGrpSpPr>
            <a:grpSpLocks noChangeAspect="1"/>
          </p:cNvGrpSpPr>
          <p:nvPr/>
        </p:nvGrpSpPr>
        <p:grpSpPr bwMode="auto">
          <a:xfrm>
            <a:off x="971550" y="4581525"/>
            <a:ext cx="288925" cy="288925"/>
            <a:chOff x="-11754" y="-15336"/>
            <a:chExt cx="2549" cy="3059"/>
          </a:xfrm>
        </p:grpSpPr>
        <p:sp>
          <p:nvSpPr>
            <p:cNvPr id="28730" name="AutoShape 207"/>
            <p:cNvSpPr>
              <a:spLocks noChangeAspect="1" noChangeArrowheads="1" noTextEdit="1"/>
            </p:cNvSpPr>
            <p:nvPr/>
          </p:nvSpPr>
          <p:spPr bwMode="auto">
            <a:xfrm>
              <a:off x="-11754" y="-15336"/>
              <a:ext cx="2549" cy="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31" name="Line 206"/>
            <p:cNvSpPr>
              <a:spLocks noChangeShapeType="1"/>
            </p:cNvSpPr>
            <p:nvPr/>
          </p:nvSpPr>
          <p:spPr bwMode="auto">
            <a:xfrm flipH="1">
              <a:off x="-11754" y="-15336"/>
              <a:ext cx="2267" cy="272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32" name="Line 205"/>
            <p:cNvSpPr>
              <a:spLocks noChangeShapeType="1"/>
            </p:cNvSpPr>
            <p:nvPr/>
          </p:nvSpPr>
          <p:spPr bwMode="auto">
            <a:xfrm>
              <a:off x="-11754" y="-12616"/>
              <a:ext cx="2267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8676" name="Rectangle 219"/>
          <p:cNvSpPr>
            <a:spLocks noChangeArrowheads="1"/>
          </p:cNvSpPr>
          <p:nvPr/>
        </p:nvSpPr>
        <p:spPr bwMode="auto">
          <a:xfrm>
            <a:off x="0" y="2393950"/>
            <a:ext cx="86836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77" name="Rectangle 227"/>
          <p:cNvSpPr>
            <a:spLocks noChangeArrowheads="1"/>
          </p:cNvSpPr>
          <p:nvPr/>
        </p:nvSpPr>
        <p:spPr bwMode="auto">
          <a:xfrm>
            <a:off x="0" y="2393950"/>
            <a:ext cx="86836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78" name="Rectangle 396"/>
          <p:cNvSpPr>
            <a:spLocks noChangeArrowheads="1"/>
          </p:cNvSpPr>
          <p:nvPr/>
        </p:nvSpPr>
        <p:spPr bwMode="auto">
          <a:xfrm>
            <a:off x="0" y="44640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136769" name="Group 5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60011652"/>
              </p:ext>
            </p:extLst>
          </p:nvPr>
        </p:nvGraphicFramePr>
        <p:xfrm>
          <a:off x="827088" y="2133600"/>
          <a:ext cx="7772400" cy="4114800"/>
        </p:xfrm>
        <a:graphic>
          <a:graphicData uri="http://schemas.openxmlformats.org/drawingml/2006/table">
            <a:tbl>
              <a:tblPr/>
              <a:tblGrid>
                <a:gridCol w="1109662"/>
                <a:gridCol w="1111250"/>
                <a:gridCol w="1109663"/>
                <a:gridCol w="1111250"/>
                <a:gridCol w="1109662"/>
                <a:gridCol w="1111250"/>
                <a:gridCol w="1109663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Group 579"/>
          <p:cNvGrpSpPr>
            <a:grpSpLocks noChangeAspect="1"/>
          </p:cNvGrpSpPr>
          <p:nvPr/>
        </p:nvGrpSpPr>
        <p:grpSpPr bwMode="auto">
          <a:xfrm>
            <a:off x="971550" y="3573463"/>
            <a:ext cx="288925" cy="288925"/>
            <a:chOff x="-11754" y="-15336"/>
            <a:chExt cx="2549" cy="3059"/>
          </a:xfrm>
        </p:grpSpPr>
        <p:sp>
          <p:nvSpPr>
            <p:cNvPr id="28727" name="AutoShape 580"/>
            <p:cNvSpPr>
              <a:spLocks noChangeAspect="1" noChangeArrowheads="1" noTextEdit="1"/>
            </p:cNvSpPr>
            <p:nvPr/>
          </p:nvSpPr>
          <p:spPr bwMode="auto">
            <a:xfrm>
              <a:off x="-11754" y="-15336"/>
              <a:ext cx="2549" cy="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28" name="Line 581"/>
            <p:cNvSpPr>
              <a:spLocks noChangeShapeType="1"/>
            </p:cNvSpPr>
            <p:nvPr/>
          </p:nvSpPr>
          <p:spPr bwMode="auto">
            <a:xfrm flipH="1">
              <a:off x="-11754" y="-15336"/>
              <a:ext cx="2267" cy="272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29" name="Line 582"/>
            <p:cNvSpPr>
              <a:spLocks noChangeShapeType="1"/>
            </p:cNvSpPr>
            <p:nvPr/>
          </p:nvSpPr>
          <p:spPr bwMode="auto">
            <a:xfrm>
              <a:off x="-11754" y="-12616"/>
              <a:ext cx="2267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583"/>
          <p:cNvGrpSpPr>
            <a:grpSpLocks noChangeAspect="1"/>
          </p:cNvGrpSpPr>
          <p:nvPr/>
        </p:nvGrpSpPr>
        <p:grpSpPr bwMode="auto">
          <a:xfrm>
            <a:off x="971550" y="5589588"/>
            <a:ext cx="288925" cy="288925"/>
            <a:chOff x="-11754" y="-15336"/>
            <a:chExt cx="2549" cy="3059"/>
          </a:xfrm>
        </p:grpSpPr>
        <p:sp>
          <p:nvSpPr>
            <p:cNvPr id="28724" name="AutoShape 584"/>
            <p:cNvSpPr>
              <a:spLocks noChangeAspect="1" noChangeArrowheads="1" noTextEdit="1"/>
            </p:cNvSpPr>
            <p:nvPr/>
          </p:nvSpPr>
          <p:spPr bwMode="auto">
            <a:xfrm>
              <a:off x="-11754" y="-15336"/>
              <a:ext cx="2549" cy="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25" name="Line 585"/>
            <p:cNvSpPr>
              <a:spLocks noChangeShapeType="1"/>
            </p:cNvSpPr>
            <p:nvPr/>
          </p:nvSpPr>
          <p:spPr bwMode="auto">
            <a:xfrm flipH="1">
              <a:off x="-11754" y="-15336"/>
              <a:ext cx="2267" cy="272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8726" name="Line 586"/>
            <p:cNvSpPr>
              <a:spLocks noChangeShapeType="1"/>
            </p:cNvSpPr>
            <p:nvPr/>
          </p:nvSpPr>
          <p:spPr bwMode="auto">
            <a:xfrm>
              <a:off x="-11754" y="-12616"/>
              <a:ext cx="2267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2872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0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6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6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40" name="Rectangle 100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214313"/>
            <a:ext cx="7793037" cy="693737"/>
          </a:xfrm>
        </p:spPr>
        <p:txBody>
          <a:bodyPr/>
          <a:lstStyle/>
          <a:p>
            <a:pPr algn="ctr" eaLnBrk="1" hangingPunct="1"/>
            <a:r>
              <a:rPr lang="ru-RU" sz="3600" smtClean="0">
                <a:solidFill>
                  <a:srgbClr val="0000CC"/>
                </a:solidFill>
              </a:rPr>
              <a:t>Таблица возможных ответов</a:t>
            </a:r>
          </a:p>
        </p:txBody>
      </p:sp>
      <p:graphicFrame>
        <p:nvGraphicFramePr>
          <p:cNvPr id="138450" name="Group 21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21513421"/>
              </p:ext>
            </p:extLst>
          </p:nvPr>
        </p:nvGraphicFramePr>
        <p:xfrm>
          <a:off x="827088" y="1196975"/>
          <a:ext cx="7772400" cy="4114801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80°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 65°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 100°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 40°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110°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 70°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50°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 30°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35°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 45°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 -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 </a:t>
                      </a: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60°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0°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 85°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452" name="Rectangle 212"/>
          <p:cNvSpPr>
            <a:spLocks noChangeArrowheads="1"/>
          </p:cNvSpPr>
          <p:nvPr/>
        </p:nvSpPr>
        <p:spPr bwMode="auto">
          <a:xfrm>
            <a:off x="2484438" y="5805488"/>
            <a:ext cx="5905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Е</a:t>
            </a:r>
          </a:p>
        </p:txBody>
      </p:sp>
      <p:sp>
        <p:nvSpPr>
          <p:cNvPr id="138453" name="Rectangle 213"/>
          <p:cNvSpPr>
            <a:spLocks noChangeArrowheads="1"/>
          </p:cNvSpPr>
          <p:nvPr/>
        </p:nvSpPr>
        <p:spPr bwMode="auto">
          <a:xfrm>
            <a:off x="3203575" y="5734050"/>
            <a:ext cx="51276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в</a:t>
            </a:r>
          </a:p>
        </p:txBody>
      </p:sp>
      <p:sp>
        <p:nvSpPr>
          <p:cNvPr id="138454" name="Rectangle 214"/>
          <p:cNvSpPr>
            <a:spLocks noChangeArrowheads="1"/>
          </p:cNvSpPr>
          <p:nvPr/>
        </p:nvSpPr>
        <p:spPr bwMode="auto">
          <a:xfrm>
            <a:off x="3851275" y="5734050"/>
            <a:ext cx="53498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138455" name="Rectangle 215"/>
          <p:cNvSpPr>
            <a:spLocks noChangeArrowheads="1"/>
          </p:cNvSpPr>
          <p:nvPr/>
        </p:nvSpPr>
        <p:spPr bwMode="auto">
          <a:xfrm>
            <a:off x="4500563" y="5734050"/>
            <a:ext cx="52546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л</a:t>
            </a:r>
          </a:p>
        </p:txBody>
      </p:sp>
      <p:sp>
        <p:nvSpPr>
          <p:cNvPr id="138456" name="Rectangle 216"/>
          <p:cNvSpPr>
            <a:spLocks noChangeArrowheads="1"/>
          </p:cNvSpPr>
          <p:nvPr/>
        </p:nvSpPr>
        <p:spPr bwMode="auto">
          <a:xfrm>
            <a:off x="5148263" y="5734050"/>
            <a:ext cx="5349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и</a:t>
            </a:r>
          </a:p>
        </p:txBody>
      </p:sp>
      <p:sp>
        <p:nvSpPr>
          <p:cNvPr id="138457" name="Rectangle 217"/>
          <p:cNvSpPr>
            <a:spLocks noChangeArrowheads="1"/>
          </p:cNvSpPr>
          <p:nvPr/>
        </p:nvSpPr>
        <p:spPr bwMode="auto">
          <a:xfrm>
            <a:off x="5867400" y="5734050"/>
            <a:ext cx="492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>
                <a:solidFill>
                  <a:srgbClr val="006600"/>
                </a:solidFill>
                <a:latin typeface="Times New Roman" pitchFamily="18" charset="0"/>
              </a:rPr>
              <a:t>д</a:t>
            </a:r>
          </a:p>
        </p:txBody>
      </p:sp>
      <p:pic>
        <p:nvPicPr>
          <p:cNvPr id="2973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8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84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340" grpId="0"/>
      <p:bldP spid="138452" grpId="0"/>
      <p:bldP spid="138453" grpId="0"/>
      <p:bldP spid="138454" grpId="0"/>
      <p:bldP spid="138455" grpId="0"/>
      <p:bldP spid="138456" grpId="0"/>
      <p:bldP spid="1384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338"/>
            <a:ext cx="15478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188913"/>
            <a:ext cx="6445250" cy="1462087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CC"/>
                </a:solidFill>
              </a:rPr>
              <a:t>Евклид</a:t>
            </a:r>
            <a:r>
              <a:rPr lang="ru-RU" sz="3600" smtClean="0">
                <a:solidFill>
                  <a:srgbClr val="0000CC"/>
                </a:solidFill>
              </a:rPr>
              <a:t> </a:t>
            </a:r>
            <a:r>
              <a:rPr lang="ru-RU" sz="2800" smtClean="0">
                <a:solidFill>
                  <a:srgbClr val="0000CC"/>
                </a:solidFill>
              </a:rPr>
              <a:t>(3 в. до н. э)</a:t>
            </a:r>
            <a:r>
              <a:rPr lang="ru-RU" sz="4000" smtClean="0">
                <a:solidFill>
                  <a:schemeClr val="tx1"/>
                </a:solidFill>
              </a:rPr>
              <a:t> </a:t>
            </a:r>
            <a:r>
              <a:rPr lang="ru-RU" sz="3600" smtClean="0">
                <a:solidFill>
                  <a:srgbClr val="0000CC"/>
                </a:solidFill>
              </a:rPr>
              <a:t>– </a:t>
            </a:r>
            <a:br>
              <a:rPr lang="ru-RU" sz="3600" smtClean="0">
                <a:solidFill>
                  <a:srgbClr val="0000CC"/>
                </a:solidFill>
              </a:rPr>
            </a:br>
            <a:r>
              <a:rPr lang="ru-RU" sz="3600" smtClean="0">
                <a:solidFill>
                  <a:srgbClr val="0000CC"/>
                </a:solidFill>
              </a:rPr>
              <a:t>древнегреческий математик</a:t>
            </a:r>
            <a:r>
              <a:rPr lang="ru-RU" smtClean="0"/>
              <a:t> </a:t>
            </a:r>
          </a:p>
        </p:txBody>
      </p:sp>
      <p:pic>
        <p:nvPicPr>
          <p:cNvPr id="142340" name="Рисунок 1" descr="C:\Documents and Settings\User\Рабочий стол\евклид\евклид.jpg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2205038"/>
            <a:ext cx="2544763" cy="3024187"/>
          </a:xfrm>
          <a:noFill/>
        </p:spPr>
      </p:pic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39750" y="2063750"/>
            <a:ext cx="5183188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>
                <a:solidFill>
                  <a:srgbClr val="8B0B8B"/>
                </a:solidFill>
              </a:rPr>
              <a:t>«К геометрии нет царской дороги»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800">
              <a:solidFill>
                <a:srgbClr val="B64E82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800">
              <a:solidFill>
                <a:srgbClr val="B64E82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B64E82"/>
                </a:solidFill>
              </a:rPr>
              <a:t>Главный труд - «Начала»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B64E82"/>
                </a:solidFill>
              </a:rPr>
              <a:t>(15 книг)</a:t>
            </a:r>
            <a:r>
              <a:rPr lang="ru-RU" sz="2800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6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3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1795" y="1897048"/>
            <a:ext cx="8229600" cy="2714644"/>
          </a:xfrm>
          <a:ln>
            <a:miter lim="800000"/>
            <a:headEnd/>
            <a:tailEnd/>
          </a:ln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kern="1200" dirty="0">
                <a:ln w="6350">
                  <a:noFill/>
                </a:ln>
                <a:solidFill>
                  <a:srgbClr val="CC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Путь познания увлекателен, </a:t>
            </a:r>
            <a:br>
              <a:rPr lang="ru-RU" sz="5400" b="1" kern="1200" dirty="0">
                <a:ln w="6350">
                  <a:noFill/>
                </a:ln>
                <a:solidFill>
                  <a:srgbClr val="CC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5400" b="1" kern="1200" dirty="0">
                <a:ln w="6350">
                  <a:noFill/>
                </a:ln>
                <a:solidFill>
                  <a:srgbClr val="CC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но не усыпан розами.</a:t>
            </a:r>
            <a:r>
              <a:rPr lang="ru-RU" sz="5400" b="1" kern="1200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5400" b="1" kern="1200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endParaRPr lang="ru-RU" sz="3600" b="1" kern="1200" dirty="0">
              <a:ln w="6350">
                <a:noFill/>
              </a:ln>
              <a:solidFill>
                <a:srgbClr val="6C0BB5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pic>
        <p:nvPicPr>
          <p:cNvPr id="34819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3625" y="4929188"/>
            <a:ext cx="2673350" cy="1752600"/>
          </a:xfrm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4813"/>
            <a:ext cx="14192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0"/>
            <a:ext cx="9620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1151">
            <a:off x="198437" y="817563"/>
            <a:ext cx="180022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09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1795" y="1897048"/>
            <a:ext cx="8229600" cy="2714644"/>
          </a:xfrm>
          <a:ln>
            <a:miter lim="800000"/>
            <a:headEnd/>
            <a:tailEnd/>
          </a:ln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kern="1200" dirty="0" smtClean="0">
                <a:ln w="6350">
                  <a:noFill/>
                </a:ln>
                <a:solidFill>
                  <a:srgbClr val="CC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Спасибо за внимание.</a:t>
            </a:r>
            <a:r>
              <a:rPr lang="ru-RU" sz="5400" b="1" kern="1200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5400" b="1" kern="1200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endParaRPr lang="ru-RU" sz="3600" b="1" kern="1200" dirty="0">
              <a:ln w="6350">
                <a:noFill/>
              </a:ln>
              <a:solidFill>
                <a:srgbClr val="6C0BB5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pic>
        <p:nvPicPr>
          <p:cNvPr id="34819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3625" y="4929188"/>
            <a:ext cx="2673350" cy="1752600"/>
          </a:xfrm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4813"/>
            <a:ext cx="14192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0"/>
            <a:ext cx="9620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1151">
            <a:off x="198437" y="817563"/>
            <a:ext cx="180022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09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5">
      <a:dk1>
        <a:srgbClr val="000000"/>
      </a:dk1>
      <a:lt1>
        <a:srgbClr val="FFFFFF"/>
      </a:lt1>
      <a:dk2>
        <a:srgbClr val="000066"/>
      </a:dk2>
      <a:lt2>
        <a:srgbClr val="333333"/>
      </a:lt2>
      <a:accent1>
        <a:srgbClr val="C4709A"/>
      </a:accent1>
      <a:accent2>
        <a:srgbClr val="4B4EB5"/>
      </a:accent2>
      <a:accent3>
        <a:srgbClr val="FFFFFF"/>
      </a:accent3>
      <a:accent4>
        <a:srgbClr val="000000"/>
      </a:accent4>
      <a:accent5>
        <a:srgbClr val="DEBBCA"/>
      </a:accent5>
      <a:accent6>
        <a:srgbClr val="4346A4"/>
      </a:accent6>
      <a:hlink>
        <a:srgbClr val="C481CF"/>
      </a:hlink>
      <a:folHlink>
        <a:srgbClr val="76B749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534</Words>
  <Application>Microsoft Office PowerPoint</Application>
  <PresentationFormat>Экран (4:3)</PresentationFormat>
  <Paragraphs>146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Палитра</vt:lpstr>
      <vt:lpstr>Clip</vt:lpstr>
      <vt:lpstr>Формула</vt:lpstr>
      <vt:lpstr>Сумма углов треугольника</vt:lpstr>
      <vt:lpstr>Цели урока:</vt:lpstr>
      <vt:lpstr>Треугольник</vt:lpstr>
      <vt:lpstr>Какие бывают углы?</vt:lpstr>
      <vt:lpstr>Транспортир – </vt:lpstr>
      <vt:lpstr>Презентация PowerPoint</vt:lpstr>
      <vt:lpstr>Виды треугольников  по величине углов</vt:lpstr>
      <vt:lpstr>Чему равна сумма углов треугольника?</vt:lpstr>
      <vt:lpstr>С помощью транспортира  измерьте величину каждого угла и  вычислите сумму всех углов треугольника</vt:lpstr>
      <vt:lpstr>Исследование </vt:lpstr>
      <vt:lpstr>Вывод:</vt:lpstr>
      <vt:lpstr>Ответьте на вопросы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№1199   Найдите углы треугольника</vt:lpstr>
      <vt:lpstr>Заполните таблицу, получите имя древнегреческого ученого</vt:lpstr>
      <vt:lpstr>Таблица возможных ответов</vt:lpstr>
      <vt:lpstr>Евклид (3 в. до н. э) –  древнегреческий математик </vt:lpstr>
      <vt:lpstr>Путь познания увлекателен,  но не усыпан розами. </vt:lpstr>
      <vt:lpstr>Спасибо за внимание.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Сумма углов треугольника</dc:title>
  <dc:creator>Никитенко</dc:creator>
  <cp:lastModifiedBy>Ильины</cp:lastModifiedBy>
  <cp:revision>7</cp:revision>
  <dcterms:created xsi:type="dcterms:W3CDTF">2012-11-23T19:41:55Z</dcterms:created>
  <dcterms:modified xsi:type="dcterms:W3CDTF">2012-11-30T07:57:57Z</dcterms:modified>
</cp:coreProperties>
</file>