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94" r:id="rId9"/>
    <p:sldId id="267" r:id="rId10"/>
    <p:sldId id="268" r:id="rId11"/>
    <p:sldId id="270" r:id="rId12"/>
    <p:sldId id="269" r:id="rId13"/>
    <p:sldId id="296" r:id="rId14"/>
    <p:sldId id="297" r:id="rId15"/>
    <p:sldId id="298" r:id="rId16"/>
    <p:sldId id="275" r:id="rId17"/>
    <p:sldId id="276" r:id="rId18"/>
    <p:sldId id="301" r:id="rId19"/>
    <p:sldId id="29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517C04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49" autoAdjust="0"/>
    <p:restoredTop sz="94261" autoAdjust="0"/>
  </p:normalViewPr>
  <p:slideViewPr>
    <p:cSldViewPr>
      <p:cViewPr varScale="1">
        <p:scale>
          <a:sx n="89" d="100"/>
          <a:sy n="89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D92F94-83C0-4BD1-9AFB-40035E1BD9C8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8022E2-2943-46B8-AC9D-5A7C5FF4D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229CA-232E-455A-AE8B-86BD90610658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DFC7-5AC6-45F9-9FE0-B49348BDB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31D5F-DE47-4ACA-9CF7-23E7D61B2018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8EBF5-3573-4AFF-9620-C9A563EC25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76118-240D-4D3D-88B9-9B61F163C9C5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9C155-2380-4713-B4CB-D593140603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6F601-03EC-4D8B-A303-1E690A74D1B8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0E108-516A-4C23-942A-C451348AA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8A0C2-8C66-42AC-B62D-3B790579A8C0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21A00-9AE3-45DE-B783-5C8B3645F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3E706-8585-447A-8CCB-9F47E7526F7A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24E29-8DDC-43AD-9128-81654C014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8E805-6178-443F-A1DD-0D9F1D320865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03723-5301-4B9D-8C81-03204277D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A7D59-7E1D-49F2-AEE7-C8306D24F380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9E27D-A6FE-4467-9FDC-9B2E5EDD5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727BD-14D0-4A86-A074-A40D0D6BEF78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B0B3A-44CB-40BC-B999-2D9075525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2D0B4-0BCF-4BC8-8A1E-16F439F942FD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155F-CD04-492B-8A36-7DB020153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A8D0D-A857-45A6-9505-E6D9871C2013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EDF15-A023-4218-B7F8-4E67E3251B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010637-2804-4028-A05E-ECDFB5BE5D8A}" type="datetimeFigureOut">
              <a:rPr lang="ru-RU"/>
              <a:pPr>
                <a:defRPr/>
              </a:pPr>
              <a:t>29.03.2012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0C464B-5C21-4C3D-9C7A-032756386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9" r:id="rId2"/>
    <p:sldLayoutId id="2147483721" r:id="rId3"/>
    <p:sldLayoutId id="2147483718" r:id="rId4"/>
    <p:sldLayoutId id="2147483717" r:id="rId5"/>
    <p:sldLayoutId id="2147483716" r:id="rId6"/>
    <p:sldLayoutId id="2147483715" r:id="rId7"/>
    <p:sldLayoutId id="2147483714" r:id="rId8"/>
    <p:sldLayoutId id="2147483722" r:id="rId9"/>
    <p:sldLayoutId id="2147483713" r:id="rId10"/>
    <p:sldLayoutId id="2147483712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ChangeArrowheads="1"/>
          </p:cNvSpPr>
          <p:nvPr/>
        </p:nvSpPr>
        <p:spPr bwMode="auto">
          <a:xfrm>
            <a:off x="900113" y="1844675"/>
            <a:ext cx="7416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/>
              <a:t>   </a:t>
            </a:r>
            <a:r>
              <a:rPr lang="ru-RU" sz="6000"/>
              <a:t>Дифференциация  </a:t>
            </a:r>
          </a:p>
          <a:p>
            <a:r>
              <a:rPr lang="ru-RU" sz="6000"/>
              <a:t>               К-Г</a:t>
            </a:r>
            <a:r>
              <a:rPr lang="ru-RU" sz="5400"/>
              <a:t>   </a:t>
            </a:r>
            <a:r>
              <a:rPr lang="ru-RU" sz="1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ChangeArrowheads="1"/>
          </p:cNvSpPr>
          <p:nvPr/>
        </p:nvSpPr>
        <p:spPr bwMode="auto">
          <a:xfrm>
            <a:off x="900113" y="115888"/>
            <a:ext cx="7273925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Закончи  стихотворение, вставляя нужные по смыслу слова со звуками </a:t>
            </a:r>
            <a:r>
              <a:rPr lang="en-US" sz="2800"/>
              <a:t>[</a:t>
            </a:r>
            <a:r>
              <a:rPr lang="ru-RU" sz="2800"/>
              <a:t>Г</a:t>
            </a:r>
            <a:r>
              <a:rPr lang="en-US" sz="2800"/>
              <a:t>]</a:t>
            </a:r>
            <a:r>
              <a:rPr lang="ru-RU" sz="2800"/>
              <a:t> – </a:t>
            </a:r>
            <a:r>
              <a:rPr lang="en-US" sz="2800"/>
              <a:t>[</a:t>
            </a:r>
            <a:r>
              <a:rPr lang="ru-RU" sz="2800"/>
              <a:t>К</a:t>
            </a:r>
            <a:r>
              <a:rPr lang="en-US" sz="2800"/>
              <a:t>]</a:t>
            </a:r>
            <a:r>
              <a:rPr lang="ru-RU" sz="2800"/>
              <a:t>  в начале слова.</a:t>
            </a:r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ru-RU" sz="2800"/>
              <a:t>У меня попугай живёт </a:t>
            </a:r>
          </a:p>
          <a:p>
            <a:r>
              <a:rPr lang="ru-RU" sz="2800"/>
              <a:t>И большой полосатый ________.</a:t>
            </a:r>
          </a:p>
          <a:p>
            <a:endParaRPr lang="ru-RU" sz="2800"/>
          </a:p>
          <a:p>
            <a:endParaRPr lang="ru-RU" sz="2800"/>
          </a:p>
          <a:p>
            <a:r>
              <a:rPr lang="ru-RU" sz="2800"/>
              <a:t>Много платьев, много хруста.</a:t>
            </a:r>
          </a:p>
          <a:p>
            <a:r>
              <a:rPr lang="ru-RU" sz="2800"/>
              <a:t>Как зовут её __________.</a:t>
            </a:r>
          </a:p>
        </p:txBody>
      </p:sp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1916113"/>
            <a:ext cx="16748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5013325"/>
            <a:ext cx="15509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814638"/>
            <a:ext cx="6516687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9388" y="381000"/>
            <a:ext cx="8353425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Что там за чёрная птица на поле  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    Важно гуляет весенним раздольем?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    Кто это солнце катит, как мяч?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                                                    ________.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36838"/>
            <a:ext cx="3816350" cy="315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87450" y="0"/>
            <a:ext cx="64087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Назови место </a:t>
            </a:r>
          </a:p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звука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  в слове.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188" y="3500438"/>
          <a:ext cx="2543175" cy="504825"/>
        </p:xfrm>
        <a:graphic>
          <a:graphicData uri="http://schemas.openxmlformats.org/drawingml/2006/table">
            <a:tbl>
              <a:tblPr/>
              <a:tblGrid>
                <a:gridCol w="635000"/>
                <a:gridCol w="636587"/>
                <a:gridCol w="635000"/>
                <a:gridCol w="6365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670550" y="3560763"/>
          <a:ext cx="2543175" cy="588962"/>
        </p:xfrm>
        <a:graphic>
          <a:graphicData uri="http://schemas.openxmlformats.org/drawingml/2006/table">
            <a:tbl>
              <a:tblPr/>
              <a:tblGrid>
                <a:gridCol w="635000"/>
                <a:gridCol w="636588"/>
                <a:gridCol w="635000"/>
                <a:gridCol w="636587"/>
              </a:tblGrid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51500" y="6021388"/>
          <a:ext cx="2544763" cy="654050"/>
        </p:xfrm>
        <a:graphic>
          <a:graphicData uri="http://schemas.openxmlformats.org/drawingml/2006/table">
            <a:tbl>
              <a:tblPr/>
              <a:tblGrid>
                <a:gridCol w="636588"/>
                <a:gridCol w="636587"/>
                <a:gridCol w="635000"/>
                <a:gridCol w="636588"/>
              </a:tblGrid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7446" name="Picture 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7338"/>
            <a:ext cx="273685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7" name="Picture 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4076700"/>
            <a:ext cx="237648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61" name="Group 81"/>
          <p:cNvGraphicFramePr>
            <a:graphicFrameLocks noGrp="1"/>
          </p:cNvGraphicFramePr>
          <p:nvPr/>
        </p:nvGraphicFramePr>
        <p:xfrm>
          <a:off x="827088" y="6165850"/>
          <a:ext cx="2305050" cy="576263"/>
        </p:xfrm>
        <a:graphic>
          <a:graphicData uri="http://schemas.openxmlformats.org/drawingml/2006/table">
            <a:tbl>
              <a:tblPr/>
              <a:tblGrid>
                <a:gridCol w="576262"/>
                <a:gridCol w="576263"/>
                <a:gridCol w="576262"/>
                <a:gridCol w="576263"/>
              </a:tblGrid>
              <a:tr h="576263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460" name="Picture 8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1196975"/>
            <a:ext cx="20161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61" name="Picture 8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4437063"/>
            <a:ext cx="19812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011363" y="20638"/>
            <a:ext cx="4572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Назови место </a:t>
            </a:r>
          </a:p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звука [Г]  в слове.</a:t>
            </a:r>
          </a:p>
        </p:txBody>
      </p:sp>
      <p:pic>
        <p:nvPicPr>
          <p:cNvPr id="1843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341438"/>
            <a:ext cx="194468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981075"/>
            <a:ext cx="2160587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4076700"/>
            <a:ext cx="2017713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663" y="4221163"/>
            <a:ext cx="2089150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29" name="Group 25"/>
          <p:cNvGraphicFramePr>
            <a:graphicFrameLocks noGrp="1"/>
          </p:cNvGraphicFramePr>
          <p:nvPr/>
        </p:nvGraphicFramePr>
        <p:xfrm>
          <a:off x="611188" y="3357563"/>
          <a:ext cx="2255837" cy="592137"/>
        </p:xfrm>
        <a:graphic>
          <a:graphicData uri="http://schemas.openxmlformats.org/drawingml/2006/table">
            <a:tbl>
              <a:tblPr/>
              <a:tblGrid>
                <a:gridCol w="563562"/>
                <a:gridCol w="565150"/>
                <a:gridCol w="563563"/>
                <a:gridCol w="563562"/>
              </a:tblGrid>
              <a:tr h="592138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546" name="Group 42"/>
          <p:cNvGraphicFramePr>
            <a:graphicFrameLocks noGrp="1"/>
          </p:cNvGraphicFramePr>
          <p:nvPr/>
        </p:nvGraphicFramePr>
        <p:xfrm>
          <a:off x="539750" y="6165850"/>
          <a:ext cx="2471738" cy="519113"/>
        </p:xfrm>
        <a:graphic>
          <a:graphicData uri="http://schemas.openxmlformats.org/drawingml/2006/table">
            <a:tbl>
              <a:tblPr/>
              <a:tblGrid>
                <a:gridCol w="493713"/>
                <a:gridCol w="495300"/>
                <a:gridCol w="493712"/>
                <a:gridCol w="495300"/>
                <a:gridCol w="493713"/>
              </a:tblGrid>
              <a:tr h="519113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559" name="Group 55"/>
          <p:cNvGraphicFramePr>
            <a:graphicFrameLocks noGrp="1"/>
          </p:cNvGraphicFramePr>
          <p:nvPr/>
        </p:nvGraphicFramePr>
        <p:xfrm>
          <a:off x="6300788" y="3573463"/>
          <a:ext cx="2255837" cy="519112"/>
        </p:xfrm>
        <a:graphic>
          <a:graphicData uri="http://schemas.openxmlformats.org/drawingml/2006/table">
            <a:tbl>
              <a:tblPr/>
              <a:tblGrid>
                <a:gridCol w="563562"/>
                <a:gridCol w="565150"/>
                <a:gridCol w="563563"/>
                <a:gridCol w="563562"/>
              </a:tblGrid>
              <a:tr h="519113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573" name="Group 69"/>
          <p:cNvGraphicFramePr>
            <a:graphicFrameLocks noGrp="1"/>
          </p:cNvGraphicFramePr>
          <p:nvPr/>
        </p:nvGraphicFramePr>
        <p:xfrm>
          <a:off x="6443663" y="6237288"/>
          <a:ext cx="2303462" cy="503237"/>
        </p:xfrm>
        <a:graphic>
          <a:graphicData uri="http://schemas.openxmlformats.org/drawingml/2006/table">
            <a:tbl>
              <a:tblPr/>
              <a:tblGrid>
                <a:gridCol w="576262"/>
                <a:gridCol w="576263"/>
                <a:gridCol w="574675"/>
                <a:gridCol w="576262"/>
              </a:tblGrid>
              <a:tr h="503238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95288" y="115888"/>
            <a:ext cx="8459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Trebuchet MS" pitchFamily="34" charset="0"/>
              </a:rPr>
              <a:t>Подчеркни  цифру, соответствующую месту заданного звука в слове.</a:t>
            </a:r>
            <a:r>
              <a:rPr lang="ru-RU" sz="1800">
                <a:latin typeface="Trebuchet MS" pitchFamily="34" charset="0"/>
              </a:rPr>
              <a:t>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7950" y="1125538"/>
            <a:ext cx="45354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Звук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: калькулятор, каникулы, карикатура, киргизский, лягушка, пригорок, отголосок.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76825" y="1155700"/>
            <a:ext cx="3959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Звук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: георгин, педагоги, коготь, кочегар, кочерга, велогонка, кенгуру.</a:t>
            </a:r>
            <a:endParaRPr lang="ru-RU" sz="1800">
              <a:latin typeface="Trebuchet MS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7950" y="3313113"/>
            <a:ext cx="338455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419725" y="3324225"/>
            <a:ext cx="3529013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1 2 3 4 5 6 7 8 9 10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7950" y="404813"/>
            <a:ext cx="878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rebuchet MS" pitchFamily="34" charset="0"/>
              </a:rPr>
              <a:t>Вставьте пропущенные буквы </a:t>
            </a:r>
            <a:r>
              <a:rPr lang="ru-RU" sz="3600"/>
              <a:t>Г</a:t>
            </a:r>
            <a:r>
              <a:rPr lang="ru-RU" sz="3600">
                <a:latin typeface="Trebuchet MS" pitchFamily="34" charset="0"/>
              </a:rPr>
              <a:t> или </a:t>
            </a:r>
            <a:r>
              <a:rPr lang="ru-RU" sz="3600"/>
              <a:t>К </a:t>
            </a:r>
            <a:r>
              <a:rPr lang="ru-RU" sz="3600">
                <a:latin typeface="Trebuchet MS" pitchFamily="34" charset="0"/>
              </a:rPr>
              <a:t>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4213" y="1268413"/>
            <a:ext cx="3527425" cy="4791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_лубни_а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вино_рад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_урица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_у_ла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и_ла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_олуби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_артин_а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076825" y="1125538"/>
            <a:ext cx="3095625" cy="546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_уси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я_нята 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_орова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_ирлянда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_имнаст_а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сне_ирь</a:t>
            </a:r>
          </a:p>
          <a:p>
            <a:pPr algn="ctr"/>
            <a:r>
              <a:rPr lang="ru-RU" sz="4400">
                <a:latin typeface="Times New Roman" pitchFamily="18" charset="0"/>
                <a:cs typeface="Times New Roman" pitchFamily="18" charset="0"/>
              </a:rPr>
              <a:t>_лобус</a:t>
            </a:r>
          </a:p>
          <a:p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7950" y="188913"/>
            <a:ext cx="8785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Проверь себя!</a:t>
            </a:r>
            <a:endParaRPr lang="ru-RU" sz="2800">
              <a:latin typeface="Trebuchet MS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1188" y="1628775"/>
            <a:ext cx="3313112" cy="4791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лубника</a:t>
            </a:r>
          </a:p>
          <a:p>
            <a:pPr algn="ctr"/>
            <a:r>
              <a:rPr lang="ru-RU" sz="4400" i="1">
                <a:latin typeface="Times New Roman" pitchFamily="18" charset="0"/>
                <a:cs typeface="Times New Roman" pitchFamily="18" charset="0"/>
              </a:rPr>
              <a:t>вино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рад 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урица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ла</a:t>
            </a:r>
          </a:p>
          <a:p>
            <a:pPr algn="ctr"/>
            <a:r>
              <a:rPr lang="ru-RU" sz="4400" i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ла 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олуби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артин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8263" y="1628775"/>
            <a:ext cx="3240087" cy="4791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уси </a:t>
            </a:r>
          </a:p>
          <a:p>
            <a:pPr algn="ctr"/>
            <a:r>
              <a:rPr lang="ru-RU" sz="4400" i="1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нята 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орова 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ирлянда 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имнаст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ru-RU" sz="4400" i="1">
                <a:latin typeface="Times New Roman" pitchFamily="18" charset="0"/>
                <a:cs typeface="Times New Roman" pitchFamily="18" charset="0"/>
              </a:rPr>
              <a:t>сне</a:t>
            </a:r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ирь</a:t>
            </a:r>
          </a:p>
          <a:p>
            <a:pPr algn="ctr"/>
            <a:r>
              <a:rPr lang="ru-RU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лобус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7950" y="260350"/>
            <a:ext cx="8820150" cy="5191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Вставь пропущенные буквы К или Г в стихотворения.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7638" y="842963"/>
            <a:ext cx="6945312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Падал сне_  на поро_.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_от слепил себе пиро_.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А по_а лепил и пё_,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Ручей_ом пиро_  утё_.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Пирож_и и себе лепи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Не из сне_а - из му_и! 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   П.Воронько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19475" y="3068638"/>
            <a:ext cx="6192838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Ветер на море _уляет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И _орабли он под_оняет.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_орабельщи_и  дивятся,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На _орабли_е  толпятся 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На зна_омом  острову,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               Чудо видят наяву.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А. Пушкин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437063"/>
            <a:ext cx="201612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052513"/>
            <a:ext cx="25923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0825" y="115888"/>
            <a:ext cx="88931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Закончите предложения, выбирая нужные по смыслу слова из данных за чертой.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3438" y="1484313"/>
            <a:ext cx="734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Весь чердак уже в …..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Бьются голуби в …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861050" y="1487488"/>
            <a:ext cx="0" cy="646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27763" y="1470025"/>
            <a:ext cx="1368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окне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огне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7088" y="2420938"/>
            <a:ext cx="4752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Раздался детский ….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Золотился на поле каждый   …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867400" y="2420938"/>
            <a:ext cx="0" cy="646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208713" y="2420938"/>
            <a:ext cx="1387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колосок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голосок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33438" y="3500438"/>
            <a:ext cx="51069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Футболист забил в ворота …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 землю вбили острый  ….. 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867400" y="3594100"/>
            <a:ext cx="0" cy="646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56325" y="3516313"/>
            <a:ext cx="1079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кол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гол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55650" y="4581525"/>
            <a:ext cx="43211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Тащит мышонок в норку огромную хлебную…….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Зимой в парке заливают снежную………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857875" y="4535488"/>
            <a:ext cx="0" cy="792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156325" y="4608513"/>
            <a:ext cx="18716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горка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корка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10" grpId="0"/>
      <p:bldP spid="12" grpId="0"/>
      <p:bldP spid="15" grpId="0"/>
      <p:bldP spid="16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7704138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latin typeface="Times New Roman" pitchFamily="18" charset="0"/>
                <a:cs typeface="Times New Roman" pitchFamily="18" charset="0"/>
              </a:rPr>
              <a:t>Заполните таблицы, используя слова со звуками </a:t>
            </a:r>
            <a:r>
              <a:rPr lang="en-US" sz="54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540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54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540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sz="540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ru-RU" sz="540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54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54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71" name="Group 39"/>
          <p:cNvGraphicFramePr>
            <a:graphicFrameLocks noGrp="1"/>
          </p:cNvGraphicFramePr>
          <p:nvPr/>
        </p:nvGraphicFramePr>
        <p:xfrm>
          <a:off x="1187450" y="1052513"/>
          <a:ext cx="6840538" cy="4610100"/>
        </p:xfrm>
        <a:graphic>
          <a:graphicData uri="http://schemas.openxmlformats.org/drawingml/2006/table">
            <a:tbl>
              <a:tblPr/>
              <a:tblGrid>
                <a:gridCol w="1709738"/>
                <a:gridCol w="1711325"/>
                <a:gridCol w="1709737"/>
                <a:gridCol w="1709738"/>
              </a:tblGrid>
              <a:tr h="768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Цветы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Рыбы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Посуда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Птицы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92" name="Group 68"/>
          <p:cNvGraphicFramePr>
            <a:graphicFrameLocks noGrp="1"/>
          </p:cNvGraphicFramePr>
          <p:nvPr/>
        </p:nvGraphicFramePr>
        <p:xfrm>
          <a:off x="179388" y="1196975"/>
          <a:ext cx="4464050" cy="4111625"/>
        </p:xfrm>
        <a:graphic>
          <a:graphicData uri="http://schemas.openxmlformats.org/drawingml/2006/table">
            <a:tbl>
              <a:tblPr/>
              <a:tblGrid>
                <a:gridCol w="606425"/>
                <a:gridCol w="660400"/>
                <a:gridCol w="573087"/>
                <a:gridCol w="528638"/>
                <a:gridCol w="527050"/>
                <a:gridCol w="615950"/>
                <a:gridCol w="530225"/>
                <a:gridCol w="422275"/>
              </a:tblGrid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132138" y="1196975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Бородатый карлик.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27538" y="2133600"/>
            <a:ext cx="287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Великан.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56100" y="2852738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Часть речи.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683125" y="3573463"/>
            <a:ext cx="28448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/>
          </a:p>
          <a:p>
            <a:r>
              <a:rPr lang="ru-RU" sz="1800"/>
              <a:t>Украшение на ёлку.</a:t>
            </a:r>
          </a:p>
          <a:p>
            <a:endParaRPr lang="ru-RU" sz="1800"/>
          </a:p>
          <a:p>
            <a:endParaRPr lang="ru-RU" sz="1800"/>
          </a:p>
          <a:p>
            <a:r>
              <a:rPr lang="ru-RU" sz="1800"/>
              <a:t>Садовое растение с большими яркими цветами.</a:t>
            </a:r>
          </a:p>
        </p:txBody>
      </p:sp>
      <p:pic>
        <p:nvPicPr>
          <p:cNvPr id="26685" name="Picture 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88913"/>
            <a:ext cx="1390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6" name="Picture 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3429000"/>
            <a:ext cx="1419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7" name="Picture 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53006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8" name="Picture 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4888" y="1844675"/>
            <a:ext cx="11414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219700" y="2420938"/>
            <a:ext cx="3197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                 </a:t>
            </a:r>
            <a:r>
              <a:rPr lang="ru-RU" sz="2400"/>
              <a:t>Учитель</a:t>
            </a:r>
          </a:p>
          <a:p>
            <a:endParaRPr lang="ru-RU" sz="2400"/>
          </a:p>
          <a:p>
            <a:r>
              <a:rPr lang="ru-RU" sz="2400"/>
              <a:t>          Порода собак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580063" y="3789363"/>
            <a:ext cx="324008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        Служебная часть </a:t>
            </a:r>
          </a:p>
          <a:p>
            <a:r>
              <a:rPr lang="ru-RU" sz="2000"/>
              <a:t>                слова     </a:t>
            </a:r>
          </a:p>
          <a:p>
            <a:endParaRPr lang="ru-RU" sz="2000"/>
          </a:p>
          <a:p>
            <a:r>
              <a:rPr lang="ru-RU" sz="2000"/>
              <a:t>        Животное Африки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35600" y="4581525"/>
            <a:ext cx="3052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Trebuchet MS" pitchFamily="34" charset="0"/>
            </a:endParaRPr>
          </a:p>
        </p:txBody>
      </p:sp>
      <p:graphicFrame>
        <p:nvGraphicFramePr>
          <p:cNvPr id="46233" name="Group 153"/>
          <p:cNvGraphicFramePr>
            <a:graphicFrameLocks noGrp="1"/>
          </p:cNvGraphicFramePr>
          <p:nvPr/>
        </p:nvGraphicFramePr>
        <p:xfrm>
          <a:off x="539750" y="2349500"/>
          <a:ext cx="5040313" cy="2803525"/>
        </p:xfrm>
        <a:graphic>
          <a:graphicData uri="http://schemas.openxmlformats.org/drawingml/2006/table">
            <a:tbl>
              <a:tblPr/>
              <a:tblGrid>
                <a:gridCol w="720725"/>
                <a:gridCol w="719138"/>
                <a:gridCol w="720725"/>
                <a:gridCol w="719137"/>
                <a:gridCol w="720725"/>
                <a:gridCol w="719138"/>
                <a:gridCol w="720725"/>
              </a:tblGrid>
              <a:tr h="520700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4" name="Picture 1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5300663"/>
            <a:ext cx="1860550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5" name="Picture 1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229225"/>
            <a:ext cx="1927225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6" name="Picture 1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88913"/>
            <a:ext cx="237648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7" name="Picture 15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333375"/>
            <a:ext cx="2087562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787900" y="2420938"/>
            <a:ext cx="338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 </a:t>
            </a:r>
            <a:r>
              <a:rPr lang="ru-RU" sz="2000"/>
              <a:t>часть мужского костюма</a:t>
            </a:r>
            <a:r>
              <a:rPr lang="ru-RU" sz="1800"/>
              <a:t> 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87900" y="2924175"/>
            <a:ext cx="41036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инструмент для выпиливания </a:t>
            </a:r>
          </a:p>
          <a:p>
            <a:r>
              <a:rPr lang="ru-RU" sz="2000"/>
              <a:t>                    из дерева </a:t>
            </a:r>
          </a:p>
          <a:p>
            <a:endParaRPr lang="ru-RU" sz="2000"/>
          </a:p>
          <a:p>
            <a:r>
              <a:rPr lang="ru-RU" sz="2000"/>
              <a:t>небольшая певчая птица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59338" y="3716338"/>
            <a:ext cx="381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Trebuchet MS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59338" y="4437063"/>
            <a:ext cx="352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 </a:t>
            </a:r>
            <a:r>
              <a:rPr lang="ru-RU" sz="2000"/>
              <a:t>школьник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859338" y="5157788"/>
            <a:ext cx="38163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сосуд для кипячения воды </a:t>
            </a:r>
          </a:p>
          <a:p>
            <a:endParaRPr lang="ru-RU" sz="2000"/>
          </a:p>
          <a:p>
            <a:r>
              <a:rPr lang="ru-RU" sz="2000"/>
              <a:t> толстая баранка</a:t>
            </a:r>
          </a:p>
        </p:txBody>
      </p:sp>
      <p:graphicFrame>
        <p:nvGraphicFramePr>
          <p:cNvPr id="47199" name="Group 95"/>
          <p:cNvGraphicFramePr>
            <a:graphicFrameLocks noGrp="1"/>
          </p:cNvGraphicFramePr>
          <p:nvPr/>
        </p:nvGraphicFramePr>
        <p:xfrm>
          <a:off x="468313" y="2205038"/>
          <a:ext cx="4175125" cy="4213225"/>
        </p:xfrm>
        <a:graphic>
          <a:graphicData uri="http://schemas.openxmlformats.org/drawingml/2006/table">
            <a:tbl>
              <a:tblPr/>
              <a:tblGrid>
                <a:gridCol w="695325"/>
                <a:gridCol w="695325"/>
                <a:gridCol w="698500"/>
                <a:gridCol w="695325"/>
                <a:gridCol w="695325"/>
                <a:gridCol w="695325"/>
              </a:tblGrid>
              <a:tr h="708025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730" name="Picture 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260350"/>
            <a:ext cx="13493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731" name="Picture 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88913"/>
            <a:ext cx="162401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732" name="Picture 6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60350"/>
            <a:ext cx="16573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11188" y="1628775"/>
            <a:ext cx="7777162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>
                <a:latin typeface="Times New Roman" pitchFamily="18" charset="0"/>
                <a:cs typeface="Times New Roman" pitchFamily="18" charset="0"/>
              </a:rPr>
              <a:t>В текстах загадок найди слова со звуком </a:t>
            </a:r>
            <a:r>
              <a:rPr lang="en-US" sz="48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48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4800">
                <a:latin typeface="Times New Roman" pitchFamily="18" charset="0"/>
                <a:cs typeface="Times New Roman" pitchFamily="18" charset="0"/>
              </a:rPr>
              <a:t> в позиции оглушения. </a:t>
            </a:r>
          </a:p>
          <a:p>
            <a:pPr algn="ctr"/>
            <a:r>
              <a:rPr lang="ru-RU" sz="4800">
                <a:latin typeface="Times New Roman" pitchFamily="18" charset="0"/>
                <a:cs typeface="Times New Roman" pitchFamily="18" charset="0"/>
              </a:rPr>
              <a:t>Назови слова с этими буквами.</a:t>
            </a:r>
          </a:p>
        </p:txBody>
      </p:sp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0788" y="5284788"/>
            <a:ext cx="1573212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4213" y="193675"/>
            <a:ext cx="7272337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Через речку лёг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Пробежать помог.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Без рук, без ног,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А ворота открывает?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Далеко мой стук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Слышится вокруг.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Червякам я враг,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А деревьям друг.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Бел, как снег,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В чести у всех.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В рот попал-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Там и пропал.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216058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33375"/>
            <a:ext cx="223202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2852738"/>
            <a:ext cx="18288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508500"/>
            <a:ext cx="2147888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>
          <a:xfrm>
            <a:off x="468313" y="1989138"/>
            <a:ext cx="8064500" cy="1790700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>
              <a:buFont typeface="Georgia" pitchFamily="18" charset="0"/>
              <a:buNone/>
            </a:pPr>
            <a:r>
              <a:rPr lang="ru-RU" sz="3200" smtClean="0">
                <a:solidFill>
                  <a:schemeClr val="tx1"/>
                </a:solidFill>
                <a:effectLst/>
                <a:latin typeface="Arial" charset="0"/>
              </a:rPr>
              <a:t>Соедините таблички со словами так, чтобы получилось новое слово</a:t>
            </a:r>
            <a:r>
              <a:rPr lang="ru-RU" smtClean="0"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ru-RU" sz="3200" smtClean="0">
                <a:solidFill>
                  <a:schemeClr val="tx1"/>
                </a:solidFill>
                <a:effectLst/>
                <a:latin typeface="Arial" charset="0"/>
              </a:rPr>
              <a:t>с буквами К или Г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323850" y="260350"/>
            <a:ext cx="8712200" cy="1800225"/>
          </a:xfrm>
          <a:prstGeom prst="rect">
            <a:avLst/>
          </a:prstGeo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4400" smtClean="0">
                <a:latin typeface="Arial" charset="0"/>
              </a:rPr>
              <a:t>Игра – « Из двух слов- третье»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4008438"/>
            <a:ext cx="3671887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987675" y="9810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2800"/>
          </a:p>
        </p:txBody>
      </p:sp>
      <p:graphicFrame>
        <p:nvGraphicFramePr>
          <p:cNvPr id="31756" name="Group 12"/>
          <p:cNvGraphicFramePr>
            <a:graphicFrameLocks noGrp="1"/>
          </p:cNvGraphicFramePr>
          <p:nvPr/>
        </p:nvGraphicFramePr>
        <p:xfrm>
          <a:off x="1403350" y="404813"/>
          <a:ext cx="2016125" cy="700087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576263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КОН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65" name="Group 21"/>
          <p:cNvGraphicFramePr>
            <a:graphicFrameLocks noGrp="1"/>
          </p:cNvGraphicFramePr>
          <p:nvPr/>
        </p:nvGraphicFramePr>
        <p:xfrm>
          <a:off x="1331913" y="1557338"/>
          <a:ext cx="2087562" cy="700087"/>
        </p:xfrm>
        <a:graphic>
          <a:graphicData uri="http://schemas.openxmlformats.org/drawingml/2006/table">
            <a:tbl>
              <a:tblPr/>
              <a:tblGrid>
                <a:gridCol w="2087562"/>
              </a:tblGrid>
              <a:tr h="64928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ВЕК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73" name="Group 29"/>
          <p:cNvGraphicFramePr>
            <a:graphicFrameLocks noGrp="1"/>
          </p:cNvGraphicFramePr>
          <p:nvPr/>
        </p:nvGraphicFramePr>
        <p:xfrm>
          <a:off x="1331913" y="2636838"/>
          <a:ext cx="2160587" cy="719137"/>
        </p:xfrm>
        <a:graphic>
          <a:graphicData uri="http://schemas.openxmlformats.org/drawingml/2006/table">
            <a:tbl>
              <a:tblPr/>
              <a:tblGrid>
                <a:gridCol w="2160587"/>
              </a:tblGrid>
              <a:tr h="71913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ОКНО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1331913" y="3860800"/>
          <a:ext cx="2160587" cy="720725"/>
        </p:xfrm>
        <a:graphic>
          <a:graphicData uri="http://schemas.openxmlformats.org/drawingml/2006/table">
            <a:tbl>
              <a:tblPr/>
              <a:tblGrid>
                <a:gridCol w="2160587"/>
              </a:tblGrid>
              <a:tr h="720725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   </a:t>
                      </a: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ЯК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89" name="Group 45"/>
          <p:cNvGraphicFramePr>
            <a:graphicFrameLocks noGrp="1"/>
          </p:cNvGraphicFramePr>
          <p:nvPr/>
        </p:nvGraphicFramePr>
        <p:xfrm>
          <a:off x="1331913" y="5084763"/>
          <a:ext cx="2184400" cy="700087"/>
        </p:xfrm>
        <a:graphic>
          <a:graphicData uri="http://schemas.openxmlformats.org/drawingml/2006/table">
            <a:tbl>
              <a:tblPr/>
              <a:tblGrid>
                <a:gridCol w="2184400"/>
              </a:tblGrid>
              <a:tr h="663575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МАСКА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97" name="Group 53"/>
          <p:cNvGraphicFramePr>
            <a:graphicFrameLocks noGrp="1"/>
          </p:cNvGraphicFramePr>
          <p:nvPr/>
        </p:nvGraphicFramePr>
        <p:xfrm>
          <a:off x="6084888" y="476250"/>
          <a:ext cx="2374900" cy="700088"/>
        </p:xfrm>
        <a:graphic>
          <a:graphicData uri="http://schemas.openxmlformats.org/drawingml/2006/table">
            <a:tbl>
              <a:tblPr/>
              <a:tblGrid>
                <a:gridCol w="2374900"/>
              </a:tblGrid>
              <a:tr h="576263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БАЛ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06" name="Group 62"/>
          <p:cNvGraphicFramePr>
            <a:graphicFrameLocks noGrp="1"/>
          </p:cNvGraphicFramePr>
          <p:nvPr/>
        </p:nvGraphicFramePr>
        <p:xfrm>
          <a:off x="6084888" y="1484313"/>
          <a:ext cx="2400300" cy="792162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792163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ЧЕЛО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13" name="Group 69"/>
          <p:cNvGraphicFramePr>
            <a:graphicFrameLocks noGrp="1"/>
          </p:cNvGraphicFramePr>
          <p:nvPr/>
        </p:nvGraphicFramePr>
        <p:xfrm>
          <a:off x="6011863" y="2565400"/>
          <a:ext cx="2470150" cy="720725"/>
        </p:xfrm>
        <a:graphic>
          <a:graphicData uri="http://schemas.openxmlformats.org/drawingml/2006/table">
            <a:tbl>
              <a:tblPr/>
              <a:tblGrid>
                <a:gridCol w="2470150"/>
              </a:tblGrid>
              <a:tr h="720725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 ВОЛ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20" name="Group 76"/>
          <p:cNvGraphicFramePr>
            <a:graphicFrameLocks noGrp="1"/>
          </p:cNvGraphicFramePr>
          <p:nvPr/>
        </p:nvGraphicFramePr>
        <p:xfrm>
          <a:off x="6084888" y="3789363"/>
          <a:ext cx="2376487" cy="808037"/>
        </p:xfrm>
        <a:graphic>
          <a:graphicData uri="http://schemas.openxmlformats.org/drawingml/2006/table">
            <a:tbl>
              <a:tblPr/>
              <a:tblGrid>
                <a:gridCol w="2376487"/>
              </a:tblGrid>
              <a:tr h="80803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МЫШЬ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27" name="Group 83"/>
          <p:cNvGraphicFramePr>
            <a:graphicFrameLocks noGrp="1"/>
          </p:cNvGraphicFramePr>
          <p:nvPr/>
        </p:nvGraphicFramePr>
        <p:xfrm>
          <a:off x="6084888" y="5084763"/>
          <a:ext cx="2447925" cy="719137"/>
        </p:xfrm>
        <a:graphic>
          <a:graphicData uri="http://schemas.openxmlformats.org/drawingml/2006/table">
            <a:tbl>
              <a:tblPr/>
              <a:tblGrid>
                <a:gridCol w="2447925"/>
              </a:tblGrid>
              <a:tr h="71913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D77C01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 РАД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541</TotalTime>
  <Words>519</Words>
  <Application>Microsoft Office PowerPoint</Application>
  <PresentationFormat>Экран (4:3)</PresentationFormat>
  <Paragraphs>179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Trebuchet MS</vt:lpstr>
      <vt:lpstr>Georgia</vt:lpstr>
      <vt:lpstr>Calibri</vt:lpstr>
      <vt:lpstr>Times New Roman</vt:lpstr>
      <vt:lpstr>Воздушный поток</vt:lpstr>
      <vt:lpstr>Воздушный поток</vt:lpstr>
      <vt:lpstr>Воздушный поток</vt:lpstr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Соедините таблички со словами так, чтобы получилось новое слово с буквами К или Г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Дифференциация  [В]- [Ф]</dc:title>
  <dc:creator>user</dc:creator>
  <cp:lastModifiedBy>admin</cp:lastModifiedBy>
  <cp:revision>34</cp:revision>
  <dcterms:created xsi:type="dcterms:W3CDTF">2012-03-27T11:01:59Z</dcterms:created>
  <dcterms:modified xsi:type="dcterms:W3CDTF">2012-03-29T12:13:39Z</dcterms:modified>
</cp:coreProperties>
</file>