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047" autoAdjust="0"/>
    <p:restoredTop sz="94660"/>
  </p:normalViewPr>
  <p:slideViewPr>
    <p:cSldViewPr>
      <p:cViewPr varScale="1">
        <p:scale>
          <a:sx n="102" d="100"/>
          <a:sy n="102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C62456-E1FD-4C1C-BCE4-54D00D2BF6D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DAA8C01-0B1E-45B8-B157-99E8A51DA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1%D0%B8%D0%BC%D0%BE%D0%BD_%D0%A1%D1%82%D0%B5%D0%B2%D0%B8%D0%BD" TargetMode="External"/><Relationship Id="rId3" Type="http://schemas.openxmlformats.org/officeDocument/2006/relationships/hyperlink" Target="http://ru.wikipedia.org/wiki/1202" TargetMode="External"/><Relationship Id="rId7" Type="http://schemas.openxmlformats.org/officeDocument/2006/relationships/hyperlink" Target="http://ru.wikipedia.org/wiki/1585_%D0%B3%D0%BE%D0%B4" TargetMode="External"/><Relationship Id="rId2" Type="http://schemas.openxmlformats.org/officeDocument/2006/relationships/hyperlink" Target="http://ru.wikipedia.org/wiki/%D0%9B%D0%B5%D0%BE%D0%BD%D0%B0%D1%80%D0%B4%D0%BE_%D0%9F%D0%B8%D0%B7%D0%B0%D0%BD%D1%81%D0%BA%D0%B8%D0%B9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ru.wikipedia.org/wiki/%D0%9A%D0%BB%D0%B0%D0%B2%D0%B8%D1%83%D1%81,_%D0%A5%D1%80%D0%B8%D1%81%D1%82%D0%BE%D1%84%D0%BE%D1%80" TargetMode="External"/><Relationship Id="rId5" Type="http://schemas.openxmlformats.org/officeDocument/2006/relationships/hyperlink" Target="http://ru.wikipedia.org/wiki/%D0%A2%D0%B0%D1%80%D1%82%D0%B0%D0%BB%D1%8C%D1%8F,_%D0%9D%D0%B8%D0%BA%D0%BA%D0%BE%D0%BB%D0%BE" TargetMode="External"/><Relationship Id="rId4" Type="http://schemas.openxmlformats.org/officeDocument/2006/relationships/hyperlink" Target="http://ru.wikipedia.org/wiki/%D0%A8%D0%B5%D1%81%D1%82%D0%B8%D0%B4%D0%B5%D1%81%D1%8F%D1%82%D0%B5%D1%80%D0%B8%D1%87%D0%BD%D0%B0%D1%8F_%D1%81%D0%B8%D1%81%D1%82%D0%B5%D0%BC%D0%B0_%D1%81%D1%87%D0%B8%D1%81%D0%BB%D0%B5%D0%BD%D0%B8%D1%8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C%D0%B0%D0%B3%D0%BD%D0%B8%D1%86%D0%BA%D0%B8%D0%B9,_%D0%9B%D0%B5%D0%BE%D0%BD%D1%82%D0%B8%D0%B9_%D0%A4%D0%B8%D0%BB%D0%B8%D0%BF%D0%BF%D0%BE%D0%B2%D0%B8%D1%87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Что такое дроби?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28596" y="1571612"/>
            <a:ext cx="4214842" cy="4691063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Дробь</a:t>
            </a:r>
            <a:r>
              <a:rPr lang="ru-RU" sz="3600" dirty="0" smtClean="0"/>
              <a:t> в математике — число, состоящее из одной или нескольких частей (долей) единицы.</a:t>
            </a:r>
            <a:endParaRPr lang="ru-RU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6465" y="428604"/>
            <a:ext cx="4537535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/>
              <a:t>Делимое называется </a:t>
            </a:r>
            <a:r>
              <a:rPr lang="ru-RU" sz="3600" b="1" dirty="0" smtClean="0"/>
              <a:t>числителем</a:t>
            </a:r>
            <a:r>
              <a:rPr lang="ru-RU" sz="3600" dirty="0" smtClean="0"/>
              <a:t> дроби, а делитель — </a:t>
            </a:r>
            <a:r>
              <a:rPr lang="ru-RU" sz="3600" b="1" dirty="0" smtClean="0"/>
              <a:t>знаменателем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Русский термин </a:t>
            </a:r>
            <a:r>
              <a:rPr lang="ru-RU" sz="2800" i="1" dirty="0" smtClean="0"/>
              <a:t>дробь</a:t>
            </a:r>
            <a:r>
              <a:rPr lang="ru-RU" sz="2800" dirty="0" smtClean="0"/>
              <a:t>, как и его аналоги в других языках, происходит от лат. </a:t>
            </a:r>
            <a:r>
              <a:rPr lang="ru-RU" sz="2800" i="1" dirty="0" err="1" smtClean="0"/>
              <a:t>fractura</a:t>
            </a:r>
            <a:r>
              <a:rPr lang="ru-RU" sz="2800" dirty="0" smtClean="0"/>
              <a:t>, который, в свою очередь, является переводом арабского термина с тем же значением: </a:t>
            </a:r>
            <a:r>
              <a:rPr lang="ru-RU" sz="2800" i="1" dirty="0" smtClean="0"/>
              <a:t>ломать, раздроблять</a:t>
            </a:r>
            <a:r>
              <a:rPr lang="ru-RU" sz="2800" dirty="0" smtClean="0"/>
              <a:t>. Фундамент теории обыкновенных дробей заложили греческие и индийские математики.</a:t>
            </a:r>
            <a:endParaRPr lang="ru-RU" sz="2800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59404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dirty="0" smtClean="0"/>
              <a:t>Впервые в Европе данный термин употребил </a:t>
            </a:r>
            <a:r>
              <a:rPr lang="ru-RU" sz="3200" dirty="0" smtClean="0">
                <a:hlinkClick r:id="rId2" tooltip="Леонардо Пизанский"/>
              </a:rPr>
              <a:t>Леонардо Пизанский</a:t>
            </a:r>
            <a:r>
              <a:rPr lang="ru-RU" sz="3200" dirty="0" smtClean="0"/>
              <a:t> (</a:t>
            </a:r>
            <a:r>
              <a:rPr lang="ru-RU" sz="3200" dirty="0" smtClean="0">
                <a:hlinkClick r:id="rId3" tooltip="1202"/>
              </a:rPr>
              <a:t>1202</a:t>
            </a:r>
            <a:r>
              <a:rPr lang="ru-RU" sz="3200" dirty="0" smtClean="0"/>
              <a:t>). Поначалу европейские математики оперировали только с обыкновенными дробями, а в астрономии — с </a:t>
            </a:r>
            <a:r>
              <a:rPr lang="ru-RU" sz="3200" dirty="0" smtClean="0">
                <a:hlinkClick r:id="rId4" tooltip="Шестидесятеричная система счисления"/>
              </a:rPr>
              <a:t>шестидесятеричными</a:t>
            </a:r>
            <a:r>
              <a:rPr lang="ru-RU" sz="3200" dirty="0" smtClean="0"/>
              <a:t>. Полноценная теория обыкновенных дробей и действий с ними сложилась в XVI веке (</a:t>
            </a:r>
            <a:r>
              <a:rPr lang="ru-RU" sz="3200" dirty="0" smtClean="0">
                <a:hlinkClick r:id="rId5" tooltip="Тарталья, Никколо"/>
              </a:rPr>
              <a:t>Тарталья</a:t>
            </a:r>
            <a:r>
              <a:rPr lang="ru-RU" sz="3200" dirty="0" smtClean="0"/>
              <a:t>, </a:t>
            </a:r>
            <a:r>
              <a:rPr lang="ru-RU" sz="3200" dirty="0" err="1" smtClean="0">
                <a:hlinkClick r:id="rId6" tooltip="Клавиус, Христофор"/>
              </a:rPr>
              <a:t>Клавиус</a:t>
            </a:r>
            <a:r>
              <a:rPr lang="ru-RU" sz="3200" dirty="0" smtClean="0"/>
              <a:t>). В </a:t>
            </a:r>
            <a:r>
              <a:rPr lang="ru-RU" sz="3200" dirty="0" smtClean="0">
                <a:hlinkClick r:id="rId7" tooltip="1585 год"/>
              </a:rPr>
              <a:t>1585 году</a:t>
            </a:r>
            <a:r>
              <a:rPr lang="ru-RU" sz="3200" dirty="0" smtClean="0"/>
              <a:t>, с выходом книги </a:t>
            </a:r>
            <a:r>
              <a:rPr lang="ru-RU" sz="3200" dirty="0" err="1" smtClean="0">
                <a:hlinkClick r:id="rId8" tooltip="Симон Стевин"/>
              </a:rPr>
              <a:t>Симона</a:t>
            </a:r>
            <a:r>
              <a:rPr lang="ru-RU" sz="3200" dirty="0" smtClean="0">
                <a:hlinkClick r:id="rId8" tooltip="Симон Стевин"/>
              </a:rPr>
              <a:t> </a:t>
            </a:r>
            <a:r>
              <a:rPr lang="ru-RU" sz="3200" dirty="0" err="1" smtClean="0">
                <a:hlinkClick r:id="rId8" tooltip="Симон Стевин"/>
              </a:rPr>
              <a:t>Стевина</a:t>
            </a:r>
            <a:r>
              <a:rPr lang="ru-RU" sz="3200" dirty="0" smtClean="0"/>
              <a:t> «Десятая», начинается широкое применение десятичных дробей.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/>
              <a:t>В древней Руси дроби называли </a:t>
            </a:r>
            <a:r>
              <a:rPr lang="ru-RU" sz="3200" i="1" dirty="0" smtClean="0"/>
              <a:t>долями</a:t>
            </a:r>
            <a:r>
              <a:rPr lang="ru-RU" sz="3200" dirty="0" smtClean="0"/>
              <a:t> или </a:t>
            </a:r>
            <a:r>
              <a:rPr lang="ru-RU" sz="3200" i="1" dirty="0" smtClean="0"/>
              <a:t>ломаными числами</a:t>
            </a:r>
            <a:r>
              <a:rPr lang="ru-RU" sz="3200" dirty="0" smtClean="0"/>
              <a:t>. Термин </a:t>
            </a:r>
            <a:r>
              <a:rPr lang="ru-RU" sz="3200" i="1" dirty="0" smtClean="0"/>
              <a:t>дробь</a:t>
            </a:r>
            <a:r>
              <a:rPr lang="ru-RU" sz="3200" dirty="0" smtClean="0"/>
              <a:t>, как аналог латинского </a:t>
            </a:r>
            <a:r>
              <a:rPr lang="ru-RU" sz="3200" i="1" dirty="0" err="1" smtClean="0"/>
              <a:t>fractura</a:t>
            </a:r>
            <a:r>
              <a:rPr lang="ru-RU" sz="3200" dirty="0" smtClean="0"/>
              <a:t>, используется в «Арифметике» </a:t>
            </a:r>
            <a:r>
              <a:rPr lang="ru-RU" sz="3200" dirty="0" smtClean="0">
                <a:hlinkClick r:id="rId2" tooltip="Магницкий, Леонтий Филиппович"/>
              </a:rPr>
              <a:t>Магницкого</a:t>
            </a:r>
            <a:r>
              <a:rPr lang="ru-RU" sz="3200" dirty="0" smtClean="0"/>
              <a:t> (1703) как для обыкновенных, так и для десятичных дробей.</a:t>
            </a:r>
            <a:endParaRPr lang="ru-RU" sz="32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Обозначения обыкновенных дробей</a:t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615475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dirty="0" smtClean="0"/>
              <a:t>Есть несколько видов записи обыкновенных дробей в печатном виде(я покажу только один из них):</a:t>
            </a:r>
            <a:br>
              <a:rPr lang="ru-RU" sz="4000" dirty="0" smtClean="0"/>
            </a:br>
            <a:r>
              <a:rPr lang="ru-RU" sz="4000" dirty="0" smtClean="0"/>
              <a:t>½</a:t>
            </a:r>
            <a:br>
              <a:rPr lang="ru-RU" sz="4000" dirty="0" smtClean="0"/>
            </a:br>
            <a:r>
              <a:rPr lang="ru-RU" sz="4000" dirty="0" smtClean="0"/>
              <a:t>1/2 или </a:t>
            </a:r>
            <a:r>
              <a:rPr lang="ru-RU" sz="4000" baseline="30000" dirty="0" smtClean="0"/>
              <a:t>1</a:t>
            </a:r>
            <a:r>
              <a:rPr lang="ru-RU" sz="4000" dirty="0" smtClean="0"/>
              <a:t> / </a:t>
            </a:r>
            <a:r>
              <a:rPr lang="ru-RU" sz="4000" baseline="-25000" dirty="0" smtClean="0"/>
              <a:t>2</a:t>
            </a:r>
            <a:r>
              <a:rPr lang="ru-RU" sz="4000" dirty="0" smtClean="0"/>
              <a:t> (наклонная черта называется «</a:t>
            </a:r>
            <a:r>
              <a:rPr lang="ru-RU" sz="4000" dirty="0" err="1" smtClean="0"/>
              <a:t>солидус</a:t>
            </a:r>
            <a:r>
              <a:rPr lang="ru-RU" sz="4000" dirty="0" smtClean="0"/>
              <a:t>»)</a:t>
            </a:r>
            <a:r>
              <a:rPr lang="ru-RU" sz="4000" baseline="30000" dirty="0" smtClean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Правильные и неправильные дроби.</a:t>
            </a:r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i="1" dirty="0" smtClean="0"/>
              <a:t>Правильной</a:t>
            </a:r>
            <a:r>
              <a:rPr lang="ru-RU" dirty="0" smtClean="0"/>
              <a:t> называется дробь, у которой модуль числителя меньше модуля знаменателя. Дробь, не являющаяся правильной, называется </a:t>
            </a:r>
            <a:r>
              <a:rPr lang="ru-RU" b="1" i="1" dirty="0" smtClean="0"/>
              <a:t>неправильной</a:t>
            </a:r>
            <a:r>
              <a:rPr lang="ru-RU" dirty="0" smtClean="0"/>
              <a:t>, и представляет рациональное число, по модулю большее или равное единице.</a:t>
            </a:r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852" b="1852"/>
          <a:stretch>
            <a:fillRect/>
          </a:stretch>
        </p:blipFill>
        <p:spPr bwMode="auto">
          <a:xfrm>
            <a:off x="428596" y="0"/>
            <a:ext cx="8072494" cy="6572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358246" cy="626868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7"/>
            <a:ext cx="8422784" cy="631708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816" y="285728"/>
            <a:ext cx="8198963" cy="614922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816" y="410746"/>
            <a:ext cx="7889397" cy="591704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0"/>
            <a:ext cx="8572560" cy="652424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63</TotalTime>
  <Words>146</Words>
  <Application>Microsoft Office PowerPoint</Application>
  <PresentationFormat>Экран (4:3)</PresentationFormat>
  <Paragraphs>10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Что такое дроби?</vt:lpstr>
      <vt:lpstr>Слайд 2</vt:lpstr>
      <vt:lpstr>Делимое называется числителем дроби, а делитель — знаменателем.</vt:lpstr>
      <vt:lpstr>Русский термин дробь, как и его аналоги в других языках, происходит от лат. fractura, который, в свою очередь, является переводом арабского термина с тем же значением: ломать, раздроблять. Фундамент теории обыкновенных дробей заложили греческие и индийские математики.</vt:lpstr>
      <vt:lpstr>Впервые в Европе данный термин употребил Леонардо Пизанский (1202). Поначалу европейские математики оперировали только с обыкновенными дробями, а в астрономии — с шестидесятеричными. Полноценная теория обыкновенных дробей и действий с ними сложилась в XVI веке (Тарталья, Клавиус). В 1585 году, с выходом книги Симона Стевина «Десятая», начинается широкое применение десятичных дробей.</vt:lpstr>
      <vt:lpstr>В древней Руси дроби называли долями или ломаными числами. Термин дробь, как аналог латинского fractura, используется в «Арифметике» Магницкого (1703) как для обыкновенных, так и для десятичных дробей.</vt:lpstr>
      <vt:lpstr>Обозначения обыкновенных дробей </vt:lpstr>
      <vt:lpstr>Есть несколько видов записи обыкновенных дробей в печатном виде(я покажу только один из них): ½ 1/2 или 1 / 2 (наклонная черта называется «солидус»)  </vt:lpstr>
      <vt:lpstr>Правильные и неправильные дроби.</vt:lpstr>
      <vt:lpstr>Правильной называется дробь, у которой модуль числителя меньше модуля знаменателя. Дробь, не являющаяся правильной, называется неправильной, и представляет рациональное число, по модулю большее или равное единице.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дроби?</dc:title>
  <dc:creator>Valued Acer Customer</dc:creator>
  <cp:lastModifiedBy>Algen</cp:lastModifiedBy>
  <cp:revision>2</cp:revision>
  <dcterms:created xsi:type="dcterms:W3CDTF">2012-01-06T18:36:15Z</dcterms:created>
  <dcterms:modified xsi:type="dcterms:W3CDTF">2012-05-02T17:50:52Z</dcterms:modified>
</cp:coreProperties>
</file>