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1667-E5C6-4F5B-A55E-C32942267CAB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E365-B007-4BD2-B22F-C30AFA5AA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830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1667-E5C6-4F5B-A55E-C32942267CAB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E365-B007-4BD2-B22F-C30AFA5AA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299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1667-E5C6-4F5B-A55E-C32942267CAB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E365-B007-4BD2-B22F-C30AFA5AA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937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1667-E5C6-4F5B-A55E-C32942267CAB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E365-B007-4BD2-B22F-C30AFA5AA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53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1667-E5C6-4F5B-A55E-C32942267CAB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E365-B007-4BD2-B22F-C30AFA5AA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625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1667-E5C6-4F5B-A55E-C32942267CAB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E365-B007-4BD2-B22F-C30AFA5AA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51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1667-E5C6-4F5B-A55E-C32942267CAB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E365-B007-4BD2-B22F-C30AFA5AA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999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1667-E5C6-4F5B-A55E-C32942267CAB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E365-B007-4BD2-B22F-C30AFA5AA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530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1667-E5C6-4F5B-A55E-C32942267CAB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E365-B007-4BD2-B22F-C30AFA5AA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560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1667-E5C6-4F5B-A55E-C32942267CAB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E365-B007-4BD2-B22F-C30AFA5AA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268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1667-E5C6-4F5B-A55E-C32942267CAB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E365-B007-4BD2-B22F-C30AFA5AA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564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E1667-E5C6-4F5B-A55E-C32942267CAB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0E365-B007-4BD2-B22F-C30AFA5AA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11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Ароморфозы животных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Автор презентации: Архипова Т.С.</a:t>
            </a:r>
          </a:p>
          <a:p>
            <a:r>
              <a:rPr lang="ru-RU" dirty="0" smtClean="0"/>
              <a:t>Учитель биологии ГБОУ СОШ №113 г. Москва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4731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38434"/>
            <a:ext cx="53103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 протерозойской эре возникают все известные типы Многоклеточных беспозвоночных животных. Наиболее примитивными настоящими Многоклеточными являются Двуслойные животные, в частности, Кишечнополостные. Их появление связано с первым крупным ароморфозом – появлением двуслойного зародыша; стенки их тела состоят из эктодермы и энтодермы.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856" y="260648"/>
            <a:ext cx="1555498" cy="155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081" y="1628800"/>
            <a:ext cx="1929578" cy="1447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077" y="4569705"/>
            <a:ext cx="4135222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899" y="3129106"/>
            <a:ext cx="2953309" cy="3574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780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0848" y="4365104"/>
            <a:ext cx="65096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У Низших червей (Плоские и Круглые черви) появляется третий зародышевый листок – мезодерма. Это крупный ароморфоз, благодаря которому появляются дифференцированные ткани и системы органов.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3988"/>
            <a:ext cx="2153650" cy="263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5939"/>
            <a:ext cx="5508105" cy="4131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1420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8826" y="4941168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Следующим крупным ароморфозом является вторичная полость тела, или целом. Благодаря этому становится возможным разделение тела на отделы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692696"/>
            <a:ext cx="3882925" cy="4069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5319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76672"/>
            <a:ext cx="73448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Среди </a:t>
            </a:r>
            <a:r>
              <a:rPr lang="ru-RU" sz="2400" dirty="0" err="1" smtClean="0"/>
              <a:t>Вторичноротых</a:t>
            </a:r>
            <a:r>
              <a:rPr lang="ru-RU" sz="2400" dirty="0" smtClean="0"/>
              <a:t> животных появляется ряд крупных ароморфозов: хорда, нервная трубка, брюшная аорта (а затем – сердце). В результате формируется тип Хордовые. </a:t>
            </a:r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46332"/>
            <a:ext cx="6134821" cy="3141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41490" y="5692606"/>
            <a:ext cx="1248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ланцетник</a:t>
            </a:r>
            <a:endParaRPr lang="ru-RU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675" y="4653136"/>
            <a:ext cx="3741940" cy="2002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3716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836712"/>
            <a:ext cx="6324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Появление костного скелета у рыб и челюстей.</a:t>
            </a:r>
            <a:endParaRPr lang="ru-RU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72816"/>
            <a:ext cx="4713050" cy="3183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39752" y="5229200"/>
            <a:ext cx="36550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/>
              <a:t>Дунклеостей</a:t>
            </a:r>
            <a:r>
              <a:rPr lang="ru-RU" b="1" dirty="0" smtClean="0"/>
              <a:t> (</a:t>
            </a:r>
            <a:r>
              <a:rPr lang="en-US" b="1" dirty="0" err="1" smtClean="0"/>
              <a:t>Dunkleosteus</a:t>
            </a:r>
            <a:r>
              <a:rPr lang="en-US" b="1" dirty="0" smtClean="0"/>
              <a:t> </a:t>
            </a:r>
            <a:r>
              <a:rPr lang="en-US" b="1" dirty="0" err="1" smtClean="0"/>
              <a:t>terrelli</a:t>
            </a:r>
            <a:r>
              <a:rPr lang="en-US" b="1" dirty="0" smtClean="0"/>
              <a:t>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15291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5024" y="4898777"/>
            <a:ext cx="69440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Часть Костных рыб благодаря двум ароморфозам – легочному дыханию и появлению настоящих конечностей – дала начало первым Четвероногим – Амфибиям (Земноводным).</a:t>
            </a:r>
            <a:endParaRPr lang="ru-RU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921871"/>
            <a:ext cx="4743450" cy="27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64515" y="37126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Ихтиостега - переходное звено между рыбами и земноводными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6547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5229199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Далее появляются Амниоты – организмы с зародышевыми оболочками: серозной, амниотической и аллантоисом. Наличие зародышевых оболочек – крупный ароморфоз, который впервые появляется у Рептилий. Благодаря зародышевым оболочкам, Рептилии полностью утратили зависимость от воды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624" y="116632"/>
            <a:ext cx="6528725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0002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9792" y="4293096"/>
            <a:ext cx="59046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</a:t>
            </a:r>
            <a:r>
              <a:rPr lang="ru-RU" sz="2400" dirty="0" smtClean="0"/>
              <a:t>оявляется полная перегородка между желудочками (А), редуцируется левая дуга аорты (Б), происходит полное разделение кругов кровообращения, и становится возможной </a:t>
            </a:r>
            <a:r>
              <a:rPr lang="ru-RU" sz="2400" dirty="0" err="1" smtClean="0"/>
              <a:t>теплокровность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72791"/>
            <a:ext cx="2793035" cy="3378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низ 4"/>
          <p:cNvSpPr/>
          <p:nvPr/>
        </p:nvSpPr>
        <p:spPr>
          <a:xfrm rot="5400000">
            <a:off x="3154896" y="1495675"/>
            <a:ext cx="140207" cy="23465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 rot="5400000">
            <a:off x="3802968" y="597633"/>
            <a:ext cx="140209" cy="23465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716016" y="266895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148064" y="177091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6056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7166" y="2924944"/>
            <a:ext cx="87473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Млекопитающие возникли благодаря целому ряду ароморфозов: </a:t>
            </a:r>
            <a:r>
              <a:rPr lang="ru-RU" sz="2400" dirty="0" err="1" smtClean="0"/>
              <a:t>увеличеннымполушариям</a:t>
            </a:r>
            <a:r>
              <a:rPr lang="ru-RU" sz="2400" dirty="0" smtClean="0"/>
              <a:t> переднего мозга с развитой корой, четырехкамерному  сердцу, редукции правой дуги аорты, появлению шерстного покрова, млечных желез, дифференцированных зубов в альвеолах, предротовой полости.</a:t>
            </a:r>
            <a:endParaRPr lang="ru-RU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65" y="404664"/>
            <a:ext cx="2754252" cy="2111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91183"/>
            <a:ext cx="1905000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659" y="572041"/>
            <a:ext cx="2304256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5004098"/>
            <a:ext cx="2205386" cy="1378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918417"/>
            <a:ext cx="2667000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7514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4365104"/>
            <a:ext cx="68407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Плацентарные млекопитающие, благодаря появлению плаценты и настоящего живорождения, в кайнозойской эре переходят в состояние биологического прогресса.</a:t>
            </a:r>
            <a:endParaRPr lang="ru-RU" sz="2400" b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228435"/>
            <a:ext cx="2520280" cy="2600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85" y="1282125"/>
            <a:ext cx="3420381" cy="2565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0674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6160" y="4821252"/>
            <a:ext cx="59541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Последним крупнейшим ароморфозом является увеличение объема головного мозга у непосредственных предков человека.</a:t>
            </a:r>
            <a:endParaRPr lang="ru-RU" sz="24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779" y="353980"/>
            <a:ext cx="375285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86160" y="4192611"/>
            <a:ext cx="73448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А — мозг акулы; Б — лягушки; В — аллигатора;</a:t>
            </a:r>
          </a:p>
          <a:p>
            <a:r>
              <a:rPr lang="ru-RU" dirty="0" smtClean="0"/>
              <a:t> мозг млекопитающих: Г — </a:t>
            </a:r>
            <a:r>
              <a:rPr lang="ru-RU" dirty="0" err="1" smtClean="0"/>
              <a:t>тупайи</a:t>
            </a:r>
            <a:r>
              <a:rPr lang="ru-RU" dirty="0" smtClean="0"/>
              <a:t>; Д — лошади; Е — человека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565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99592" y="764704"/>
            <a:ext cx="73985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http://im3-tub-ru.yandex.net/i?id=74428225-12-72&amp;n=21</a:t>
            </a:r>
          </a:p>
          <a:p>
            <a:r>
              <a:rPr lang="en-US" dirty="0" smtClean="0"/>
              <a:t>http://fullbiology.ucoz.ru/index/zoologija_chervi/0-288</a:t>
            </a:r>
          </a:p>
          <a:p>
            <a:r>
              <a:rPr lang="en-US" dirty="0" smtClean="0"/>
              <a:t>http://900igr.net/datai/biologija/Tip-Kolchatye-chervi/0010-012-Vtorichnaja-polost-tela-kolchatykh-chervej.png</a:t>
            </a:r>
          </a:p>
          <a:p>
            <a:r>
              <a:rPr lang="en-US" dirty="0" smtClean="0"/>
              <a:t>http://my-edu.ru/edu_bio/2_13.html</a:t>
            </a:r>
          </a:p>
          <a:p>
            <a:r>
              <a:rPr lang="en-US" dirty="0" smtClean="0"/>
              <a:t>http://www.darwin.museum.ru/EXPOS/floor2/micro1.htm</a:t>
            </a:r>
          </a:p>
          <a:p>
            <a:r>
              <a:rPr lang="en-US" dirty="0" smtClean="0"/>
              <a:t>http://i96.photobucket.com/albums/l161/Rolf_dmaine/Dunkleosteus_skull_QM_email.jpg</a:t>
            </a:r>
          </a:p>
          <a:p>
            <a:r>
              <a:rPr lang="en-US" dirty="0" smtClean="0"/>
              <a:t>http://my-edu.ru/edu_bio/img/2_04_2.jpg</a:t>
            </a:r>
          </a:p>
          <a:p>
            <a:r>
              <a:rPr lang="en-US" dirty="0" smtClean="0"/>
              <a:t>http://biologiya.net/wp-content/uploads/2010/10/pict85-300x230.jpg</a:t>
            </a:r>
          </a:p>
          <a:p>
            <a:r>
              <a:rPr lang="en-US" dirty="0" smtClean="0"/>
              <a:t>http://my-edu.ru/edu_bio/img/2_02_3.jpg</a:t>
            </a:r>
          </a:p>
          <a:p>
            <a:r>
              <a:rPr lang="en-US" dirty="0" smtClean="0"/>
              <a:t>http://www.vetusluga.ru/s3.jpeg</a:t>
            </a:r>
          </a:p>
          <a:p>
            <a:r>
              <a:rPr lang="en-US" dirty="0" smtClean="0"/>
              <a:t>http://upload.wikimedia.org/wikipedia/commons/thumb/4/49/Felis_catus-skull-drawing.jpg/120px-Felis_catus-skull-drawing.jpg</a:t>
            </a:r>
          </a:p>
          <a:p>
            <a:r>
              <a:rPr lang="en-US" dirty="0" smtClean="0"/>
              <a:t>http://kids.wikimart.ru/toy_creation_development/toy/role_playing/model/2509779/syuzhetno-rolevye_igry_safari_svinya_s_porosyatami_235929/#</a:t>
            </a:r>
          </a:p>
          <a:p>
            <a:r>
              <a:rPr lang="en-US" dirty="0" smtClean="0"/>
              <a:t>http://upload.wikimedia.org/wikipedia/commons/thumb/f/f1/Placenta.svg/250px-Placenta.svg.png</a:t>
            </a:r>
          </a:p>
          <a:p>
            <a:r>
              <a:rPr lang="en-US" dirty="0" smtClean="0"/>
              <a:t>http://dic.academic.ru/pictures/bse/gif/0296587160.gif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5643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390</Words>
  <Application>Microsoft Office PowerPoint</Application>
  <PresentationFormat>Экран (4:3)</PresentationFormat>
  <Paragraphs>35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Ароморфозы животных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Ароморфозы животных</dc:title>
  <dc:creator>Татьяна</dc:creator>
  <cp:lastModifiedBy>Татьяна</cp:lastModifiedBy>
  <cp:revision>13</cp:revision>
  <dcterms:created xsi:type="dcterms:W3CDTF">2012-11-28T15:05:33Z</dcterms:created>
  <dcterms:modified xsi:type="dcterms:W3CDTF">2012-11-28T18:36:37Z</dcterms:modified>
</cp:coreProperties>
</file>