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611B7-FA35-4353-9E22-5971ABC4761E}" type="datetimeFigureOut">
              <a:rPr lang="ru-RU" smtClean="0"/>
              <a:t>25.10.2012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D0882-9CC0-4D67-B1E7-CE61B8518E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611B7-FA35-4353-9E22-5971ABC4761E}" type="datetimeFigureOut">
              <a:rPr lang="ru-RU" smtClean="0"/>
              <a:t>25.10.2012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D0882-9CC0-4D67-B1E7-CE61B8518E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611B7-FA35-4353-9E22-5971ABC4761E}" type="datetimeFigureOut">
              <a:rPr lang="ru-RU" smtClean="0"/>
              <a:t>25.10.2012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D0882-9CC0-4D67-B1E7-CE61B8518E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611B7-FA35-4353-9E22-5971ABC4761E}" type="datetimeFigureOut">
              <a:rPr lang="ru-RU" smtClean="0"/>
              <a:t>25.10.2012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D0882-9CC0-4D67-B1E7-CE61B8518E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611B7-FA35-4353-9E22-5971ABC4761E}" type="datetimeFigureOut">
              <a:rPr lang="ru-RU" smtClean="0"/>
              <a:t>25.10.2012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D0882-9CC0-4D67-B1E7-CE61B8518E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611B7-FA35-4353-9E22-5971ABC4761E}" type="datetimeFigureOut">
              <a:rPr lang="ru-RU" smtClean="0"/>
              <a:t>25.10.2012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D0882-9CC0-4D67-B1E7-CE61B8518E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611B7-FA35-4353-9E22-5971ABC4761E}" type="datetimeFigureOut">
              <a:rPr lang="ru-RU" smtClean="0"/>
              <a:t>25.10.2012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D0882-9CC0-4D67-B1E7-CE61B8518E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611B7-FA35-4353-9E22-5971ABC4761E}" type="datetimeFigureOut">
              <a:rPr lang="ru-RU" smtClean="0"/>
              <a:t>25.10.2012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D0882-9CC0-4D67-B1E7-CE61B8518E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611B7-FA35-4353-9E22-5971ABC4761E}" type="datetimeFigureOut">
              <a:rPr lang="ru-RU" smtClean="0"/>
              <a:t>25.10.2012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D0882-9CC0-4D67-B1E7-CE61B8518E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611B7-FA35-4353-9E22-5971ABC4761E}" type="datetimeFigureOut">
              <a:rPr lang="ru-RU" smtClean="0"/>
              <a:t>25.10.2012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D0882-9CC0-4D67-B1E7-CE61B8518E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611B7-FA35-4353-9E22-5971ABC4761E}" type="datetimeFigureOut">
              <a:rPr lang="ru-RU" smtClean="0"/>
              <a:t>25.10.2012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D0882-9CC0-4D67-B1E7-CE61B8518E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611B7-FA35-4353-9E22-5971ABC4761E}" type="datetimeFigureOut">
              <a:rPr lang="ru-RU" smtClean="0"/>
              <a:t>25.10.2012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D0882-9CC0-4D67-B1E7-CE61B8518E9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2907755"/>
          </a:xfrm>
        </p:spPr>
        <p:txBody>
          <a:bodyPr>
            <a:noAutofit/>
          </a:bodyPr>
          <a:lstStyle/>
          <a:p>
            <a:r>
              <a:rPr lang="ru-RU" sz="6600" dirty="0" smtClean="0">
                <a:solidFill>
                  <a:srgbClr val="FF0000"/>
                </a:solidFill>
              </a:rPr>
              <a:t>Художественная культура </a:t>
            </a:r>
            <a:r>
              <a:rPr lang="ru-RU" sz="6600" dirty="0">
                <a:solidFill>
                  <a:srgbClr val="FF0000"/>
                </a:solidFill>
              </a:rPr>
              <a:t>Д</a:t>
            </a:r>
            <a:r>
              <a:rPr lang="ru-RU" sz="6600" dirty="0" smtClean="0">
                <a:solidFill>
                  <a:srgbClr val="FF0000"/>
                </a:solidFill>
              </a:rPr>
              <a:t>ревней Греции</a:t>
            </a:r>
            <a:endParaRPr lang="ru-RU" sz="66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10 класс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Архитектурный облик Древней Эллады</a:t>
            </a:r>
            <a:endParaRPr lang="ru-RU" dirty="0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844824"/>
            <a:ext cx="6034617" cy="4525963"/>
          </a:xfrm>
        </p:spPr>
      </p:pic>
      <p:sp>
        <p:nvSpPr>
          <p:cNvPr id="5" name="Прямоугольник 4"/>
          <p:cNvSpPr/>
          <p:nvPr/>
        </p:nvSpPr>
        <p:spPr>
          <a:xfrm>
            <a:off x="6660232" y="980728"/>
            <a:ext cx="2088232" cy="53285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Архитектуре Древней </a:t>
            </a:r>
            <a:r>
              <a:rPr lang="ru-RU" sz="2000" dirty="0">
                <a:solidFill>
                  <a:schemeClr val="bg1"/>
                </a:solidFill>
              </a:rPr>
              <a:t>Г</a:t>
            </a:r>
            <a:r>
              <a:rPr lang="ru-RU" sz="2000" dirty="0" smtClean="0">
                <a:solidFill>
                  <a:schemeClr val="bg1"/>
                </a:solidFill>
              </a:rPr>
              <a:t>реции не была свойственна масштабность египтян и монументальность Древней Передней Азии.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Человек Древней Греции усматривал соразмерность и гармонию.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51519" y="404664"/>
            <a:ext cx="4161231" cy="3240360"/>
          </a:xfr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Человек верил в разумную организацию мира.</a:t>
            </a:r>
          </a:p>
          <a:p>
            <a:r>
              <a:rPr lang="ru-RU" dirty="0" smtClean="0"/>
              <a:t>Человек стремился на земле воплощать идеалы, которые соответствовали его представлениям об устройстве природы.</a:t>
            </a:r>
          </a:p>
          <a:p>
            <a:r>
              <a:rPr lang="ru-RU" dirty="0"/>
              <a:t>Ч</a:t>
            </a:r>
            <a:r>
              <a:rPr lang="ru-RU" dirty="0" smtClean="0"/>
              <a:t>еловек особо ценил чувство меры во всём.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3861048"/>
            <a:ext cx="3744416" cy="2664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Упорядочность, пропорциональность, строгая ритмичность, соразмерность всех частей архитектурных сооружений были главными отличительными чертами древнегреческого зодчества.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Заслугой древнегреческой архитектуры является создание ордерной системы.</a:t>
            </a:r>
            <a:endParaRPr lang="ru-RU" sz="3600" dirty="0"/>
          </a:p>
        </p:txBody>
      </p:sp>
      <p:pic>
        <p:nvPicPr>
          <p:cNvPr id="6" name="Содержимое 5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628800"/>
            <a:ext cx="6720747" cy="5040560"/>
          </a:xfrm>
        </p:spPr>
      </p:pic>
      <p:sp>
        <p:nvSpPr>
          <p:cNvPr id="7" name="Прямоугольник 6"/>
          <p:cNvSpPr/>
          <p:nvPr/>
        </p:nvSpPr>
        <p:spPr>
          <a:xfrm>
            <a:off x="7164288" y="1556792"/>
            <a:ext cx="1835696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Чтение с. 73 строка 5 снизу.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236296" y="2996952"/>
            <a:ext cx="1728192" cy="3600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ОРДЕР </a:t>
            </a:r>
            <a:r>
              <a:rPr lang="ru-RU" sz="2400" dirty="0" smtClean="0"/>
              <a:t>являлся воплощением мужественности и стойкости характера греческих племён.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Храмы служили жилищем для богов.</a:t>
            </a:r>
            <a:endParaRPr lang="ru-RU" dirty="0"/>
          </a:p>
        </p:txBody>
      </p:sp>
      <p:pic>
        <p:nvPicPr>
          <p:cNvPr id="4" name="Содержимое 3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340768"/>
            <a:ext cx="6000750" cy="3962400"/>
          </a:xfrm>
        </p:spPr>
      </p:pic>
      <p:sp>
        <p:nvSpPr>
          <p:cNvPr id="5" name="Прямоугольник 4"/>
          <p:cNvSpPr/>
          <p:nvPr/>
        </p:nvSpPr>
        <p:spPr>
          <a:xfrm>
            <a:off x="6588224" y="1196752"/>
            <a:ext cx="2376264" cy="540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Наиболее распространённым видом греческого храма стал </a:t>
            </a:r>
            <a:r>
              <a:rPr lang="ru-RU" sz="2400" dirty="0" smtClean="0">
                <a:solidFill>
                  <a:srgbClr val="C00000"/>
                </a:solidFill>
              </a:rPr>
              <a:t>ПЕРИПТЕР</a:t>
            </a:r>
            <a:r>
              <a:rPr lang="ru-RU" sz="2400" dirty="0" smtClean="0"/>
              <a:t>, т.е. окружённый по периметру колоннами.</a:t>
            </a:r>
          </a:p>
          <a:p>
            <a:pPr algn="ctr"/>
            <a:r>
              <a:rPr lang="ru-RU" sz="2400" dirty="0" smtClean="0"/>
              <a:t>Длинная сторона – 16 или 18 колонн.</a:t>
            </a:r>
          </a:p>
          <a:p>
            <a:pPr algn="ctr"/>
            <a:r>
              <a:rPr lang="ru-RU" sz="2400" dirty="0" smtClean="0"/>
              <a:t>Меньшая сторона – 6 или </a:t>
            </a:r>
            <a:r>
              <a:rPr lang="ru-RU" sz="2400" dirty="0"/>
              <a:t>8</a:t>
            </a:r>
            <a:r>
              <a:rPr lang="ru-RU" sz="2400" dirty="0" smtClean="0"/>
              <a:t> колонн.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5445224"/>
            <a:ext cx="5760640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Вход в святилище осуществлялся только с заднего  фасада, а не с главного, который располагался всегда с восточной части.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2780928"/>
            <a:ext cx="4464496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Портики</a:t>
            </a:r>
            <a:r>
              <a:rPr lang="ru-RU" sz="2400" dirty="0" smtClean="0"/>
              <a:t> – символы небесного мира богов.</a:t>
            </a:r>
          </a:p>
          <a:p>
            <a:pPr algn="ctr"/>
            <a:r>
              <a:rPr lang="ru-RU" sz="2400" dirty="0" smtClean="0"/>
              <a:t>????</a:t>
            </a:r>
          </a:p>
          <a:p>
            <a:pPr algn="ctr"/>
            <a:r>
              <a:rPr lang="ru-RU" sz="2400" dirty="0" smtClean="0"/>
              <a:t>Чтение с. 75 </a:t>
            </a:r>
            <a:r>
              <a:rPr lang="ru-RU" sz="2400" dirty="0" err="1" smtClean="0"/>
              <a:t>аб</a:t>
            </a:r>
            <a:r>
              <a:rPr lang="ru-RU" sz="2400" dirty="0" smtClean="0"/>
              <a:t> 1.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Большие святилища – храмы:</a:t>
            </a:r>
            <a:endParaRPr lang="ru-RU" dirty="0"/>
          </a:p>
        </p:txBody>
      </p:sp>
      <p:pic>
        <p:nvPicPr>
          <p:cNvPr id="5" name="Содержимое 4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412776"/>
            <a:ext cx="6961671" cy="5215898"/>
          </a:xfrm>
        </p:spPr>
      </p:pic>
      <p:sp>
        <p:nvSpPr>
          <p:cNvPr id="4" name="Прямоугольник 3"/>
          <p:cNvSpPr/>
          <p:nvPr/>
        </p:nvSpPr>
        <p:spPr>
          <a:xfrm>
            <a:off x="1043608" y="548680"/>
            <a:ext cx="74168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Храм Аполлона в Дельфах</a:t>
            </a:r>
            <a:endParaRPr lang="ru-RU" sz="4000" dirty="0"/>
          </a:p>
        </p:txBody>
      </p:sp>
      <p:pic>
        <p:nvPicPr>
          <p:cNvPr id="7" name="Рисунок 6" descr="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700808"/>
            <a:ext cx="7272808" cy="5140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Храм Аполлона в Коринфе</a:t>
            </a:r>
            <a:endParaRPr lang="ru-RU" dirty="0"/>
          </a:p>
        </p:txBody>
      </p:sp>
      <p:pic>
        <p:nvPicPr>
          <p:cNvPr id="6" name="Содержимое 5" descr="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316259"/>
            <a:ext cx="7632848" cy="499951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Храм Геры в Олимпии</a:t>
            </a:r>
            <a:endParaRPr lang="ru-RU" dirty="0"/>
          </a:p>
        </p:txBody>
      </p:sp>
      <p:pic>
        <p:nvPicPr>
          <p:cNvPr id="6" name="Содержимое 5" descr="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320490"/>
            <a:ext cx="7704856" cy="51333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Храм Геры в </a:t>
            </a:r>
            <a:r>
              <a:rPr lang="ru-RU" dirty="0" err="1" smtClean="0"/>
              <a:t>Пестуме</a:t>
            </a:r>
            <a:endParaRPr lang="ru-RU" dirty="0"/>
          </a:p>
        </p:txBody>
      </p:sp>
      <p:pic>
        <p:nvPicPr>
          <p:cNvPr id="4" name="Содержимое 3" descr="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285706"/>
            <a:ext cx="8373474" cy="516763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Золотой век Афин</a:t>
            </a:r>
            <a:endParaRPr lang="ru-RU" dirty="0"/>
          </a:p>
        </p:txBody>
      </p:sp>
      <p:pic>
        <p:nvPicPr>
          <p:cNvPr id="4" name="Содержимое 3" descr="5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340768"/>
            <a:ext cx="4038600" cy="3030399"/>
          </a:xfrm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5 век до н.э. – время расцвета древней Греции.</a:t>
            </a:r>
          </a:p>
          <a:p>
            <a:r>
              <a:rPr lang="ru-RU" dirty="0" smtClean="0"/>
              <a:t>Афины – крупнейший политический и культурный центр Эллады.</a:t>
            </a:r>
          </a:p>
          <a:p>
            <a:r>
              <a:rPr lang="ru-RU" dirty="0" smtClean="0"/>
              <a:t>В истории это время принято называть </a:t>
            </a:r>
            <a:r>
              <a:rPr lang="ru-RU" dirty="0" smtClean="0">
                <a:solidFill>
                  <a:srgbClr val="C00000"/>
                </a:solidFill>
              </a:rPr>
              <a:t>«золотым веком Афин».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4509120"/>
            <a:ext cx="3816424" cy="2160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Ещё это время называют </a:t>
            </a:r>
            <a:r>
              <a:rPr lang="ru-RU" sz="2400" dirty="0" smtClean="0">
                <a:solidFill>
                  <a:srgbClr val="C00000"/>
                </a:solidFill>
              </a:rPr>
              <a:t>«веком Перикла».</a:t>
            </a:r>
          </a:p>
          <a:p>
            <a:pPr algn="ctr"/>
            <a:r>
              <a:rPr lang="ru-RU" sz="2400" dirty="0" smtClean="0"/>
              <a:t>???</a:t>
            </a:r>
          </a:p>
          <a:p>
            <a:pPr algn="ctr"/>
            <a:r>
              <a:rPr lang="ru-RU" sz="2400" dirty="0" smtClean="0"/>
              <a:t>Чтение с. 75 строка 6 снизу.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Скульпторы и философ Перикла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/>
              <a:t>Поликлет</a:t>
            </a:r>
            <a:endParaRPr lang="ru-RU" dirty="0"/>
          </a:p>
        </p:txBody>
      </p:sp>
      <p:pic>
        <p:nvPicPr>
          <p:cNvPr id="11" name="Содержимое 10" descr="7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23528" y="2204864"/>
            <a:ext cx="2857500" cy="3886200"/>
          </a:xfrm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dirty="0" smtClean="0"/>
              <a:t>Фидий </a:t>
            </a:r>
            <a:endParaRPr lang="ru-RU" dirty="0"/>
          </a:p>
        </p:txBody>
      </p:sp>
      <p:pic>
        <p:nvPicPr>
          <p:cNvPr id="10" name="Содержимое 9" descr="66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426974" y="2132856"/>
            <a:ext cx="3521671" cy="4032448"/>
          </a:xfrm>
        </p:spPr>
      </p:pic>
      <p:pic>
        <p:nvPicPr>
          <p:cNvPr id="12" name="Рисунок 11" descr="8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43808" y="2348880"/>
            <a:ext cx="3243982" cy="368634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563888" y="1700808"/>
            <a:ext cx="1512168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Анаксагор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Афинский Акрополь</a:t>
            </a:r>
            <a:endParaRPr lang="ru-RU" dirty="0"/>
          </a:p>
        </p:txBody>
      </p:sp>
      <p:pic>
        <p:nvPicPr>
          <p:cNvPr id="8" name="Содержимое 7" descr="11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268760"/>
            <a:ext cx="5924550" cy="4438650"/>
          </a:xfrm>
        </p:spPr>
      </p:pic>
      <p:sp>
        <p:nvSpPr>
          <p:cNvPr id="9" name="Прямоугольник 8"/>
          <p:cNvSpPr/>
          <p:nvPr/>
        </p:nvSpPr>
        <p:spPr>
          <a:xfrm>
            <a:off x="6588224" y="1268760"/>
            <a:ext cx="2232248" cy="53285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Акрополь</a:t>
            </a:r>
            <a:r>
              <a:rPr lang="ru-RU" sz="2000" dirty="0" smtClean="0"/>
              <a:t> – это ансамбль общественного и культурного центра Афинского государства.</a:t>
            </a:r>
          </a:p>
          <a:p>
            <a:pPr algn="ctr"/>
            <a:r>
              <a:rPr lang="ru-RU" sz="2000" dirty="0" smtClean="0"/>
              <a:t>Испытания Акрополя: разрушения, ограбления. Сегодняшние дни – руины, но остался памятником «золотого века».</a:t>
            </a:r>
            <a:endParaRPr lang="ru-RU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5877272"/>
            <a:ext cx="5760640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Рассмотрите рисунок на с. 76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Пропилеи</a:t>
            </a:r>
            <a:r>
              <a:rPr lang="ru-RU" dirty="0" smtClean="0"/>
              <a:t> - ??? ( с. 77 аб.2) </a:t>
            </a:r>
            <a:endParaRPr lang="ru-RU" dirty="0"/>
          </a:p>
        </p:txBody>
      </p:sp>
      <p:pic>
        <p:nvPicPr>
          <p:cNvPr id="4" name="Содержимое 3" descr="2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484784"/>
            <a:ext cx="3768982" cy="4896544"/>
          </a:xfrm>
        </p:spPr>
      </p:pic>
      <p:pic>
        <p:nvPicPr>
          <p:cNvPr id="5" name="Рисунок 4" descr="3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1412776"/>
            <a:ext cx="3563940" cy="4896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Пройдя Пропилеи, посетитель оказывался на большой площади, где возвышалась статуя Афины. ???? ( с. 77 </a:t>
            </a:r>
            <a:r>
              <a:rPr lang="ru-RU" sz="3200" dirty="0" err="1" smtClean="0"/>
              <a:t>аб</a:t>
            </a:r>
            <a:r>
              <a:rPr lang="ru-RU" sz="3200" dirty="0" smtClean="0"/>
              <a:t> 3)</a:t>
            </a:r>
            <a:endParaRPr lang="ru-RU" sz="3200" dirty="0"/>
          </a:p>
        </p:txBody>
      </p:sp>
      <p:pic>
        <p:nvPicPr>
          <p:cNvPr id="8" name="Содержимое 7" descr="4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20742" y="1600200"/>
            <a:ext cx="3566249" cy="49971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Парфенон</a:t>
            </a:r>
            <a:r>
              <a:rPr lang="ru-RU" dirty="0" smtClean="0"/>
              <a:t> – главный храм Акрополя.</a:t>
            </a:r>
            <a:endParaRPr lang="ru-RU" dirty="0"/>
          </a:p>
        </p:txBody>
      </p:sp>
      <p:pic>
        <p:nvPicPr>
          <p:cNvPr id="4" name="Содержимое 3" descr="555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196752"/>
            <a:ext cx="7543800" cy="4032448"/>
          </a:xfrm>
        </p:spPr>
      </p:pic>
      <p:sp>
        <p:nvSpPr>
          <p:cNvPr id="5" name="Прямоугольник 4"/>
          <p:cNvSpPr/>
          <p:nvPr/>
        </p:nvSpPr>
        <p:spPr>
          <a:xfrm>
            <a:off x="611560" y="5373216"/>
            <a:ext cx="8064896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8 и 17 колонн высотой 10,5 м. по преданию в храме находилась 12 – метровая статуя </a:t>
            </a:r>
            <a:r>
              <a:rPr lang="ru-RU" sz="2400" dirty="0"/>
              <a:t>А</a:t>
            </a:r>
            <a:r>
              <a:rPr lang="ru-RU" sz="2400" dirty="0" smtClean="0"/>
              <a:t>фины, выполненная из слоновой кости с золотым покрытием.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Средняя часть горизонтального перекрытия колонн – </a:t>
            </a:r>
            <a:r>
              <a:rPr lang="ru-RU" dirty="0" smtClean="0">
                <a:solidFill>
                  <a:srgbClr val="C00000"/>
                </a:solidFill>
              </a:rPr>
              <a:t>фриза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 descr="8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556792"/>
            <a:ext cx="3338686" cy="5013042"/>
          </a:xfrm>
          <a:prstGeom prst="rect">
            <a:avLst/>
          </a:prstGeom>
        </p:spPr>
      </p:pic>
      <p:pic>
        <p:nvPicPr>
          <p:cNvPr id="7" name="Содержимое 6" descr="77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076056" y="1556792"/>
            <a:ext cx="2856720" cy="2337824"/>
          </a:xfrm>
        </p:spPr>
      </p:pic>
      <p:pic>
        <p:nvPicPr>
          <p:cNvPr id="8" name="Рисунок 7" descr="66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6056" y="4221088"/>
            <a:ext cx="3214741" cy="22602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Рельефы прославляют героический греческий народ и его историю.</a:t>
            </a:r>
            <a:endParaRPr lang="ru-RU" dirty="0"/>
          </a:p>
        </p:txBody>
      </p:sp>
      <p:pic>
        <p:nvPicPr>
          <p:cNvPr id="7" name="Содержимое 6" descr="99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844824"/>
            <a:ext cx="4038600" cy="1938528"/>
          </a:xfr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Здесь собрались все боги Греции: громовержец Зевс, могучий властелин морей Посейдон, мудрая воительница Афина, крылатая Победы Ника.</a:t>
            </a:r>
          </a:p>
          <a:p>
            <a:r>
              <a:rPr lang="ru-RU" dirty="0" smtClean="0"/>
              <a:t>Здесь совершают подвиги герои греческих мифов.</a:t>
            </a:r>
            <a:endParaRPr lang="ru-RU" dirty="0"/>
          </a:p>
        </p:txBody>
      </p:sp>
      <p:pic>
        <p:nvPicPr>
          <p:cNvPr id="8" name="Рисунок 7" descr="0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4005064"/>
            <a:ext cx="3024336" cy="2698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Храм </a:t>
            </a:r>
            <a:r>
              <a:rPr lang="ru-RU" dirty="0" err="1" smtClean="0"/>
              <a:t>Эрехтейон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Храм посвящён царю Афин </a:t>
            </a:r>
            <a:r>
              <a:rPr lang="ru-RU" dirty="0" err="1" smtClean="0"/>
              <a:t>Эрехтею</a:t>
            </a:r>
            <a:r>
              <a:rPr lang="ru-RU" dirty="0" smtClean="0"/>
              <a:t>, имевшему божественное происхождение.</a:t>
            </a:r>
          </a:p>
          <a:p>
            <a:r>
              <a:rPr lang="ru-RU" dirty="0" smtClean="0"/>
              <a:t>Храм украшают </a:t>
            </a:r>
            <a:r>
              <a:rPr lang="ru-RU" dirty="0" smtClean="0">
                <a:solidFill>
                  <a:srgbClr val="C00000"/>
                </a:solidFill>
              </a:rPr>
              <a:t>КАРИАТИД</a:t>
            </a:r>
            <a:r>
              <a:rPr lang="ru-RU" dirty="0" smtClean="0"/>
              <a:t> – скульптуры девушек, торжественно поддерживающих карниз.</a:t>
            </a:r>
            <a:endParaRPr lang="ru-RU" dirty="0"/>
          </a:p>
        </p:txBody>
      </p:sp>
      <p:pic>
        <p:nvPicPr>
          <p:cNvPr id="9" name="Содержимое 8" descr="12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420888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Театр Диониса</a:t>
            </a:r>
            <a:endParaRPr lang="ru-RU" dirty="0"/>
          </a:p>
        </p:txBody>
      </p:sp>
      <p:pic>
        <p:nvPicPr>
          <p:cNvPr id="5" name="Содержимое 4" descr="99999999999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700808"/>
            <a:ext cx="6034617" cy="3888431"/>
          </a:xfrm>
        </p:spPr>
      </p:pic>
      <p:sp>
        <p:nvSpPr>
          <p:cNvPr id="6" name="Прямоугольник 5"/>
          <p:cNvSpPr/>
          <p:nvPr/>
        </p:nvSpPr>
        <p:spPr>
          <a:xfrm>
            <a:off x="6660232" y="260648"/>
            <a:ext cx="2232248" cy="62646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Театр вмещал 17 тысяч человек. Разыгрывались трагические и комедийные сцены из жизни богов и людей.</a:t>
            </a:r>
          </a:p>
          <a:p>
            <a:pPr algn="ctr"/>
            <a:r>
              <a:rPr lang="ru-RU" sz="2000" dirty="0" smtClean="0"/>
              <a:t>Перед началом спектакля в алтаре перед статуей бога Диониса совершали жертвоприношения и обряд очищения всех присутствующих в театре.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С. 73 – 80 чтение, пересказ.</a:t>
            </a:r>
          </a:p>
          <a:p>
            <a:r>
              <a:rPr lang="ru-RU" dirty="0" smtClean="0"/>
              <a:t>Знать термины!</a:t>
            </a:r>
          </a:p>
          <a:p>
            <a:r>
              <a:rPr lang="ru-RU" dirty="0" smtClean="0"/>
              <a:t>На уроке пересказ по слайдам.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489</Words>
  <Application>Microsoft Office PowerPoint</Application>
  <PresentationFormat>Экран (4:3)</PresentationFormat>
  <Paragraphs>58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Художественная культура Древней Греции</vt:lpstr>
      <vt:lpstr>Архитектурный облик Древней Эллады</vt:lpstr>
      <vt:lpstr>Слайд 3</vt:lpstr>
      <vt:lpstr>Заслугой древнегреческой архитектуры является создание ордерной системы.</vt:lpstr>
      <vt:lpstr>Храмы служили жилищем для богов.</vt:lpstr>
      <vt:lpstr>Большие святилища – храмы:</vt:lpstr>
      <vt:lpstr>Храм Аполлона в Коринфе</vt:lpstr>
      <vt:lpstr>Храм Геры в Олимпии</vt:lpstr>
      <vt:lpstr>Храм Геры в Пестуме</vt:lpstr>
      <vt:lpstr>Золотой век Афин</vt:lpstr>
      <vt:lpstr>Скульпторы и философ Перикла</vt:lpstr>
      <vt:lpstr>Афинский Акрополь</vt:lpstr>
      <vt:lpstr>Пропилеи - ??? ( с. 77 аб.2) </vt:lpstr>
      <vt:lpstr>Пройдя Пропилеи, посетитель оказывался на большой площади, где возвышалась статуя Афины. ???? ( с. 77 аб 3)</vt:lpstr>
      <vt:lpstr>Парфенон – главный храм Акрополя.</vt:lpstr>
      <vt:lpstr>Средняя часть горизонтального перекрытия колонн – фриза.</vt:lpstr>
      <vt:lpstr>Рельефы прославляют героический греческий народ и его историю.</vt:lpstr>
      <vt:lpstr>Храм Эрехтейон</vt:lpstr>
      <vt:lpstr>Театр Диониса</vt:lpstr>
      <vt:lpstr>Домашнее задание: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Художественная культура Древней Греции</dc:title>
  <dc:creator>1</dc:creator>
  <cp:lastModifiedBy>1</cp:lastModifiedBy>
  <cp:revision>11</cp:revision>
  <dcterms:created xsi:type="dcterms:W3CDTF">2012-10-25T17:22:44Z</dcterms:created>
  <dcterms:modified xsi:type="dcterms:W3CDTF">2012-10-25T19:06:32Z</dcterms:modified>
</cp:coreProperties>
</file>