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4" r:id="rId8"/>
    <p:sldId id="259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ACFEB97E-0C84-4113-9227-F1350D01322D}" type="datetimeFigureOut">
              <a:rPr lang="ru-RU" smtClean="0"/>
              <a:t>07.09.2012</a:t>
            </a:fld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C6E02A5-F032-4ADD-B02D-78D6D34DB611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EB97E-0C84-4113-9227-F1350D01322D}" type="datetimeFigureOut">
              <a:rPr lang="ru-RU" smtClean="0"/>
              <a:t>07.09.2012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E02A5-F032-4ADD-B02D-78D6D34DB611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CFEB97E-0C84-4113-9227-F1350D01322D}" type="datetimeFigureOut">
              <a:rPr lang="ru-RU" smtClean="0"/>
              <a:t>07.09.2012</a:t>
            </a:fld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C6E02A5-F032-4ADD-B02D-78D6D34DB611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EB97E-0C84-4113-9227-F1350D01322D}" type="datetimeFigureOut">
              <a:rPr lang="ru-RU" smtClean="0"/>
              <a:t>07.09.2012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E02A5-F032-4ADD-B02D-78D6D34DB61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EB97E-0C84-4113-9227-F1350D01322D}" type="datetimeFigureOut">
              <a:rPr lang="ru-RU" smtClean="0"/>
              <a:t>07.09.2012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E02A5-F032-4ADD-B02D-78D6D34DB611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EB97E-0C84-4113-9227-F1350D01322D}" type="datetimeFigureOut">
              <a:rPr lang="ru-RU" smtClean="0"/>
              <a:t>07.09.2012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E02A5-F032-4ADD-B02D-78D6D34DB611}" type="slidenum">
              <a:rPr lang="ru-RU" smtClean="0"/>
              <a:t>‹#›</a:t>
            </a:fld>
            <a:endParaRPr lang="ru-RU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EB97E-0C84-4113-9227-F1350D01322D}" type="datetimeFigureOut">
              <a:rPr lang="ru-RU" smtClean="0"/>
              <a:t>07.09.2012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E02A5-F032-4ADD-B02D-78D6D34DB61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EB97E-0C84-4113-9227-F1350D01322D}" type="datetimeFigureOut">
              <a:rPr lang="ru-RU" smtClean="0"/>
              <a:t>07.09.2012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C6E02A5-F032-4ADD-B02D-78D6D34DB611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EB97E-0C84-4113-9227-F1350D01322D}" type="datetimeFigureOut">
              <a:rPr lang="ru-RU" smtClean="0"/>
              <a:t>07.09.2012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E02A5-F032-4ADD-B02D-78D6D34DB611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EB97E-0C84-4113-9227-F1350D01322D}" type="datetimeFigureOut">
              <a:rPr lang="ru-RU" smtClean="0"/>
              <a:t>07.09.2012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E02A5-F032-4ADD-B02D-78D6D34DB61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EB97E-0C84-4113-9227-F1350D01322D}" type="datetimeFigureOut">
              <a:rPr lang="ru-RU" smtClean="0"/>
              <a:t>07.09.2012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C6E02A5-F032-4ADD-B02D-78D6D34DB61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ACFEB97E-0C84-4113-9227-F1350D01322D}" type="datetimeFigureOut">
              <a:rPr lang="ru-RU" smtClean="0"/>
              <a:t>07.09.2012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0C6E02A5-F032-4ADD-B02D-78D6D34DB61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020272" y="2348880"/>
            <a:ext cx="1981200" cy="1828800"/>
          </a:xfrm>
        </p:spPr>
        <p:txBody>
          <a:bodyPr/>
          <a:lstStyle/>
          <a:p>
            <a:r>
              <a:rPr lang="ru-RU" dirty="0" smtClean="0"/>
              <a:t>Чарльз Дарвин</a:t>
            </a:r>
          </a:p>
          <a:p>
            <a:r>
              <a:rPr lang="ru-RU" dirty="0" smtClean="0"/>
              <a:t>(1809-1882)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413164"/>
            <a:ext cx="6324600" cy="18288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 Чарльз </a:t>
            </a:r>
            <a:r>
              <a:rPr lang="ru-RU" dirty="0" err="1" smtClean="0"/>
              <a:t>дарвин</a:t>
            </a:r>
            <a:r>
              <a:rPr lang="ru-RU" dirty="0" smtClean="0"/>
              <a:t>  </a:t>
            </a:r>
            <a:endParaRPr lang="ru-RU" dirty="0"/>
          </a:p>
        </p:txBody>
      </p:sp>
      <p:pic>
        <p:nvPicPr>
          <p:cNvPr id="1026" name="Picture 2" descr="http://storage0.dms.mpinteractiv.ro/media/2/1381/15866/7448507/19/darwin.jpg?width=600&amp;height=6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02" y="0"/>
            <a:ext cx="6878457" cy="6889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90569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>
          <a:xfrm>
            <a:off x="467544" y="2362200"/>
            <a:ext cx="3775075" cy="37242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sz="2000" kern="1200" spc="15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  <a:defRPr sz="16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 pitchFamily="2" charset="2"/>
              <a:buChar char="§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" pitchFamily="2" charset="2"/>
              <a:buChar char="§"/>
              <a:defRPr sz="13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82880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None/>
            </a:pPr>
            <a:r>
              <a:rPr lang="ru-RU" sz="2400" smtClean="0"/>
              <a:t>   </a:t>
            </a:r>
          </a:p>
          <a:p>
            <a:pPr algn="ctr">
              <a:buFont typeface="Wingdings" pitchFamily="2" charset="2"/>
              <a:buNone/>
            </a:pPr>
            <a:r>
              <a:rPr lang="ru-RU" sz="2400" i="1" smtClean="0"/>
              <a:t>    «Чем больше мы познаем неизменные законы природы, тем все более невероятными становятся для нас чудеса» </a:t>
            </a:r>
            <a:endParaRPr lang="ru-RU" sz="2400" i="1" dirty="0" smtClean="0"/>
          </a:p>
        </p:txBody>
      </p:sp>
      <p:pic>
        <p:nvPicPr>
          <p:cNvPr id="2050" name="Picture 2" descr="http://newsimg.bbc.co.uk/media/images/42214000/jpg/_42214624_darwin_cambridge_203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87685">
            <a:off x="4973985" y="1920827"/>
            <a:ext cx="3456384" cy="425663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8038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43563" y="2204864"/>
            <a:ext cx="4190630" cy="3574674"/>
          </a:xfrm>
        </p:spPr>
        <p:txBody>
          <a:bodyPr/>
          <a:lstStyle/>
          <a:p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 самого детства маленький Чарльз отличался чертами, характерными для будущего ученого…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81733">
            <a:off x="1175444" y="2392078"/>
            <a:ext cx="3103563" cy="36703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012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76124" y="260648"/>
            <a:ext cx="8381260" cy="1054394"/>
          </a:xfr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ru-RU" sz="1600" b="1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Институт в Эдинбурге</a:t>
            </a:r>
            <a:endParaRPr lang="ru-RU" sz="1600" b="1" i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9" descr="EDIBURG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628800"/>
            <a:ext cx="5325563" cy="502851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5745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603375"/>
            <a:ext cx="4140200" cy="5254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13"/>
          <p:cNvSpPr>
            <a:spLocks noGrp="1" noChangeArrowheads="1"/>
          </p:cNvSpPr>
          <p:nvPr/>
        </p:nvSpPr>
        <p:spPr bwMode="auto">
          <a:xfrm>
            <a:off x="301847" y="1663411"/>
            <a:ext cx="4316412" cy="568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eaLnBrk="1" hangingPunct="1">
              <a:buFont typeface="Wingdings" pitchFamily="2" charset="2"/>
              <a:buNone/>
              <a:defRPr/>
            </a:pPr>
            <a:r>
              <a:rPr lang="ru-RU" sz="1600" b="1" dirty="0" smtClean="0"/>
              <a:t>     </a:t>
            </a:r>
            <a:r>
              <a:rPr lang="ru-RU" sz="2800" b="1" dirty="0" smtClean="0">
                <a:solidFill>
                  <a:srgbClr val="000099"/>
                </a:solidFill>
              </a:rPr>
              <a:t>Большое впечатление произвела на него книга знаменитого путешественника Александра Гумбольдта. Об этой книге он писал позднее в знаменитом "Путешествии натуралиста!"</a:t>
            </a:r>
          </a:p>
        </p:txBody>
      </p:sp>
    </p:spTree>
    <p:extLst>
      <p:ext uri="{BB962C8B-B14F-4D97-AF65-F5344CB8AC3E}">
        <p14:creationId xmlns:p14="http://schemas.microsoft.com/office/powerpoint/2010/main" val="3811606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59488" y="260648"/>
            <a:ext cx="8381260" cy="1054394"/>
          </a:xfrm>
        </p:spPr>
        <p:txBody>
          <a:bodyPr/>
          <a:lstStyle/>
          <a:p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/>
        </p:nvSpPr>
        <p:spPr bwMode="auto">
          <a:xfrm>
            <a:off x="592282" y="1484784"/>
            <a:ext cx="7848600" cy="187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2000" dirty="0" smtClean="0"/>
              <a:t>    </a:t>
            </a:r>
            <a:r>
              <a:rPr lang="ru-RU" sz="2800" dirty="0" smtClean="0">
                <a:solidFill>
                  <a:srgbClr val="000099"/>
                </a:solidFill>
              </a:rPr>
              <a:t>Путешествие на "</a:t>
            </a:r>
            <a:r>
              <a:rPr lang="ru-RU" sz="2800" dirty="0" err="1" smtClean="0">
                <a:solidFill>
                  <a:srgbClr val="000099"/>
                </a:solidFill>
              </a:rPr>
              <a:t>Бигле</a:t>
            </a:r>
            <a:r>
              <a:rPr lang="ru-RU" sz="2800" dirty="0" smtClean="0">
                <a:solidFill>
                  <a:srgbClr val="000099"/>
                </a:solidFill>
              </a:rPr>
              <a:t>" продолжалось 5 лет и решило судьбу Дарвина. Во время этого путешествия у Дарвина зародилась идея эволюции. </a:t>
            </a:r>
          </a:p>
        </p:txBody>
      </p:sp>
      <p:pic>
        <p:nvPicPr>
          <p:cNvPr id="5" name="Picture 12" descr="beaglemagell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324010"/>
            <a:ext cx="4897437" cy="314096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3935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42_16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789040"/>
            <a:ext cx="6840537" cy="296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308" y="1772816"/>
            <a:ext cx="8077200" cy="2262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8541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Picture 14" descr="DAW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752952"/>
            <a:ext cx="5976938" cy="412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893" y="1340768"/>
            <a:ext cx="8304213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4899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://mumsgottalent.com/wp-content/uploads/2011/11/inspirational-day-out-south-east-kent-darwin-charles-down-house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9206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http://www.cbc.ca/gfx/images/arts/photos/2009/11/24/darwin-reuters-RTX6VN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62764"/>
            <a:ext cx="5562600" cy="31813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>
            <a:spLocks noGrp="1" noChangeArrowheads="1"/>
          </p:cNvSpPr>
          <p:nvPr/>
        </p:nvSpPr>
        <p:spPr bwMode="auto">
          <a:xfrm>
            <a:off x="692303" y="1700808"/>
            <a:ext cx="7702550" cy="1300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9pPr>
          </a:lstStyle>
          <a:p>
            <a:pPr eaLnBrk="1" hangingPunct="1">
              <a:defRPr/>
            </a:pPr>
            <a:r>
              <a:rPr lang="ru-RU" sz="2800" smtClean="0">
                <a:solidFill>
                  <a:srgbClr val="000099"/>
                </a:solidFill>
              </a:rPr>
              <a:t>Здесь же в окончательной форме появилась его оригинальная теория эволюции.</a:t>
            </a:r>
            <a:r>
              <a:rPr lang="ru-RU" sz="3600" smtClean="0">
                <a:solidFill>
                  <a:schemeClr val="bg1"/>
                </a:solidFill>
              </a:rPr>
              <a:t> </a:t>
            </a:r>
            <a:endParaRPr lang="ru-RU" sz="4000" smtClean="0"/>
          </a:p>
        </p:txBody>
      </p:sp>
      <p:pic>
        <p:nvPicPr>
          <p:cNvPr id="8196" name="Picture 4" descr="http://ak1.ostkcdn.com/images/products/muze/books/P978075346251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3501008"/>
            <a:ext cx="2114550" cy="23812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4595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9pPr>
          </a:lstStyle>
          <a:p>
            <a:pPr eaLnBrk="1" hangingPunct="1">
              <a:defRPr/>
            </a:pPr>
            <a:r>
              <a:rPr lang="ru-RU" sz="3600" smtClean="0">
                <a:solidFill>
                  <a:srgbClr val="FF0066"/>
                </a:solidFill>
              </a:rPr>
              <a:t>Основные тезисы этой теории таковы:</a:t>
            </a:r>
            <a:r>
              <a:rPr lang="ru-RU" smtClean="0"/>
              <a:t> </a:t>
            </a: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605" y="1628800"/>
            <a:ext cx="8345487" cy="2657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5" descr="stegocef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933056"/>
            <a:ext cx="4238625" cy="261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4584347" y="4941168"/>
            <a:ext cx="1152525" cy="0"/>
          </a:xfrm>
          <a:prstGeom prst="line">
            <a:avLst/>
          </a:prstGeom>
          <a:noFill/>
          <a:ln w="38100">
            <a:solidFill>
              <a:srgbClr val="080808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ru-RU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pic>
        <p:nvPicPr>
          <p:cNvPr id="11" name="Picture 6" descr="fro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789040"/>
            <a:ext cx="3098800" cy="262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8010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928992" cy="179551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pic>
        <p:nvPicPr>
          <p:cNvPr id="6" name="Picture 7" descr="8_titul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564904"/>
            <a:ext cx="2786062" cy="367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Line 9"/>
          <p:cNvSpPr>
            <a:spLocks noChangeShapeType="1"/>
          </p:cNvSpPr>
          <p:nvPr/>
        </p:nvSpPr>
        <p:spPr bwMode="auto">
          <a:xfrm>
            <a:off x="3059832" y="4653136"/>
            <a:ext cx="647700" cy="360363"/>
          </a:xfrm>
          <a:prstGeom prst="line">
            <a:avLst/>
          </a:prstGeom>
          <a:noFill/>
          <a:ln w="38100">
            <a:solidFill>
              <a:srgbClr val="080808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ru-RU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pic>
        <p:nvPicPr>
          <p:cNvPr id="8" name="Picture 5" descr="коацерваты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4646209"/>
            <a:ext cx="1657350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Line 10"/>
          <p:cNvSpPr>
            <a:spLocks noChangeShapeType="1"/>
          </p:cNvSpPr>
          <p:nvPr/>
        </p:nvSpPr>
        <p:spPr bwMode="auto">
          <a:xfrm flipV="1">
            <a:off x="4392340" y="3212976"/>
            <a:ext cx="144462" cy="1296987"/>
          </a:xfrm>
          <a:prstGeom prst="line">
            <a:avLst/>
          </a:prstGeom>
          <a:noFill/>
          <a:ln w="38100">
            <a:solidFill>
              <a:srgbClr val="080808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ru-RU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pic>
        <p:nvPicPr>
          <p:cNvPr id="10" name="Picture 6" descr="Безымянный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532" y="2069604"/>
            <a:ext cx="20193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Line 11"/>
          <p:cNvSpPr>
            <a:spLocks noChangeShapeType="1"/>
          </p:cNvSpPr>
          <p:nvPr/>
        </p:nvSpPr>
        <p:spPr bwMode="auto">
          <a:xfrm>
            <a:off x="6012161" y="2564904"/>
            <a:ext cx="432048" cy="360040"/>
          </a:xfrm>
          <a:prstGeom prst="line">
            <a:avLst/>
          </a:prstGeom>
          <a:noFill/>
          <a:ln w="38100">
            <a:solidFill>
              <a:srgbClr val="080808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ru-RU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pic>
        <p:nvPicPr>
          <p:cNvPr id="12" name="Picture 4" descr="кораллы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1" t="5817" r="5223" b="2994"/>
          <a:stretch>
            <a:fillRect/>
          </a:stretch>
        </p:blipFill>
        <p:spPr bwMode="auto">
          <a:xfrm>
            <a:off x="6478698" y="2853829"/>
            <a:ext cx="2447925" cy="338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4067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/>
        </p:nvSpPr>
        <p:spPr bwMode="auto">
          <a:xfrm>
            <a:off x="251520" y="1628800"/>
            <a:ext cx="8301038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CCFF"/>
              </a:buClr>
              <a:buSzPct val="65000"/>
              <a:buFontTx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3. В природе непрерывно идет борьба между различными видами, а также внутривидовая борьба отдельных индивидов за место на Земле.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CCFF"/>
              </a:buClr>
              <a:buSzPct val="65000"/>
              <a:buFont typeface="Wingdings" pitchFamily="2" charset="2"/>
              <a:buChar char="n"/>
              <a:tabLst/>
              <a:defRPr/>
            </a:pPr>
            <a:endParaRPr kumimoji="0" lang="ru-RU" sz="2800" b="0" i="0" u="none" strike="noStrike" kern="0" cap="none" spc="0" normalizeH="0" baseline="0" noProof="0" dirty="0" smtClean="0">
              <a:ln>
                <a:noFill/>
              </a:ln>
              <a:solidFill>
                <a:srgbClr val="003366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Tahoma"/>
              <a:ea typeface="+mn-ea"/>
              <a:cs typeface="+mn-cs"/>
            </a:endParaRPr>
          </a:p>
        </p:txBody>
      </p:sp>
      <p:pic>
        <p:nvPicPr>
          <p:cNvPr id="5" name="Picture 6" descr="птичка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413332"/>
            <a:ext cx="1743706" cy="3323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DOGS1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11" b="1682"/>
          <a:stretch>
            <a:fillRect/>
          </a:stretch>
        </p:blipFill>
        <p:spPr bwMode="auto">
          <a:xfrm>
            <a:off x="3666764" y="3140968"/>
            <a:ext cx="5329237" cy="324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0372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/>
        </p:nvSpPr>
        <p:spPr bwMode="auto">
          <a:xfrm>
            <a:off x="368913" y="1556792"/>
            <a:ext cx="8374063" cy="172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CCFF"/>
              </a:buClr>
              <a:buSzPct val="65000"/>
              <a:buFontTx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4. Эту ожесточенную борьбу за жизнь выдерживают только те, кто лучше других приспособлен к условиям внешней среды.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CCFF"/>
              </a:buClr>
              <a:buSzPct val="65000"/>
              <a:buFont typeface="Wingdings" pitchFamily="2" charset="2"/>
              <a:buChar char="n"/>
              <a:tabLst/>
              <a:defRPr/>
            </a:pPr>
            <a:endParaRPr kumimoji="0" lang="ru-RU" sz="2800" b="0" i="0" u="none" strike="noStrike" kern="0" cap="none" spc="0" normalizeH="0" baseline="0" noProof="0" dirty="0" smtClean="0">
              <a:ln>
                <a:noFill/>
              </a:ln>
              <a:solidFill>
                <a:srgbClr val="003366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Tahoma"/>
              <a:ea typeface="+mn-ea"/>
              <a:cs typeface="+mn-cs"/>
            </a:endParaRPr>
          </a:p>
        </p:txBody>
      </p:sp>
      <p:pic>
        <p:nvPicPr>
          <p:cNvPr id="5" name="Picture 4" descr="медвед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19" y="2996952"/>
            <a:ext cx="4896743" cy="366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8357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/>
        </p:nvSpPr>
        <p:spPr bwMode="auto">
          <a:xfrm>
            <a:off x="323528" y="1628800"/>
            <a:ext cx="828040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CCFF"/>
              </a:buClr>
              <a:buSzPct val="65000"/>
              <a:buFontTx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5. Победители передают благоприятные свойства своему потомству.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CCFF"/>
              </a:buClr>
              <a:buSzPct val="65000"/>
              <a:buFontTx/>
              <a:buChar char="•"/>
              <a:tabLst/>
              <a:defRPr/>
            </a:pPr>
            <a:endParaRPr kumimoji="0" lang="ru-RU" sz="3200" b="0" i="0" u="none" strike="noStrike" kern="0" cap="none" spc="0" normalizeH="0" baseline="0" noProof="0" dirty="0" smtClean="0">
              <a:ln>
                <a:noFill/>
              </a:ln>
              <a:solidFill>
                <a:srgbClr val="003366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Tahoma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CCFF"/>
              </a:buClr>
              <a:buSzPct val="65000"/>
              <a:buFont typeface="Wingdings" pitchFamily="2" charset="2"/>
              <a:buChar char="n"/>
              <a:tabLst/>
              <a:defRPr/>
            </a:pPr>
            <a:endParaRPr kumimoji="0" lang="ru-RU" sz="3200" b="0" i="0" u="none" strike="noStrike" kern="0" cap="none" spc="0" normalizeH="0" baseline="0" noProof="0" dirty="0" smtClean="0">
              <a:ln>
                <a:noFill/>
              </a:ln>
              <a:solidFill>
                <a:srgbClr val="003366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Tahoma"/>
              <a:ea typeface="+mn-ea"/>
              <a:cs typeface="+mn-cs"/>
            </a:endParaRPr>
          </a:p>
        </p:txBody>
      </p:sp>
      <p:pic>
        <p:nvPicPr>
          <p:cNvPr id="5" name="Picture 6" descr="MARS5Q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56"/>
          <a:stretch>
            <a:fillRect/>
          </a:stretch>
        </p:blipFill>
        <p:spPr bwMode="auto">
          <a:xfrm>
            <a:off x="5508104" y="1635193"/>
            <a:ext cx="3436937" cy="5002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4061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/>
        </p:nvSpPr>
        <p:spPr bwMode="auto">
          <a:xfrm>
            <a:off x="179512" y="1988840"/>
            <a:ext cx="5724525" cy="417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CCFF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   </a:t>
            </a:r>
            <a:r>
              <a:rPr kumimoji="0" lang="ru-RU" sz="2800" b="0" i="0" u="none" strike="noStrike" kern="0" cap="none" spc="0" normalizeH="0" baseline="0" noProof="0" smtClean="0">
                <a:ln>
                  <a:noFill/>
                </a:ln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Многочисленные отдельные явления органической жизни Дарвин связал в логическое целое, благодаря чему царство живой природы предстало перед людьми как нечто непрерывно меняющееся, стремящееся к постоянному совершенствованию. </a:t>
            </a:r>
          </a:p>
        </p:txBody>
      </p:sp>
      <p:pic>
        <p:nvPicPr>
          <p:cNvPr id="6" name="Picture 16" descr="ярусность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4036" y="0"/>
            <a:ext cx="323996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2588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/>
        </p:nvSpPr>
        <p:spPr bwMode="auto">
          <a:xfrm>
            <a:off x="685800" y="2514600"/>
            <a:ext cx="77724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0" cap="none" spc="0" normalizeH="0" baseline="0" noProof="0" smtClean="0">
                <a:ln>
                  <a:noFill/>
                </a:ln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j-ea"/>
                <a:cs typeface="+mj-cs"/>
              </a:rPr>
              <a:t>Начался период расцвета систематики животного и растительного царств.</a:t>
            </a:r>
            <a:r>
              <a:rPr kumimoji="0" lang="ru-RU" sz="4000" b="0" i="0" u="none" strike="noStrike" kern="0" cap="none" spc="0" normalizeH="0" baseline="0" noProof="0" smtClean="0">
                <a:ln>
                  <a:noFill/>
                </a:ln>
                <a:solidFill>
                  <a:srgbClr val="E5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j-ea"/>
                <a:cs typeface="+mj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05527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18" descr="Intr0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04900"/>
            <a:ext cx="4314825" cy="575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11"/>
          <p:cNvSpPr>
            <a:spLocks noGrp="1" noChangeArrowheads="1"/>
          </p:cNvSpPr>
          <p:nvPr/>
        </p:nvSpPr>
        <p:spPr bwMode="auto">
          <a:xfrm>
            <a:off x="4314825" y="2148032"/>
            <a:ext cx="4464050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CCFF"/>
              </a:buClr>
              <a:buSzPct val="65000"/>
              <a:buFontTx/>
              <a:buNone/>
              <a:tabLst/>
              <a:defRPr/>
            </a:pPr>
            <a: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   </a:t>
            </a: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Систематика перестала носить описательный характер науки и стала точной частью исследований.</a:t>
            </a:r>
          </a:p>
        </p:txBody>
      </p:sp>
    </p:spTree>
    <p:extLst>
      <p:ext uri="{BB962C8B-B14F-4D97-AF65-F5344CB8AC3E}">
        <p14:creationId xmlns:p14="http://schemas.microsoft.com/office/powerpoint/2010/main" val="232163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Rectangle 13"/>
          <p:cNvSpPr>
            <a:spLocks noGrp="1" noChangeArrowheads="1"/>
          </p:cNvSpPr>
          <p:nvPr/>
        </p:nvSpPr>
        <p:spPr bwMode="auto">
          <a:xfrm>
            <a:off x="493624" y="1556792"/>
            <a:ext cx="8135937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marL="609600" indent="-609600" eaLnBrk="1" hangingPunct="1">
              <a:buFont typeface="Wingdings" pitchFamily="2" charset="2"/>
              <a:buAutoNum type="arabicPeriod"/>
              <a:defRPr/>
            </a:pPr>
            <a:r>
              <a:rPr lang="ru-RU" sz="2800" dirty="0" smtClean="0">
                <a:solidFill>
                  <a:srgbClr val="000099"/>
                </a:solidFill>
              </a:rPr>
              <a:t>Стало понятно, почему некоторые органы похожи друг на друга по строению; </a:t>
            </a:r>
          </a:p>
          <a:p>
            <a:pPr marL="609600" indent="-609600" eaLnBrk="1" hangingPunct="1">
              <a:buFont typeface="Wingdings" pitchFamily="2" charset="2"/>
              <a:buAutoNum type="arabicPeriod"/>
              <a:defRPr/>
            </a:pPr>
            <a:r>
              <a:rPr lang="ru-RU" sz="2800" dirty="0" smtClean="0">
                <a:solidFill>
                  <a:srgbClr val="000099"/>
                </a:solidFill>
              </a:rPr>
              <a:t>почему основные черты строения этих органов распространены среди наблюдаемых классов животных или растений…</a:t>
            </a:r>
          </a:p>
          <a:p>
            <a:pPr marL="609600" indent="-609600" eaLnBrk="1" hangingPunct="1">
              <a:buFont typeface="Wingdings" pitchFamily="2" charset="2"/>
              <a:buNone/>
              <a:defRPr/>
            </a:pPr>
            <a:endParaRPr lang="ru-RU" sz="2800" dirty="0" smtClean="0">
              <a:solidFill>
                <a:srgbClr val="000099"/>
              </a:solidFill>
            </a:endParaRPr>
          </a:p>
        </p:txBody>
      </p:sp>
      <p:pic>
        <p:nvPicPr>
          <p:cNvPr id="5" name="Picture 12" descr="гомологич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7116" y="3933279"/>
            <a:ext cx="1904375" cy="2857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1" descr="гомол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399756"/>
            <a:ext cx="3192462" cy="239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6334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/>
        </p:nvSpPr>
        <p:spPr bwMode="auto">
          <a:xfrm>
            <a:off x="685800" y="1551709"/>
            <a:ext cx="77724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9pPr>
          </a:lstStyle>
          <a:p>
            <a:pPr eaLnBrk="1" hangingPunct="1">
              <a:defRPr/>
            </a:pPr>
            <a:r>
              <a:rPr lang="ru-RU" sz="3600" smtClean="0">
                <a:solidFill>
                  <a:srgbClr val="000099"/>
                </a:solidFill>
              </a:rPr>
              <a:t>Таким образом, теория эволюции принесла великому ученому бессмертие и славу.</a:t>
            </a:r>
          </a:p>
        </p:txBody>
      </p:sp>
      <p:pic>
        <p:nvPicPr>
          <p:cNvPr id="5" name="Picture 8" descr="Charles_Darwin_188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3529" y="3284984"/>
            <a:ext cx="2441898" cy="3388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4297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628800"/>
            <a:ext cx="82089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0099"/>
                </a:solidFill>
              </a:rPr>
              <a:t>Умер ученый 19 апреля 1882 г. в своем небольшом имении в </a:t>
            </a:r>
            <a:r>
              <a:rPr lang="ru-RU" dirty="0" err="1" smtClean="0">
                <a:solidFill>
                  <a:srgbClr val="000099"/>
                </a:solidFill>
              </a:rPr>
              <a:t>Доуне</a:t>
            </a:r>
            <a:r>
              <a:rPr lang="ru-RU" dirty="0" smtClean="0">
                <a:solidFill>
                  <a:srgbClr val="000099"/>
                </a:solidFill>
              </a:rPr>
              <a:t> (графство Сюррей), где он вел почти отшельническую жизнь в течение 40 лет. Великолепный саркофаг Дарвина находится в Вестминстерском аббатстве в Лондоне рядом с могилами наиболее заслуженных сыновей Англии.</a:t>
            </a:r>
            <a:endParaRPr lang="ru-RU" dirty="0"/>
          </a:p>
        </p:txBody>
      </p:sp>
      <p:pic>
        <p:nvPicPr>
          <p:cNvPr id="11266" name="Picture 2" descr="http://laurentbrasier.free.fr/wp-content/uploads/darwin_tomb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829129"/>
            <a:ext cx="7128792" cy="3834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066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3645024"/>
            <a:ext cx="3856852" cy="2841495"/>
          </a:xfrm>
        </p:spPr>
        <p:txBody>
          <a:bodyPr/>
          <a:lstStyle/>
          <a:p>
            <a:r>
              <a:rPr lang="ru-RU" dirty="0" smtClean="0"/>
              <a:t>Подговила: </a:t>
            </a:r>
          </a:p>
          <a:p>
            <a:pPr marL="45720" indent="0">
              <a:buNone/>
            </a:pPr>
            <a:r>
              <a:rPr lang="ru-RU" dirty="0" smtClean="0"/>
              <a:t>ученица 8- «Б" класса; </a:t>
            </a:r>
          </a:p>
          <a:p>
            <a:pPr marL="45720" indent="0">
              <a:buNone/>
            </a:pPr>
            <a:r>
              <a:rPr lang="ru-RU" dirty="0" smtClean="0"/>
              <a:t>МБОУ БГО СОШ № 10;</a:t>
            </a:r>
          </a:p>
          <a:p>
            <a:pPr marL="45720" indent="0">
              <a:buNone/>
            </a:pPr>
            <a:r>
              <a:rPr lang="ru-RU" dirty="0" smtClean="0"/>
              <a:t>Мачнева Наталья.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внимание.</a:t>
            </a:r>
            <a:endParaRPr lang="ru-RU" dirty="0"/>
          </a:p>
        </p:txBody>
      </p:sp>
      <p:pic>
        <p:nvPicPr>
          <p:cNvPr id="4" name="Рисунок 5" descr="57c61ce4bb93eae2f7e1329e9f60c81e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7741" y="2492896"/>
            <a:ext cx="5352734" cy="3569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8425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етка">
  <a:themeElements>
    <a:clrScheme name="Сетка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Сетка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Сетка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</Template>
  <TotalTime>92</TotalTime>
  <Words>318</Words>
  <Application>Microsoft Office PowerPoint</Application>
  <PresentationFormat>Экран (4:3)</PresentationFormat>
  <Paragraphs>26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Сетка</vt:lpstr>
      <vt:lpstr> Чарльз дарвин  </vt:lpstr>
      <vt:lpstr>Презентация PowerPoint</vt:lpstr>
      <vt:lpstr>С самого детства маленький Чарльз отличался чертами, характерными для будущего ученого…</vt:lpstr>
      <vt:lpstr>Институт в Эдинбурге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Основные тезисы этой теории таковы: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внимание.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Чарльз дарвин</dc:title>
  <dc:creator>user</dc:creator>
  <cp:lastModifiedBy>user</cp:lastModifiedBy>
  <cp:revision>8</cp:revision>
  <dcterms:created xsi:type="dcterms:W3CDTF">2012-09-07T09:44:39Z</dcterms:created>
  <dcterms:modified xsi:type="dcterms:W3CDTF">2012-09-07T11:17:33Z</dcterms:modified>
</cp:coreProperties>
</file>