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64" r:id="rId5"/>
    <p:sldId id="260" r:id="rId6"/>
    <p:sldId id="266" r:id="rId7"/>
    <p:sldId id="258" r:id="rId8"/>
    <p:sldId id="265" r:id="rId9"/>
    <p:sldId id="261" r:id="rId10"/>
    <p:sldId id="267" r:id="rId11"/>
    <p:sldId id="262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history-map.com/picture/001/pictures/Europe-Map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hyperlink" Target="http://gorod.crimea.edu/librari/ist_cost/sred_evrop/020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://www.bibliotekar.ru/Louvre-2/15.files/image001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gorod.crimea.edu/librari/ist_cost/sred_evrop/020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bibliotekar.ru/Louvre-2/15.files/image001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1000ideas.ru/wp-content/uploads/2011/04/Xnet1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history-map.com/picture/001/pictures/Europe-Map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071810"/>
            <a:ext cx="4572032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851648" cy="1828800"/>
          </a:xfrm>
        </p:spPr>
        <p:txBody>
          <a:bodyPr/>
          <a:lstStyle/>
          <a:p>
            <a:r>
              <a:rPr lang="ru-RU" dirty="0" smtClean="0"/>
              <a:t>Европейское общество в раннее Новое время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30620" y="3340564"/>
            <a:ext cx="4621900" cy="2752732"/>
          </a:xfrm>
        </p:spPr>
        <p:txBody>
          <a:bodyPr>
            <a:normAutofit/>
          </a:bodyPr>
          <a:lstStyle/>
          <a:p>
            <a:pPr algn="ctr"/>
            <a:r>
              <a:rPr lang="ru-RU" sz="2900" dirty="0" smtClean="0">
                <a:solidFill>
                  <a:schemeClr val="bg1"/>
                </a:solidFill>
              </a:rPr>
              <a:t>Состав и занятия европейского населения</a:t>
            </a:r>
            <a:endParaRPr lang="ru-RU" sz="2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305800" cy="114300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Европейское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общество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раннее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b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Новое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время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717" y="2692574"/>
          <a:ext cx="8640763" cy="315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191"/>
                <a:gridCol w="2160191"/>
                <a:gridCol w="2448216"/>
                <a:gridCol w="1872165"/>
              </a:tblGrid>
              <a:tr h="109646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Буржуазия</a:t>
                      </a:r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Крестьяне</a:t>
                      </a:r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Наемные</a:t>
                      </a:r>
                      <a:r>
                        <a:rPr lang="en-US" sz="28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рабочие</a:t>
                      </a:r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2082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33" marB="45733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92" name="Прямоугольник 3"/>
          <p:cNvSpPr>
            <a:spLocks noChangeArrowheads="1"/>
          </p:cNvSpPr>
          <p:nvPr/>
        </p:nvSpPr>
        <p:spPr bwMode="auto">
          <a:xfrm>
            <a:off x="7524750" y="1426543"/>
            <a:ext cx="103663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</a:rPr>
              <a:t>§ 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</a:rPr>
              <a:t>5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Рисунок 4" descr="http://gorod.crimea.edu/librari/ist_cost/sred_evrop/020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298" y="3877008"/>
            <a:ext cx="1981454" cy="1856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http://www.bibliotekar.ru/Louvre-2/15.files/image001.jpg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861048"/>
            <a:ext cx="1872208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дом\Desktop\0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861048"/>
            <a:ext cx="2179987" cy="1872208"/>
          </a:xfrm>
          <a:prstGeom prst="round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1027" name="Picture 3" descr="C:\Users\дом\Desktop\In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00822" y="3933056"/>
            <a:ext cx="1719650" cy="1800200"/>
          </a:xfrm>
          <a:prstGeom prst="round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Буржуазия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83040"/>
            <a:ext cx="3757610" cy="4526280"/>
          </a:xfrm>
        </p:spPr>
        <p:txBody>
          <a:bodyPr>
            <a:normAutofit/>
          </a:bodyPr>
          <a:lstStyle/>
          <a:p>
            <a:r>
              <a:rPr lang="ru-RU" dirty="0" smtClean="0"/>
              <a:t>Почтенные граждане города, владеющие собственностью и ведущие достойную жизнь.</a:t>
            </a:r>
          </a:p>
          <a:p>
            <a:r>
              <a:rPr lang="ru-RU" dirty="0" smtClean="0"/>
              <a:t>Купцы, ведущие международную торговлю, крупные банкиры и откупщики.</a:t>
            </a:r>
            <a:endParaRPr lang="ru-RU" dirty="0"/>
          </a:p>
        </p:txBody>
      </p:sp>
      <p:pic>
        <p:nvPicPr>
          <p:cNvPr id="4" name="Рисунок 3" descr="http://gorod.crimea.edu/librari/ist_cost/sred_evrop/020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428736"/>
            <a:ext cx="4857784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576262"/>
          </a:xfrm>
        </p:spPr>
        <p:txBody>
          <a:bodyPr/>
          <a:lstStyle/>
          <a:p>
            <a:pPr algn="ctr" eaLnBrk="1" hangingPunct="1"/>
            <a:r>
              <a:rPr lang="en-US" sz="2800" b="1" dirty="0" err="1" smtClean="0">
                <a:solidFill>
                  <a:srgbClr val="C00000"/>
                </a:solidFill>
              </a:rPr>
              <a:t>Европейское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общество</a:t>
            </a:r>
            <a:r>
              <a:rPr lang="en-US" sz="2800" b="1" dirty="0" smtClean="0">
                <a:solidFill>
                  <a:srgbClr val="C00000"/>
                </a:solidFill>
              </a:rPr>
              <a:t> в </a:t>
            </a:r>
            <a:r>
              <a:rPr lang="en-US" sz="2800" b="1" dirty="0" err="1" smtClean="0">
                <a:solidFill>
                  <a:srgbClr val="C00000"/>
                </a:solidFill>
              </a:rPr>
              <a:t>раннее</a:t>
            </a:r>
            <a:r>
              <a:rPr lang="en-US" sz="2800" b="1" dirty="0" smtClean="0">
                <a:solidFill>
                  <a:srgbClr val="C00000"/>
                </a:solidFill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</a:rPr>
              <a:t>Новое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время</a:t>
            </a:r>
            <a:endParaRPr lang="ru-RU" sz="2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0975" y="836613"/>
          <a:ext cx="8858250" cy="583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152"/>
                <a:gridCol w="2448622"/>
                <a:gridCol w="3315075"/>
                <a:gridCol w="1584401"/>
              </a:tblGrid>
              <a:tr h="86411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Буржуа-зия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Наемные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рабочие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6835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Предпри-ниматели-капитали-сты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банкиры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откупщи-ки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свобождались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крепостной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зависимости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рендовали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землю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у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бывших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господ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богатых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фермеров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Сохранялись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примитивные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орудия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суеверия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началом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огораживаний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сгон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занятия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овцеводством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 в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Англии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появляются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новые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джентри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Оставалось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вели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хозяйство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по-старому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Франции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происходило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“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воздушное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” (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разорившееся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Бедняки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батраки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нищие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бродяги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яжелые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жизни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естокие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законы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против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бродяжни-чества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7950" y="1700213"/>
            <a:ext cx="15843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2275" y="1700213"/>
            <a:ext cx="24479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67175" y="1700213"/>
            <a:ext cx="3384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51725" y="1700213"/>
            <a:ext cx="1606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Крестьяне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43325"/>
            <a:ext cx="3971924" cy="492603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9/10 населения</a:t>
            </a:r>
          </a:p>
          <a:p>
            <a:r>
              <a:rPr lang="ru-RU" dirty="0" smtClean="0"/>
              <a:t>Большая часть лично свободные.</a:t>
            </a:r>
          </a:p>
          <a:p>
            <a:r>
              <a:rPr lang="ru-RU" dirty="0" smtClean="0"/>
              <a:t>Крестьянин получил землю во временное содержание, в аренду. </a:t>
            </a:r>
          </a:p>
          <a:p>
            <a:r>
              <a:rPr lang="ru-RU" dirty="0" smtClean="0"/>
              <a:t>Бедные и богатые крестьяне.</a:t>
            </a:r>
          </a:p>
          <a:p>
            <a:r>
              <a:rPr lang="ru-RU" dirty="0" smtClean="0"/>
              <a:t>Свойства характера: медлительность в принятии решений, боязнь любых нововведений, упорство в поиске средств существования, умение приспосабливаться к обстоятельствам.</a:t>
            </a:r>
            <a:endParaRPr lang="ru-RU" dirty="0"/>
          </a:p>
        </p:txBody>
      </p:sp>
      <p:pic>
        <p:nvPicPr>
          <p:cNvPr id="4" name="Рисунок 3" descr="http://www.bibliotekar.ru/Louvre-2/15.files/image001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12"/>
            <a:ext cx="4214842" cy="435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576262"/>
          </a:xfrm>
        </p:spPr>
        <p:txBody>
          <a:bodyPr/>
          <a:lstStyle/>
          <a:p>
            <a:pPr algn="ctr" eaLnBrk="1" hangingPunct="1"/>
            <a:r>
              <a:rPr lang="en-US" sz="2800" b="1" dirty="0" err="1" smtClean="0">
                <a:solidFill>
                  <a:srgbClr val="C00000"/>
                </a:solidFill>
              </a:rPr>
              <a:t>Европейское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общество</a:t>
            </a:r>
            <a:r>
              <a:rPr lang="en-US" sz="2800" b="1" dirty="0" smtClean="0">
                <a:solidFill>
                  <a:srgbClr val="C00000"/>
                </a:solidFill>
              </a:rPr>
              <a:t> в </a:t>
            </a:r>
            <a:r>
              <a:rPr lang="en-US" sz="2800" b="1" dirty="0" err="1" smtClean="0">
                <a:solidFill>
                  <a:srgbClr val="C00000"/>
                </a:solidFill>
              </a:rPr>
              <a:t>раннее</a:t>
            </a:r>
            <a:r>
              <a:rPr lang="en-US" sz="2800" b="1" dirty="0" smtClean="0">
                <a:solidFill>
                  <a:srgbClr val="C00000"/>
                </a:solidFill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</a:rPr>
              <a:t>Новое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время</a:t>
            </a:r>
            <a:endParaRPr lang="ru-RU" sz="2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0975" y="836613"/>
          <a:ext cx="8858250" cy="583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152"/>
                <a:gridCol w="2448622"/>
                <a:gridCol w="3315075"/>
                <a:gridCol w="1584401"/>
              </a:tblGrid>
              <a:tr h="86411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Буржуа-зия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Наемные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рабочие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6835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Предпри-ниматели-капитали-сты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банкиры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откупщи-ки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свобождались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крепостной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зависимости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рендовали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землю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у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бывших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господ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богатых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фермеров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Сохранялись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примитивные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орудия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суеверия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началом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огораживаний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сгон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занятия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овцеводством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 в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Англии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появляются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новые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джентри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Оставалось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вели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хозяйство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по-старому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Франции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происходило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“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воздушное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” (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разорившееся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Бедняки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батраки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нищие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бродяги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яжелые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жизни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естокие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законы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против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бродяжни-чества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7950" y="1700213"/>
            <a:ext cx="15843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2275" y="1700213"/>
            <a:ext cx="24479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67175" y="1700213"/>
            <a:ext cx="3384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51725" y="1700213"/>
            <a:ext cx="1606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Дворяне (джентри)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83040"/>
            <a:ext cx="5257808" cy="4526280"/>
          </a:xfrm>
        </p:spPr>
        <p:txBody>
          <a:bodyPr>
            <a:normAutofit/>
          </a:bodyPr>
          <a:lstStyle/>
          <a:p>
            <a:r>
              <a:rPr lang="ru-RU" dirty="0" smtClean="0"/>
              <a:t>Мелкие и средние дворяне вели хозяйство по-новому – огораживание.</a:t>
            </a:r>
          </a:p>
          <a:p>
            <a:r>
              <a:rPr lang="ru-RU" dirty="0" smtClean="0"/>
              <a:t>Поставляли на рынок шерсть, молочные продукты, хлеб, мясо и другие продукты питания.</a:t>
            </a:r>
          </a:p>
          <a:p>
            <a:r>
              <a:rPr lang="ru-RU" dirty="0" smtClean="0"/>
              <a:t>Применяли наемный труд и превращались в предпринимателей-капиталистов.</a:t>
            </a:r>
            <a:endParaRPr lang="ru-RU" dirty="0"/>
          </a:p>
        </p:txBody>
      </p:sp>
      <p:pic>
        <p:nvPicPr>
          <p:cNvPr id="4" name="Рисунок 3" descr="http://www.1000ideas.ru/wp-content/uploads/2011/04/Xnet1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071678"/>
            <a:ext cx="3286148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576262"/>
          </a:xfrm>
        </p:spPr>
        <p:txBody>
          <a:bodyPr/>
          <a:lstStyle/>
          <a:p>
            <a:pPr algn="ctr" eaLnBrk="1" hangingPunct="1"/>
            <a:r>
              <a:rPr lang="en-US" sz="2800" b="1" dirty="0" err="1" smtClean="0">
                <a:solidFill>
                  <a:srgbClr val="C00000"/>
                </a:solidFill>
              </a:rPr>
              <a:t>Европейское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общество</a:t>
            </a:r>
            <a:r>
              <a:rPr lang="en-US" sz="2800" b="1" dirty="0" smtClean="0">
                <a:solidFill>
                  <a:srgbClr val="C00000"/>
                </a:solidFill>
              </a:rPr>
              <a:t> в </a:t>
            </a:r>
            <a:r>
              <a:rPr lang="en-US" sz="2800" b="1" dirty="0" err="1" smtClean="0">
                <a:solidFill>
                  <a:srgbClr val="C00000"/>
                </a:solidFill>
              </a:rPr>
              <a:t>раннее</a:t>
            </a:r>
            <a:r>
              <a:rPr lang="en-US" sz="2800" b="1" dirty="0" smtClean="0">
                <a:solidFill>
                  <a:srgbClr val="C00000"/>
                </a:solidFill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</a:rPr>
              <a:t>Новое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время</a:t>
            </a:r>
            <a:endParaRPr lang="ru-RU" sz="2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0975" y="836613"/>
          <a:ext cx="8858250" cy="583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152"/>
                <a:gridCol w="2448622"/>
                <a:gridCol w="3315075"/>
                <a:gridCol w="1584401"/>
              </a:tblGrid>
              <a:tr h="86411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Буржуа-зия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Наемные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рабочие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6835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Предпри-ниматели-капитали-сты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банкиры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откупщи-ки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свобождались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крепостной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зависимости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рендовали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землю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у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бывших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господ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богатых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фермеров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Сохранялись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примитивные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орудия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суеверия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началом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огораживаний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сгон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занятия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овцеводством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 в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Англии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появляются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новые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джентри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Оставалось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вели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хозяйство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по-старому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Франции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происходило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“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воздушное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” (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разорившееся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Бедняки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батраки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нищие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бродяги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яжелые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жизни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естокие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законы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против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бродяжни-чества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7950" y="1700213"/>
            <a:ext cx="15843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2275" y="1700213"/>
            <a:ext cx="24479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67175" y="1700213"/>
            <a:ext cx="3384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51725" y="1700213"/>
            <a:ext cx="1606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«Люди с дорожной обочины»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Наемные работники</a:t>
            </a:r>
          </a:p>
          <a:p>
            <a:r>
              <a:rPr lang="ru-RU" dirty="0" smtClean="0"/>
              <a:t>Бедняки</a:t>
            </a:r>
          </a:p>
          <a:p>
            <a:r>
              <a:rPr lang="ru-RU" dirty="0" smtClean="0"/>
              <a:t>Нищие</a:t>
            </a:r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2214546" y="4500570"/>
            <a:ext cx="2286016" cy="1714512"/>
          </a:xfrm>
          <a:prstGeom prst="wedgeEllipseCallout">
            <a:avLst>
              <a:gd name="adj1" fmla="val -43124"/>
              <a:gd name="adj2" fmla="val -124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Законы о нищенстве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3857620" y="4000504"/>
            <a:ext cx="2428892" cy="1714512"/>
          </a:xfrm>
          <a:prstGeom prst="wedgeEllipseCallout">
            <a:avLst>
              <a:gd name="adj1" fmla="val -43124"/>
              <a:gd name="adj2" fmla="val -124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Объединялись в банды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5643570" y="3429000"/>
            <a:ext cx="2428892" cy="1714512"/>
          </a:xfrm>
          <a:prstGeom prst="wedgeEllipseCallout">
            <a:avLst>
              <a:gd name="adj1" fmla="val -60236"/>
              <a:gd name="adj2" fmla="val -1077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Нанимались на военную службу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6572264" y="2214554"/>
            <a:ext cx="2428892" cy="1714512"/>
          </a:xfrm>
          <a:prstGeom prst="wedgeEllipseCallout">
            <a:avLst>
              <a:gd name="adj1" fmla="val -83813"/>
              <a:gd name="adj2" fmla="val -81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Становились слугами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576262"/>
          </a:xfrm>
        </p:spPr>
        <p:txBody>
          <a:bodyPr/>
          <a:lstStyle/>
          <a:p>
            <a:pPr algn="ctr" eaLnBrk="1" hangingPunct="1"/>
            <a:r>
              <a:rPr lang="en-US" sz="2800" b="1" dirty="0" err="1" smtClean="0">
                <a:solidFill>
                  <a:srgbClr val="C00000"/>
                </a:solidFill>
              </a:rPr>
              <a:t>Европейское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общество</a:t>
            </a:r>
            <a:r>
              <a:rPr lang="en-US" sz="2800" b="1" dirty="0" smtClean="0">
                <a:solidFill>
                  <a:srgbClr val="C00000"/>
                </a:solidFill>
              </a:rPr>
              <a:t> в </a:t>
            </a:r>
            <a:r>
              <a:rPr lang="en-US" sz="2800" b="1" dirty="0" err="1" smtClean="0">
                <a:solidFill>
                  <a:srgbClr val="C00000"/>
                </a:solidFill>
              </a:rPr>
              <a:t>раннее</a:t>
            </a:r>
            <a:r>
              <a:rPr lang="en-US" sz="2800" b="1" dirty="0" smtClean="0">
                <a:solidFill>
                  <a:srgbClr val="C00000"/>
                </a:solidFill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</a:rPr>
              <a:t>Новое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время</a:t>
            </a:r>
            <a:endParaRPr lang="ru-RU" sz="2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0975" y="836613"/>
          <a:ext cx="8858250" cy="583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152"/>
                <a:gridCol w="2448622"/>
                <a:gridCol w="3315075"/>
                <a:gridCol w="1584401"/>
              </a:tblGrid>
              <a:tr h="86411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Буржуа-зия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Наемные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рабочие</a:t>
                      </a:r>
                      <a:endParaRPr lang="ru-RU" sz="24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6835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Предпри-ниматели-капитали-сты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банкиры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откупщи-ки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свобождались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крепостной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зависимости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рендовали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землю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у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бывших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господ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богатых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Появление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фермеров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Сохранялись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примитивные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орудия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суеверия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началом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огораживаний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сгон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крестьян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с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земли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занятия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овцеводством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 в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Англии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появляются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новые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джентри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Оставалось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вели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хозяйство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по-старому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Франции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происходило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расслоение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дворянства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старое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новое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“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воздушное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” (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разорившееся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Бедняки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батраки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нищие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бродяги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яжелые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труда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жизни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естокие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законы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против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бродяжни-чества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21" marB="45721">
                    <a:lnL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7950" y="1700213"/>
            <a:ext cx="15843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2275" y="1700213"/>
            <a:ext cx="2447925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67175" y="1700213"/>
            <a:ext cx="3384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51725" y="1700213"/>
            <a:ext cx="1606550" cy="496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Зарождающееся капиталистическое хозяйство изменило состав европейского общества, изменило положение и занятия различных слоев населения.</a:t>
            </a:r>
          </a:p>
          <a:p>
            <a:r>
              <a:rPr lang="ru-RU" dirty="0" smtClean="0"/>
              <a:t>Растет и богатеет буржуазия, втягивается в предпринимательскую деятельность дворянство, освобождается от зависимости крестьянство, растет число наемных рабочих.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1066800" y="457200"/>
            <a:ext cx="7010400" cy="3352800"/>
          </a:xfrm>
          <a:prstGeom prst="downArrowCallou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solidFill>
                  <a:srgbClr val="000099"/>
                </a:solidFill>
              </a:rPr>
              <a:t>Домашнее</a:t>
            </a:r>
            <a:r>
              <a:rPr lang="en-US" sz="5400" b="1" dirty="0">
                <a:solidFill>
                  <a:srgbClr val="000099"/>
                </a:solidFill>
              </a:rPr>
              <a:t> </a:t>
            </a:r>
            <a:r>
              <a:rPr lang="en-US" sz="5400" b="1" dirty="0" err="1">
                <a:solidFill>
                  <a:srgbClr val="000099"/>
                </a:solidFill>
              </a:rPr>
              <a:t>задание</a:t>
            </a:r>
            <a:endParaRPr lang="ru-RU" sz="5400" b="1" dirty="0">
              <a:solidFill>
                <a:srgbClr val="000099"/>
              </a:solidFill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265113" y="3657600"/>
            <a:ext cx="8686800" cy="2819400"/>
          </a:xfrm>
          <a:prstGeom prst="horizontalScroll">
            <a:avLst>
              <a:gd name="adj" fmla="val 12500"/>
            </a:avLst>
          </a:prstGeom>
          <a:noFill/>
          <a:ln w="57150">
            <a:solidFill>
              <a:schemeClr val="bg2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Calibri" pitchFamily="34" charset="0"/>
              </a:rPr>
              <a:t>§ </a:t>
            </a:r>
            <a:r>
              <a:rPr lang="en-US" sz="4800" b="1" dirty="0">
                <a:solidFill>
                  <a:srgbClr val="000099"/>
                </a:solidFill>
                <a:latin typeface="Calibri" pitchFamily="34" charset="0"/>
              </a:rPr>
              <a:t>5</a:t>
            </a:r>
            <a:r>
              <a:rPr lang="ru-RU" sz="4800" b="1" dirty="0" smtClean="0">
                <a:solidFill>
                  <a:srgbClr val="000099"/>
                </a:solidFill>
                <a:latin typeface="Calibri" pitchFamily="34" charset="0"/>
              </a:rPr>
              <a:t>, пересказ,</a:t>
            </a:r>
            <a:r>
              <a:rPr lang="en-US" sz="4800" b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  <a:endParaRPr lang="ru-RU" sz="4800" b="1" dirty="0" smtClean="0">
              <a:solidFill>
                <a:srgbClr val="000099"/>
              </a:solidFill>
              <a:latin typeface="Calibri" pitchFamily="34" charset="0"/>
            </a:endParaRPr>
          </a:p>
          <a:p>
            <a:pPr algn="ctr"/>
            <a:r>
              <a:rPr lang="ru-RU" sz="4800" b="1" dirty="0" smtClean="0">
                <a:solidFill>
                  <a:srgbClr val="000099"/>
                </a:solidFill>
                <a:latin typeface="Calibri" pitchFamily="34" charset="0"/>
              </a:rPr>
              <a:t>т</a:t>
            </a:r>
            <a:r>
              <a:rPr lang="en-US" sz="4800" b="1" dirty="0" err="1" smtClean="0">
                <a:solidFill>
                  <a:srgbClr val="000099"/>
                </a:solidFill>
                <a:latin typeface="Calibri" pitchFamily="34" charset="0"/>
              </a:rPr>
              <a:t>аблица</a:t>
            </a:r>
            <a:r>
              <a:rPr lang="ru-RU" sz="4800" b="1" dirty="0" smtClean="0">
                <a:solidFill>
                  <a:srgbClr val="000099"/>
                </a:solidFill>
                <a:latin typeface="Calibri" pitchFamily="34" charset="0"/>
              </a:rPr>
              <a:t> в тетради</a:t>
            </a:r>
            <a:endParaRPr lang="en-US" sz="4800" b="1" dirty="0">
              <a:solidFill>
                <a:srgbClr val="00009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</TotalTime>
  <Words>652</Words>
  <Application>Microsoft Office PowerPoint</Application>
  <PresentationFormat>Экран (4:3)</PresentationFormat>
  <Paragraphs>99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Европейское общество в раннее Новое время</vt:lpstr>
      <vt:lpstr>Европейское общество в раннее  Новое время</vt:lpstr>
      <vt:lpstr>Буржуазия</vt:lpstr>
      <vt:lpstr>Европейское общество в раннее  Новое время</vt:lpstr>
      <vt:lpstr>Крестьяне</vt:lpstr>
      <vt:lpstr>Европейское общество в раннее  Новое время</vt:lpstr>
      <vt:lpstr>Дворяне (джентри)</vt:lpstr>
      <vt:lpstr>Европейское общество в раннее  Новое время</vt:lpstr>
      <vt:lpstr>«Люди с дорожной обочины»</vt:lpstr>
      <vt:lpstr>Европейское общество в раннее  Новое время</vt:lpstr>
      <vt:lpstr>Вывод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Европейское общество в раннее Новое время</dc:title>
  <dc:creator>Светлана</dc:creator>
  <cp:lastModifiedBy>дом</cp:lastModifiedBy>
  <cp:revision>10</cp:revision>
  <dcterms:created xsi:type="dcterms:W3CDTF">2012-09-16T12:22:15Z</dcterms:created>
  <dcterms:modified xsi:type="dcterms:W3CDTF">2012-09-25T05:30:43Z</dcterms:modified>
</cp:coreProperties>
</file>