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9" r:id="rId2"/>
    <p:sldId id="278" r:id="rId3"/>
    <p:sldId id="260" r:id="rId4"/>
    <p:sldId id="259" r:id="rId5"/>
    <p:sldId id="261" r:id="rId6"/>
    <p:sldId id="271" r:id="rId7"/>
    <p:sldId id="263" r:id="rId8"/>
    <p:sldId id="257" r:id="rId9"/>
    <p:sldId id="272" r:id="rId10"/>
    <p:sldId id="264" r:id="rId11"/>
    <p:sldId id="274" r:id="rId12"/>
    <p:sldId id="275" r:id="rId13"/>
    <p:sldId id="276" r:id="rId14"/>
    <p:sldId id="277" r:id="rId15"/>
    <p:sldId id="265" r:id="rId16"/>
    <p:sldId id="258" r:id="rId17"/>
    <p:sldId id="267" r:id="rId18"/>
    <p:sldId id="268" r:id="rId19"/>
    <p:sldId id="269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45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48E30-8221-4FFB-BC64-736081C92FEF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2DDF5-B1D2-4D8C-8391-21C5A626D1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48E30-8221-4FFB-BC64-736081C92FEF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2DDF5-B1D2-4D8C-8391-21C5A626D1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48E30-8221-4FFB-BC64-736081C92FEF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2DDF5-B1D2-4D8C-8391-21C5A626D1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48E30-8221-4FFB-BC64-736081C92FEF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2DDF5-B1D2-4D8C-8391-21C5A626D1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48E30-8221-4FFB-BC64-736081C92FEF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2DDF5-B1D2-4D8C-8391-21C5A626D1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48E30-8221-4FFB-BC64-736081C92FEF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2DDF5-B1D2-4D8C-8391-21C5A626D1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48E30-8221-4FFB-BC64-736081C92FEF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2DDF5-B1D2-4D8C-8391-21C5A626D1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48E30-8221-4FFB-BC64-736081C92FEF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2DDF5-B1D2-4D8C-8391-21C5A626D1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48E30-8221-4FFB-BC64-736081C92FEF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2DDF5-B1D2-4D8C-8391-21C5A626D1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48E30-8221-4FFB-BC64-736081C92FEF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2DDF5-B1D2-4D8C-8391-21C5A626D1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48E30-8221-4FFB-BC64-736081C92FEF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2DDF5-B1D2-4D8C-8391-21C5A626D1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248E30-8221-4FFB-BC64-736081C92FEF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D2DDF5-B1D2-4D8C-8391-21C5A626D1B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hyperlink" Target="http://www.harekrsna.com/philosophy/gss/sadhu/religions/varnas.gif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s45.radikal.ru/i107/0905/e9/80fb4416c5aet.jpg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baikal-eco.ru/photogallery/photos/78/img_0788.jpg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indianarmy.nic.in/writereaddata/images/history/History11.jpg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intergid.ru/modules/tourism/photogallery/holiday/264/vesak.jpg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142617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Муниципальное образовательное учреждение </a:t>
            </a:r>
            <a:b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«Средняя общеобразовательная школа №10 п. Октябрь»  </a:t>
            </a:r>
            <a:b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Грачёвского района Ставропольского края</a:t>
            </a:r>
            <a:r>
              <a:rPr lang="ru-RU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b="1" i="1" dirty="0" smtClean="0">
                <a:solidFill>
                  <a:schemeClr val="bg2">
                    <a:lumMod val="50000"/>
                  </a:schemeClr>
                </a:solidFill>
                <a:latin typeface="Constantia" pitchFamily="18" charset="0"/>
              </a:rPr>
              <a:t>            </a:t>
            </a:r>
          </a:p>
          <a:p>
            <a:pPr algn="ctr">
              <a:buNone/>
            </a:pP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Урок истории в 5 классе</a:t>
            </a:r>
          </a:p>
          <a:p>
            <a:pPr algn="ctr">
              <a:buNone/>
            </a:pPr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Автор: учитель истории 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Горбовская Нина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Владимировна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91680" y="3244334"/>
            <a:ext cx="64807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      «Индийские  касты»</a:t>
            </a:r>
            <a:endParaRPr lang="ru-RU" sz="32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980728"/>
            <a:ext cx="6400800" cy="4658072"/>
          </a:xfrm>
        </p:spPr>
        <p:txBody>
          <a:bodyPr>
            <a:normAutofit lnSpcReduction="10000"/>
          </a:bodyPr>
          <a:lstStyle/>
          <a:p>
            <a:r>
              <a:rPr lang="ru-RU" sz="6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Индия, Индостан,</a:t>
            </a:r>
          </a:p>
          <a:p>
            <a:r>
              <a:rPr lang="ru-RU" sz="6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Индийский океан, Гималаи, Инд, Ганг, джунгли</a:t>
            </a:r>
            <a:endParaRPr lang="ru-RU" sz="6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Игра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«Да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нет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ка»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Индийцы были язычниками? 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Главными занятиями жителей Индии было мореплавание и скотоводство? 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 любовью и почтением индийцы относились к корове? 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Одним из главных богов  был мудрый Ганеш? 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Индийцы поклонялись  кошке?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-main-pic" descr="Картинка 1 из 574">
            <a:hlinkClick r:id="rId2" tgtFrame="_blank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04664"/>
            <a:ext cx="3456385" cy="324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971600" y="4149080"/>
            <a:ext cx="797463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6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«Индийские  касты»</a:t>
            </a:r>
            <a:endParaRPr lang="ru-RU" sz="6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139952" y="2204864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6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Тема урока </a:t>
            </a:r>
            <a:r>
              <a:rPr lang="ru-RU" sz="6000" b="1" dirty="0" smtClean="0">
                <a:solidFill>
                  <a:srgbClr val="FFFF00"/>
                </a:solidFill>
              </a:rPr>
              <a:t/>
            </a:r>
            <a:br>
              <a:rPr lang="ru-RU" sz="6000" b="1" dirty="0" smtClean="0">
                <a:solidFill>
                  <a:srgbClr val="FFFF00"/>
                </a:solidFill>
              </a:rPr>
            </a:br>
            <a:endParaRPr lang="ru-RU" sz="6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268760"/>
            <a:ext cx="8229600" cy="1143000"/>
          </a:xfrm>
        </p:spPr>
        <p:txBody>
          <a:bodyPr>
            <a:normAutofit/>
          </a:bodyPr>
          <a:lstStyle/>
          <a:p>
            <a:r>
              <a:rPr lang="ru-RU" sz="6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Цель урока:</a:t>
            </a:r>
            <a:endParaRPr lang="ru-RU" sz="6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ru-RU" sz="4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познакомиться со</a:t>
            </a:r>
          </a:p>
          <a:p>
            <a:pPr algn="ctr">
              <a:buNone/>
            </a:pP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 структурой индийского </a:t>
            </a:r>
          </a:p>
          <a:p>
            <a:pPr algn="ctr">
              <a:buNone/>
            </a:pP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общества и его кастами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ПЛАН УРОКА</a:t>
            </a:r>
            <a:endParaRPr lang="ru-RU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Monotype Sorts" pitchFamily="2" charset="2"/>
              <a:buChar char=" "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1. Миф о происхождении каст.</a:t>
            </a:r>
          </a:p>
          <a:p>
            <a:pPr>
              <a:buFont typeface="Monotype Sorts" pitchFamily="2" charset="2"/>
              <a:buChar char=" "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2. Брахманы и их роль в индийском обществе.</a:t>
            </a:r>
          </a:p>
          <a:p>
            <a:pPr>
              <a:buFont typeface="Monotype Sorts" pitchFamily="2" charset="2"/>
              <a:buChar char=" "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3. Воины.</a:t>
            </a:r>
          </a:p>
          <a:p>
            <a:pPr>
              <a:buFont typeface="Monotype Sorts" pitchFamily="2" charset="2"/>
              <a:buChar char=" "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4. Крестьяне.</a:t>
            </a:r>
          </a:p>
          <a:p>
            <a:pPr>
              <a:buFont typeface="Monotype Sorts" pitchFamily="2" charset="2"/>
              <a:buChar char=" "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5. Слуги.</a:t>
            </a:r>
          </a:p>
          <a:p>
            <a:pPr>
              <a:buFont typeface="Monotype Sorts" pitchFamily="2" charset="2"/>
              <a:buChar char=" "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6. «Неприкасаемые».</a:t>
            </a:r>
          </a:p>
          <a:p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4400" b="1" dirty="0" smtClean="0"/>
              <a:t>   </a:t>
            </a:r>
            <a:r>
              <a:rPr lang="ru-RU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Касты</a:t>
            </a:r>
            <a:r>
              <a:rPr lang="ru-RU" sz="4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–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это замкнутые группы людей, с определенными правами и обязанностями, передающимися по наследству</a:t>
            </a:r>
            <a:r>
              <a:rPr lang="ru-RU" sz="4000" b="1" dirty="0" smtClean="0"/>
              <a:t>  </a:t>
            </a:r>
            <a:endParaRPr lang="ru-RU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Миф о происхождении каст</a:t>
            </a:r>
            <a:endParaRPr lang="ru-RU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i-main-pic" descr="Картинка 5 из 95283">
            <a:hlinkClick r:id="rId2" tgtFrame="_blank"/>
          </p:cNvPr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628800"/>
            <a:ext cx="4032448" cy="4525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3" name="Прямая со стрелкой 12"/>
          <p:cNvCxnSpPr/>
          <p:nvPr/>
        </p:nvCxnSpPr>
        <p:spPr>
          <a:xfrm flipH="1">
            <a:off x="2627784" y="2996952"/>
            <a:ext cx="3312368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H="1">
            <a:off x="2267744" y="3933056"/>
            <a:ext cx="360040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flipH="1">
            <a:off x="1403648" y="4869160"/>
            <a:ext cx="446449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flipH="1">
            <a:off x="2699792" y="5229200"/>
            <a:ext cx="3168352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Прямоугольник 32"/>
          <p:cNvSpPr/>
          <p:nvPr/>
        </p:nvSpPr>
        <p:spPr>
          <a:xfrm>
            <a:off x="5868144" y="2780928"/>
            <a:ext cx="2376264" cy="5760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>
                <a:solidFill>
                  <a:schemeClr val="tx1"/>
                </a:solidFill>
              </a:rPr>
              <a:t>         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Брахманы 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5868144" y="3717032"/>
            <a:ext cx="2376264" cy="576064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/>
              <a:t>              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Воины  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5868144" y="4437112"/>
            <a:ext cx="2376264" cy="50405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 smtClean="0">
                <a:solidFill>
                  <a:schemeClr val="tx1"/>
                </a:solidFill>
              </a:rPr>
              <a:t>             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Крестьяне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5868144" y="5157192"/>
            <a:ext cx="2376264" cy="504056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           Слуги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Брахманы </a:t>
            </a:r>
            <a:b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i-main-pic" descr="Картинка 6 из 249">
            <a:hlinkClick r:id="rId2" tgtFrame="_blank"/>
          </p:cNvPr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268760"/>
            <a:ext cx="3943350" cy="44386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5364088" y="1268760"/>
            <a:ext cx="302433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Monotype Sorts" pitchFamily="2" charset="2"/>
              <a:buNone/>
            </a:pP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Самая почитаемая часть населения Индии.</a:t>
            </a:r>
          </a:p>
          <a:p>
            <a:pPr>
              <a:buFont typeface="Monotype Sorts" pitchFamily="2" charset="2"/>
              <a:buNone/>
            </a:pP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Брахманы  общались с богом.</a:t>
            </a:r>
          </a:p>
          <a:p>
            <a:pPr>
              <a:buFont typeface="Monotype Sorts" pitchFamily="2" charset="2"/>
              <a:buNone/>
            </a:pP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Жизнь брахмана делилась на </a:t>
            </a:r>
            <a:r>
              <a:rPr lang="ru-RU" sz="2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три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периода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учение, обзаведение семьей, </a:t>
            </a:r>
          </a:p>
          <a:p>
            <a:pPr>
              <a:buFont typeface="Monotype Sorts" pitchFamily="2" charset="2"/>
              <a:buNone/>
            </a:pP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отшельничество.</a:t>
            </a:r>
            <a:endParaRPr lang="ru-RU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Отшельник –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 человек, </a:t>
            </a:r>
          </a:p>
          <a:p>
            <a:pPr>
              <a:buNone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     отказавшийся от общения с</a:t>
            </a:r>
          </a:p>
          <a:p>
            <a:pPr>
              <a:buNone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     другими людьми, живущий</a:t>
            </a:r>
          </a:p>
          <a:p>
            <a:pPr>
              <a:buNone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                    уединенно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Воины</a:t>
            </a:r>
            <a:endParaRPr lang="ru-RU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http://www.mesoeurasia.org/wp-content/uploads/2011/06/raju-warrior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3717032"/>
            <a:ext cx="2001970" cy="25922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395536" y="1340768"/>
            <a:ext cx="842493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Monotype Sorts" pitchFamily="2" charset="2"/>
              <a:buNone/>
            </a:pP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Самые знатные люди в Индии. Из них происходили цари, военачальники, царские дружинники.</a:t>
            </a:r>
            <a:endParaRPr lang="ru-RU" sz="2800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http://sindar-model.home.pl/_var/gfx/b0b9aac5bebdab3cef216206cc1fbd3e.jpg"/>
          <p:cNvPicPr/>
          <p:nvPr/>
        </p:nvPicPr>
        <p:blipFill>
          <a:blip r:embed="rId3" cstate="print"/>
          <a:srcRect l="11109" t="14640" r="15130" b="4268"/>
          <a:stretch>
            <a:fillRect/>
          </a:stretch>
        </p:blipFill>
        <p:spPr bwMode="auto">
          <a:xfrm>
            <a:off x="611560" y="3861048"/>
            <a:ext cx="4536504" cy="2520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Крестьяне</a:t>
            </a:r>
            <a:b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http://munalopa.ucoz.ru/Image_18.png"/>
          <p:cNvPicPr>
            <a:picLocks noGrp="1"/>
          </p:cNvPicPr>
          <p:nvPr>
            <p:ph idx="1"/>
          </p:nvPr>
        </p:nvPicPr>
        <p:blipFill>
          <a:blip r:embed="rId2" cstate="print"/>
          <a:srcRect l="2751" r="50000" b="6299"/>
          <a:stretch>
            <a:fillRect/>
          </a:stretch>
        </p:blipFill>
        <p:spPr bwMode="auto">
          <a:xfrm>
            <a:off x="683568" y="1772816"/>
            <a:ext cx="4608512" cy="28803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6228184" y="1772816"/>
            <a:ext cx="266429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Monotype Sorts" pitchFamily="2" charset="2"/>
              <a:buNone/>
            </a:pPr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Имели имущество</a:t>
            </a:r>
            <a:r>
              <a:rPr lang="en-US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землю, дом, скот. </a:t>
            </a:r>
          </a:p>
          <a:p>
            <a:pPr>
              <a:buFont typeface="Monotype Sorts" pitchFamily="2" charset="2"/>
              <a:buNone/>
            </a:pPr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Платили налоги.</a:t>
            </a:r>
            <a:endParaRPr lang="ru-RU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Слуги 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64088" y="1628800"/>
            <a:ext cx="3456384" cy="3816424"/>
          </a:xfrm>
        </p:spPr>
        <p:txBody>
          <a:bodyPr>
            <a:normAutofit fontScale="25000" lnSpcReduction="20000"/>
          </a:bodyPr>
          <a:lstStyle/>
          <a:p>
            <a:pPr algn="just">
              <a:buFont typeface="Monotype Sorts" pitchFamily="2" charset="2"/>
              <a:buNone/>
            </a:pPr>
            <a:r>
              <a:rPr lang="ru-RU" sz="11200" b="1" dirty="0" smtClean="0">
                <a:latin typeface="Times New Roman" pitchFamily="18" charset="0"/>
                <a:cs typeface="Times New Roman" pitchFamily="18" charset="0"/>
              </a:rPr>
              <a:t>Были</a:t>
            </a:r>
          </a:p>
          <a:p>
            <a:pPr algn="just">
              <a:buFont typeface="Monotype Sorts" pitchFamily="2" charset="2"/>
              <a:buNone/>
            </a:pPr>
            <a:r>
              <a:rPr lang="ru-RU" sz="11200" b="1" dirty="0" smtClean="0">
                <a:latin typeface="Times New Roman" pitchFamily="18" charset="0"/>
                <a:cs typeface="Times New Roman" pitchFamily="18" charset="0"/>
              </a:rPr>
              <a:t>фактическими</a:t>
            </a:r>
          </a:p>
          <a:p>
            <a:pPr algn="just">
              <a:buFont typeface="Monotype Sorts" pitchFamily="2" charset="2"/>
              <a:buNone/>
            </a:pPr>
            <a:r>
              <a:rPr lang="ru-RU" sz="11200" b="1" dirty="0" smtClean="0">
                <a:latin typeface="Times New Roman" pitchFamily="18" charset="0"/>
                <a:cs typeface="Times New Roman" pitchFamily="18" charset="0"/>
              </a:rPr>
              <a:t>рабами, но хозяин</a:t>
            </a:r>
          </a:p>
          <a:p>
            <a:pPr algn="just">
              <a:buFont typeface="Monotype Sorts" pitchFamily="2" charset="2"/>
              <a:buNone/>
            </a:pPr>
            <a:r>
              <a:rPr lang="ru-RU" sz="11200" b="1" dirty="0" smtClean="0">
                <a:latin typeface="Times New Roman" pitchFamily="18" charset="0"/>
                <a:cs typeface="Times New Roman" pitchFamily="18" charset="0"/>
              </a:rPr>
              <a:t>не мог их убить.</a:t>
            </a:r>
          </a:p>
          <a:p>
            <a:pPr algn="just">
              <a:buFont typeface="Monotype Sorts" pitchFamily="2" charset="2"/>
              <a:buNone/>
            </a:pPr>
            <a:r>
              <a:rPr lang="ru-RU" sz="11200" b="1" dirty="0" smtClean="0">
                <a:latin typeface="Times New Roman" pitchFamily="18" charset="0"/>
                <a:cs typeface="Times New Roman" pitchFamily="18" charset="0"/>
              </a:rPr>
              <a:t>Слуги не имели</a:t>
            </a:r>
          </a:p>
          <a:p>
            <a:pPr algn="just">
              <a:buFont typeface="Monotype Sorts" pitchFamily="2" charset="2"/>
              <a:buNone/>
            </a:pPr>
            <a:r>
              <a:rPr lang="ru-RU" sz="11200" b="1" dirty="0" smtClean="0">
                <a:latin typeface="Times New Roman" pitchFamily="18" charset="0"/>
                <a:cs typeface="Times New Roman" pitchFamily="18" charset="0"/>
              </a:rPr>
              <a:t>имущества и не</a:t>
            </a:r>
          </a:p>
          <a:p>
            <a:pPr algn="just">
              <a:buFont typeface="Monotype Sorts" pitchFamily="2" charset="2"/>
              <a:buNone/>
            </a:pPr>
            <a:r>
              <a:rPr lang="ru-RU" sz="11200" b="1" dirty="0" smtClean="0">
                <a:latin typeface="Times New Roman" pitchFamily="18" charset="0"/>
                <a:cs typeface="Times New Roman" pitchFamily="18" charset="0"/>
              </a:rPr>
              <a:t>могли молиться</a:t>
            </a:r>
          </a:p>
          <a:p>
            <a:pPr algn="just">
              <a:buFont typeface="Monotype Sorts" pitchFamily="2" charset="2"/>
              <a:buNone/>
            </a:pPr>
            <a:r>
              <a:rPr lang="ru-RU" sz="11200" b="1" dirty="0" smtClean="0">
                <a:latin typeface="Times New Roman" pitchFamily="18" charset="0"/>
                <a:cs typeface="Times New Roman" pitchFamily="18" charset="0"/>
              </a:rPr>
              <a:t>богам.</a:t>
            </a:r>
          </a:p>
          <a:p>
            <a:endParaRPr lang="ru-RU" dirty="0"/>
          </a:p>
        </p:txBody>
      </p:sp>
      <p:pic>
        <p:nvPicPr>
          <p:cNvPr id="7170" name="Picture 2" descr="Картинка 4 из 21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412776"/>
            <a:ext cx="4248472" cy="38884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«Неприкасаемые» </a:t>
            </a:r>
            <a:endParaRPr lang="ru-RU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http://poindii.ru/dataimages/talks/95/fullsize/286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556792"/>
            <a:ext cx="3128572" cy="45259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4211960" y="2348880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Font typeface="Monotype Sorts" pitchFamily="2" charset="2"/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Находились вне кастового деления общества.</a:t>
            </a:r>
          </a:p>
          <a:p>
            <a:pPr algn="ctr">
              <a:buFont typeface="Monotype Sorts" pitchFamily="2" charset="2"/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«Неприкасаемые» жили вне деревень, выполняли самые грязные и тяжелые работы.</a:t>
            </a:r>
          </a:p>
          <a:p>
            <a:pPr algn="ctr">
              <a:buClr>
                <a:srgbClr val="FFFF00"/>
              </a:buClr>
              <a:buSzPct val="120000"/>
              <a:buFont typeface="Times New Roman" pitchFamily="18" charset="0"/>
              <a:buNone/>
            </a:pPr>
            <a:endParaRPr lang="ru-RU" sz="2400" b="1" dirty="0" smtClean="0"/>
          </a:p>
          <a:p>
            <a:pPr algn="ctr">
              <a:buClr>
                <a:srgbClr val="FFFF00"/>
              </a:buClr>
              <a:buSzPct val="120000"/>
              <a:buFont typeface="Times New Roman" pitchFamily="18" charset="0"/>
              <a:buNone/>
            </a:pPr>
            <a:endParaRPr lang="ru-RU" sz="2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Вопросы:</a:t>
            </a:r>
            <a:endParaRPr lang="ru-RU" sz="40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1). Кого называли «неприкасаемыми»?</a:t>
            </a:r>
          </a:p>
          <a:p>
            <a:pPr lvl="1"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2). Почему «неприкасаемых» не возмущало такое положение, в котором они находились?</a:t>
            </a:r>
          </a:p>
          <a:p>
            <a:endParaRPr lang="ru-RU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Древнеиндийский мудрец Будда </a:t>
            </a:r>
            <a:endParaRPr lang="ru-RU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i-main-pic" descr="Картинка 41 из 1825">
            <a:hlinkClick r:id="rId2" tgtFrame="_blank"/>
          </p:cNvPr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556792"/>
            <a:ext cx="3763795" cy="4525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4860032" y="2852936"/>
            <a:ext cx="403244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Буддизм – </a:t>
            </a: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религия, возникшая в Древней Индии в 6 – 5 вв. до н. э.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49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Вопросы</a:t>
            </a:r>
            <a:r>
              <a:rPr lang="ru-RU" sz="49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9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9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1. Расскажите о взглядах Будды.</a:t>
            </a:r>
          </a:p>
          <a:p>
            <a:pPr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2. В чем отличие учения Будды от учения индийских брахманов?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Рефлексия</a:t>
            </a:r>
            <a:endParaRPr lang="ru-RU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1. Что нового узнали на уроке? </a:t>
            </a:r>
          </a:p>
          <a:p>
            <a:pPr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2. Чему научились?</a:t>
            </a:r>
          </a:p>
          <a:p>
            <a:pPr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3. Считаете ли вы справедливым разделение людей на касты? Выскажите своё мнение. </a:t>
            </a:r>
          </a:p>
          <a:p>
            <a:pPr>
              <a:buNone/>
            </a:pPr>
            <a:endParaRPr lang="ru-RU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Домашнее задание:</a:t>
            </a:r>
            <a:endParaRPr lang="ru-RU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None/>
            </a:pPr>
            <a:r>
              <a:rPr lang="ru-RU" sz="4000" b="1" dirty="0" smtClean="0"/>
              <a:t>      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параграф 21, выполнить  задание № 7 в рабочем листе</a:t>
            </a:r>
          </a:p>
          <a:p>
            <a:pPr lvl="1"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(составить кластер  «Касты»),</a:t>
            </a:r>
          </a:p>
          <a:p>
            <a:pPr lvl="1"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нарисовать рисунки для книги</a:t>
            </a:r>
          </a:p>
          <a:p>
            <a:pPr lvl="1"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        «Древняя Индия».</a:t>
            </a:r>
          </a:p>
          <a:p>
            <a:pPr>
              <a:buNone/>
            </a:pPr>
            <a:r>
              <a:rPr lang="ru-RU" b="1" dirty="0" smtClean="0"/>
              <a:t> </a:t>
            </a:r>
            <a:endParaRPr lang="ru-RU" sz="28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493</TotalTime>
  <Words>407</Words>
  <Application>Microsoft Office PowerPoint</Application>
  <PresentationFormat>Экран (4:3)</PresentationFormat>
  <Paragraphs>84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   Муниципальное образовательное учреждение  «Средняя общеобразовательная школа №10 п. Октябрь»   Грачёвского района Ставропольского края  </vt:lpstr>
      <vt:lpstr>Слайд 2</vt:lpstr>
      <vt:lpstr>Игра «Да – нет – ка»</vt:lpstr>
      <vt:lpstr>Слайд 4</vt:lpstr>
      <vt:lpstr>Цель урока:</vt:lpstr>
      <vt:lpstr>ПЛАН УРОКА</vt:lpstr>
      <vt:lpstr>Слайд 7</vt:lpstr>
      <vt:lpstr>Миф о происхождении каст</vt:lpstr>
      <vt:lpstr>Брахманы  </vt:lpstr>
      <vt:lpstr>Слайд 10</vt:lpstr>
      <vt:lpstr>Воины</vt:lpstr>
      <vt:lpstr>Крестьяне </vt:lpstr>
      <vt:lpstr>Слуги  </vt:lpstr>
      <vt:lpstr> «Неприкасаемые» </vt:lpstr>
      <vt:lpstr>Вопросы:</vt:lpstr>
      <vt:lpstr>Древнеиндийский мудрец Будда </vt:lpstr>
      <vt:lpstr> Вопросы </vt:lpstr>
      <vt:lpstr>Рефлексия</vt:lpstr>
      <vt:lpstr>Домашнее задание: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73</cp:revision>
  <dcterms:created xsi:type="dcterms:W3CDTF">2011-12-13T17:41:50Z</dcterms:created>
  <dcterms:modified xsi:type="dcterms:W3CDTF">2001-12-31T21:24:58Z</dcterms:modified>
</cp:coreProperties>
</file>