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57" r:id="rId4"/>
    <p:sldId id="258" r:id="rId5"/>
    <p:sldId id="260" r:id="rId6"/>
    <p:sldId id="259" r:id="rId7"/>
    <p:sldId id="261" r:id="rId8"/>
    <p:sldId id="263" r:id="rId9"/>
    <p:sldId id="267" r:id="rId10"/>
    <p:sldId id="270" r:id="rId11"/>
    <p:sldId id="271" r:id="rId12"/>
    <p:sldId id="265" r:id="rId13"/>
    <p:sldId id="266" r:id="rId14"/>
    <p:sldId id="272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6161"/>
    <a:srgbClr val="BE1414"/>
    <a:srgbClr val="F9BDE5"/>
    <a:srgbClr val="EC3CB1"/>
    <a:srgbClr val="F8B6E2"/>
    <a:srgbClr val="F6A0D9"/>
    <a:srgbClr val="5F9ECD"/>
    <a:srgbClr val="61A1FF"/>
    <a:srgbClr val="6F6FD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1" autoAdjust="0"/>
    <p:restoredTop sz="94660"/>
  </p:normalViewPr>
  <p:slideViewPr>
    <p:cSldViewPr>
      <p:cViewPr varScale="1">
        <p:scale>
          <a:sx n="76" d="100"/>
          <a:sy n="76" d="100"/>
        </p:scale>
        <p:origin x="-10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C3446-547E-46E8-9AD9-BAB1C7313B8D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A7988-9F94-41CF-A440-05730761AA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A7988-9F94-41CF-A440-05730761AA2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30000">
              <a:schemeClr val="accent4">
                <a:lumMod val="40000"/>
                <a:lumOff val="60000"/>
              </a:schemeClr>
            </a:gs>
            <a:gs pos="70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8BE5-5D46-44C4-92F4-C44A7A00BF71}" type="datetimeFigureOut">
              <a:rPr lang="ru-RU" smtClean="0"/>
              <a:pPr/>
              <a:t>16.05.2010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75A0B-D10C-49DE-92DD-9E08225E7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search?p=0&amp;ed=1&amp;text=%D0%92%D0%9E%D0%97%D0%9D%D0%98%D0%9A%D0%9D%D0%9E%D0%92%D0%95%D0%9D%D0%98%D0%95%20%D0%A7%D0%98%D0%A1%D0%9B%D0%90%20%D0%9F%D0%98&amp;spsite=fake-007-83860.ru&amp;img_url=mozg.by/system/files/u3/pi.jpg&amp;rpt=sim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images.yandex.ru/search?p=14&amp;ed=1&amp;text=%D0%BA%D0%B0%D1%80%D1%82%D0%B8%D0%BD%D0%BA%D0%B8%20%D1%81%D1%82%D0%B0%D0%BA%D0%B0%D0%BD&amp;spsite=fake-033-73483.ru&amp;img_url=www.servis-gid.ru/catalog/labirint05c1221_o8pr.jpg&amp;rpt=simage" TargetMode="External"/><Relationship Id="rId7" Type="http://schemas.openxmlformats.org/officeDocument/2006/relationships/hyperlink" Target="http://images.yandex.ru/search?p=31&amp;ed=1&amp;text=%D0%BA%D0%B0%D1%80%D1%82%D0%B8%D0%BD%D0%BA%D0%B8%20%D1%81%D1%82%D0%B0%D0%BA%D0%B0%D0%BD&amp;spsite=fake-029-3678280.ru&amp;img_url=snt.od.ua/pictures/400/shop-2753-big.jpg&amp;rpt=simag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9.jpeg"/><Relationship Id="rId5" Type="http://schemas.openxmlformats.org/officeDocument/2006/relationships/hyperlink" Target="http://images.yandex.ru/search?p=9&amp;ed=1&amp;text=%D0%BA%D0%B0%D1%80%D1%82%D0%B8%D0%BD%D0%BA%D0%B8%20%D1%81%D1%82%D0%B0%D0%BA%D0%B0%D0%BD&amp;spsite=fake-053-136480.ru&amp;img_url=www.avs-prim.ru/published/publicdata/B17148IMAG/attachments/SC/products_pictures/be4c5987-1785-11dd-9641-001f2908c552_enl.jpg&amp;rpt=simage" TargetMode="External"/><Relationship Id="rId10" Type="http://schemas.openxmlformats.org/officeDocument/2006/relationships/hyperlink" Target="http://images.yandex.ru/search?p=263&amp;ed=1&amp;text=%D1%87%D0%B8%D1%81%D0%BB%D0%BE%20%D0%BF%D0%B8&amp;spsite=fake-005-1196197.ru&amp;img_url=www.unihedron.com/projects/pi/full_thumbnail.jpg&amp;rpt=simage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search?p=0&amp;text=%D0%B4%D1%80%D0%B5%D0%B2%D0%BD%D0%B8%D0%B9%20%D0%B5%D0%B3%D0%B8%D0%BF%D0%B5%D1%82&amp;spsite=fake-026-250979.ru&amp;img_url=shkolniki.at.ua/_pu/16/36765198.jpg&amp;rpt=simage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images.yandex.ru/search?p=2&amp;text=%D0%B4%D1%80%D0%B5%D0%B2%D0%BD%D0%B8%D0%B9%20%D0%B5%D0%B3%D0%B8%D0%BF%D0%B5%D1%82&amp;spsite=fake-038-765683.ru&amp;img_url=i37.ltalk.ru/62/71/37162/97/890797/0.jpeg&amp;rpt=simag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search?p=0&amp;text=%D0%BA%D0%B8%D1%82%D0%B0%D0%B9%D1%81%D0%BA%D0%B8%D0%B9%20%D0%BC%D0%B0%D1%82%D0%B5%D0%BC%D0%B0%D1%82%D0%B8%D0%BA%20%D0%A6%D0%B7%D1%83%20%D0%A7%D1%83%D0%BD%D1%87%D0%B6%D0%B8%20&amp;spsite=www.spacecoins.ru&amp;img_url=www.spacecoins.ru/images/coins/cn/cn_2.JPG&amp;rpt=simage" TargetMode="Externa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://images.yandex.ru/search?p=190&amp;ed=1&amp;text=%D1%87%D0%B8%D1%81%D0%BB%D0%BE%20%D0%BF%D0%B8&amp;spsite=www.newsru.com&amp;img_url=image.newsru.com/pict/id/large/640694_1080797293.gif&amp;rpt=simage" TargetMode="Externa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oto-techart.ru/popup/10692.htm" TargetMode="External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hyperlink" Target="http://images.yandex.ru/search?p=11&amp;bf=1&amp;ed=1&amp;text=%D0%A4%D1%80%D0%B0%D0%BD%D1%86%D1%83%D0%B7%20%D0%A4%D0%B0%D0%B1%D1%80%D0%B8%D1%81%20%D0%91%D0%B5%D0%BB%D0%BB%D0%B0%D1%80%20%D1%84%D0%BE%D1%82%D0%BE&amp;spsite=press.try.md&amp;img_url=press.try.md/images/body/mozg_matemat_200.jpg&amp;rpt=s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ebturizm.ru/photo/country_photo_big.php?id=3647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www.webturizm.ru/photo/country_photo_big.php?id=3650" TargetMode="Externa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hyperlink" Target="http://images.yandex.ru/search?p=411&amp;ed=1&amp;text=%D1%87%D0%B8%D1%81%D0%BB%D0%BE%20%D0%BF%D0%B8&amp;spsite=www.inauka.ru&amp;img_url=images.izvestia.ru/inauka/45018.jpg&amp;rpt=simage" TargetMode="Externa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hyperlink" Target="http://images.yandex.ru/search?p=306&amp;ed=1&amp;text=%D1%87%D0%B8%D1%81%D0%BB%D0%BE%20%D0%BF%D0%B8&amp;spsite=zapizki.blogspot.com&amp;img_url=lh4.ggpht.com/_tCk5qv8nwNU/SbvoD2r5pmI/AAAAAAAACNc/NS3ZDfvfV88/p3130035_thumb%5b2%5d.jpg?imgmax=800&amp;rpt=simag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jpeg"/><Relationship Id="rId7" Type="http://schemas.openxmlformats.org/officeDocument/2006/relationships/hyperlink" Target="http://images.yandex.ru/search?p=458&amp;ed=1&amp;text=%D1%87%D0%B8%D1%81%D0%BB%D0%BE%20%D0%BF%D0%B8&amp;spsite=www.vesti.ru&amp;img_url=pics.vesti.ru/p/b_93837.jpg&amp;rpt=simage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images.yandex.ru/search?p=411&amp;ed=1&amp;text=%D1%87%D0%B8%D1%81%D0%BB%D0%BE%20%D0%BF%D0%B8&amp;spsite=www.inauka.ru&amp;img_url=images.izvestia.ru/inauka/45018.jpg&amp;rpt=sim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g_1" descr="http://moikompas.ru/img/compas/2008-07-05/irrational_number_pi/225707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71435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rgbClr val="252D0D"/>
                </a:solidFill>
                <a:latin typeface="Monotype Corsiva" pitchFamily="66" charset="0"/>
              </a:rPr>
              <a:t>История числа «</a:t>
            </a:r>
            <a:r>
              <a:rPr lang="el-GR" sz="8000" dirty="0" smtClean="0">
                <a:solidFill>
                  <a:srgbClr val="252D0D"/>
                </a:solidFill>
                <a:latin typeface="Monotype Corsiva" pitchFamily="66" charset="0"/>
              </a:rPr>
              <a:t>π</a:t>
            </a:r>
            <a:r>
              <a:rPr lang="ru-RU" sz="8000" dirty="0" smtClean="0">
                <a:solidFill>
                  <a:srgbClr val="252D0D"/>
                </a:solidFill>
                <a:latin typeface="Monotype Corsiva" pitchFamily="66" charset="0"/>
              </a:rPr>
              <a:t>»</a:t>
            </a:r>
            <a:endParaRPr lang="ru-RU" sz="8000" dirty="0">
              <a:solidFill>
                <a:srgbClr val="252D0D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6380" y="5000636"/>
            <a:ext cx="3857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Харитоненко Алена </a:t>
            </a:r>
          </a:p>
          <a:p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Ученица 6 «А» класса</a:t>
            </a:r>
          </a:p>
          <a:p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МОУ СОШ пос. Новостроево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25000">
              <a:schemeClr val="accent5">
                <a:lumMod val="60000"/>
                <a:lumOff val="40000"/>
              </a:schemeClr>
            </a:gs>
            <a:gs pos="75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1000108"/>
            <a:ext cx="767558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ЦЕЛЬ:  1) Установить зависимость между длиной окружности                               и диаметром круга.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  2) Проверить постоянство числа П ( пи).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85786" y="3143248"/>
            <a:ext cx="7715304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ЗАДАЧИ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Меняя размеры длины окружности 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измеряя диаметр, находить  их отношение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Заносить полученные результаты в таблицу;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Выяснить  как зависит длина окружности от диаметра; сделать вывод.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romanUcPeriod"/>
              <a:tabLst>
                <a:tab pos="914400" algn="l"/>
              </a:tabLst>
            </a:pPr>
            <a:r>
              <a:rPr lang="ru-RU" sz="2400" b="1" dirty="0" smtClean="0">
                <a:latin typeface="Monotype Corsiva" pitchFamily="66" charset="0"/>
              </a:rPr>
              <a:t> Выяснить интересные факты из истории числа </a:t>
            </a:r>
            <a:r>
              <a:rPr lang="ru-RU" sz="2400" b="1" i="1" dirty="0" smtClean="0">
                <a:latin typeface="Monotype Corsiva" pitchFamily="66" charset="0"/>
              </a:rPr>
              <a:t>П.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14290"/>
            <a:ext cx="6500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Monotype Corsiva" pitchFamily="66" charset="0"/>
              </a:rPr>
              <a:t>Цели и задачи.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214554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              3) Проследить историю возникновения числа  </a:t>
            </a:r>
            <a:r>
              <a:rPr lang="ru-RU" sz="2400" b="1" i="1" dirty="0" smtClean="0">
                <a:latin typeface="Monotype Corsiva" pitchFamily="66" charset="0"/>
              </a:rPr>
              <a:t>П.</a:t>
            </a:r>
            <a:r>
              <a:rPr lang="ru-RU" sz="2400" b="1" dirty="0" smtClean="0">
                <a:latin typeface="Monotype Corsiva" pitchFamily="66" charset="0"/>
              </a:rPr>
              <a:t> 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30000">
              <a:schemeClr val="accent4">
                <a:lumMod val="40000"/>
                <a:lumOff val="60000"/>
              </a:schemeClr>
            </a:gs>
            <a:gs pos="70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75000"/>
                <a:alpha val="9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1859340"/>
            <a:ext cx="807249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b="1" dirty="0">
                <a:latin typeface="Monotype Corsiva" pitchFamily="66" charset="0"/>
              </a:rPr>
              <a:t>Число </a:t>
            </a:r>
            <a:r>
              <a:rPr lang="ru-RU" sz="4400" b="1" dirty="0" err="1" smtClean="0">
                <a:latin typeface="Monotype Corsiva" pitchFamily="66" charset="0"/>
              </a:rPr>
              <a:t>π </a:t>
            </a:r>
            <a:r>
              <a:rPr lang="ru-RU" sz="2400" dirty="0" smtClean="0">
                <a:latin typeface="Monotype Corsiva" pitchFamily="66" charset="0"/>
              </a:rPr>
              <a:t>— </a:t>
            </a:r>
            <a:r>
              <a:rPr lang="ru-RU" sz="2400" dirty="0">
                <a:latin typeface="Monotype Corsiva" pitchFamily="66" charset="0"/>
              </a:rPr>
              <a:t>математическая константа, выражающая отношение длины окружности к длине её диаметра. Обозначается буквой греческого алфавита </a:t>
            </a:r>
            <a:r>
              <a:rPr lang="ru-RU" sz="2400" dirty="0" smtClean="0">
                <a:latin typeface="Monotype Corsiva" pitchFamily="66" charset="0"/>
              </a:rPr>
              <a:t> «</a:t>
            </a:r>
            <a:r>
              <a:rPr lang="ru-RU" sz="2400" dirty="0">
                <a:latin typeface="Monotype Corsiva" pitchFamily="66" charset="0"/>
              </a:rPr>
              <a:t>пи».</a:t>
            </a:r>
            <a:br>
              <a:rPr lang="ru-RU" sz="2400" dirty="0">
                <a:latin typeface="Monotype Corsiva" pitchFamily="66" charset="0"/>
              </a:rPr>
            </a:br>
            <a:r>
              <a:rPr lang="ru-RU" sz="2400" b="1" dirty="0" smtClean="0">
                <a:latin typeface="Monotype Corsiva" pitchFamily="66" charset="0"/>
              </a:rPr>
              <a:t>Число </a:t>
            </a:r>
            <a:r>
              <a:rPr lang="ru-RU" sz="4400" b="1" dirty="0" err="1">
                <a:latin typeface="Monotype Corsiva" pitchFamily="66" charset="0"/>
              </a:rPr>
              <a:t>π</a:t>
            </a:r>
            <a:r>
              <a:rPr lang="ru-RU" sz="4400" dirty="0" err="1">
                <a:latin typeface="Monotype Corsiva" pitchFamily="66" charset="0"/>
              </a:rPr>
              <a:t> </a:t>
            </a:r>
            <a:r>
              <a:rPr lang="ru-RU" sz="2400" dirty="0">
                <a:latin typeface="Monotype Corsiva" pitchFamily="66" charset="0"/>
              </a:rPr>
              <a:t>впервые возникло в геометрии как отношение длины окружности к длине её диаметра, однако оно появляется и в других областях математики. 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6" name="Рисунок 5" descr="http://im0-tub.yandex.net/i?id=103039885-01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000636"/>
            <a:ext cx="209550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72066" y="785794"/>
            <a:ext cx="3071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6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Π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≈ 3,1416</a:t>
            </a:r>
            <a:endParaRPr lang="ru-RU" sz="8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5" name="Picture 3" descr="H:\число пи\пи числ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14290"/>
            <a:ext cx="2571768" cy="193842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5286388"/>
            <a:ext cx="6143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Общеупотребительным такое число стало с середины 18 века.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50"/>
                            </p:stCondLst>
                            <p:childTnLst>
                              <p:par>
                                <p:cTn id="34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30000">
              <a:schemeClr val="accent4">
                <a:lumMod val="40000"/>
                <a:lumOff val="60000"/>
              </a:schemeClr>
            </a:gs>
            <a:gs pos="70000">
              <a:schemeClr val="accent6">
                <a:lumMod val="75000"/>
                <a:alpha val="84000"/>
              </a:schemeClr>
            </a:gs>
            <a:gs pos="100000">
              <a:schemeClr val="accent4">
                <a:lumMod val="75000"/>
              </a:scheme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3" descr="картинка Стакан и лимон - , для мобильного телефо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1762125" cy="2286000"/>
          </a:xfrm>
          <a:prstGeom prst="rect">
            <a:avLst/>
          </a:prstGeom>
          <a:noFill/>
        </p:spPr>
      </p:pic>
      <p:pic>
        <p:nvPicPr>
          <p:cNvPr id="1027" name="Рисунок 5" descr="http://im3-tub.yandex.net/i?id=119152639-03&amp;n=1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3071802" y="4214818"/>
            <a:ext cx="1285884" cy="1490715"/>
          </a:xfrm>
          <a:prstGeom prst="rect">
            <a:avLst/>
          </a:prstGeom>
          <a:noFill/>
        </p:spPr>
      </p:pic>
      <p:pic>
        <p:nvPicPr>
          <p:cNvPr id="1026" name="Рисунок 8" descr="http://im7-tub.yandex.net/i?id=47544885-01&amp;n=11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>
            <a:off x="4714876" y="2714620"/>
            <a:ext cx="1552577" cy="1552577"/>
          </a:xfrm>
          <a:prstGeom prst="rect">
            <a:avLst/>
          </a:prstGeom>
          <a:noFill/>
        </p:spPr>
      </p:pic>
      <p:pic>
        <p:nvPicPr>
          <p:cNvPr id="1025" name="Рисунок 11" descr="http://im4-tub.yandex.net/i?id=164585428-06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4357694"/>
            <a:ext cx="1428760" cy="1643706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14282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399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25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496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285728"/>
            <a:ext cx="6643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Monotype Corsiva" pitchFamily="66" charset="0"/>
              </a:rPr>
              <a:t>Мы провели исследование и опытным путем доказали, что число </a:t>
            </a:r>
            <a:r>
              <a:rPr lang="el-GR" sz="2800" dirty="0" smtClean="0">
                <a:latin typeface="Monotype Corsiva" pitchFamily="66" charset="0"/>
              </a:rPr>
              <a:t>π</a:t>
            </a:r>
            <a:r>
              <a:rPr lang="ru-RU" sz="2800" dirty="0" smtClean="0">
                <a:latin typeface="Monotype Corsiva" pitchFamily="66" charset="0"/>
              </a:rPr>
              <a:t> ≈ 3,1416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00100" y="3071810"/>
            <a:ext cx="92869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428992" y="4500570"/>
            <a:ext cx="57150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072066" y="3214686"/>
            <a:ext cx="785818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215206" y="4929198"/>
            <a:ext cx="92869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4414" y="3071810"/>
            <a:ext cx="428628" cy="2143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286380" y="3214686"/>
            <a:ext cx="428628" cy="2143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571868" y="4500570"/>
            <a:ext cx="405909" cy="182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429520" y="4929198"/>
            <a:ext cx="428628" cy="2143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147" name="Picture 3" descr="H:\Мои рисунки\картинки и смайлы\pic3[1]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44" y="5000636"/>
            <a:ext cx="2407746" cy="1652589"/>
          </a:xfrm>
          <a:prstGeom prst="rect">
            <a:avLst/>
          </a:prstGeom>
          <a:noFill/>
        </p:spPr>
      </p:pic>
      <p:pic>
        <p:nvPicPr>
          <p:cNvPr id="23" name="Рисунок 22" descr="http://im3-tub.yandex.net/i?id=117436641-06">
            <a:hlinkClick r:id="rId10"/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5140" y="285728"/>
            <a:ext cx="228601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12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rgbClr val="FFFF00">
                <a:alpha val="85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85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Monotype Corsiva" pitchFamily="66" charset="0"/>
                <a:cs typeface="Times New Roman" pitchFamily="18" charset="0"/>
              </a:rPr>
              <a:t>Полученные результаты описаны в таблице</a:t>
            </a:r>
            <a:endParaRPr lang="ru-RU" sz="3200" b="1" dirty="0"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3" name="img_4" descr="http://moikompas.ru/img/compas/2008-07-05/irrational_number_pi/464836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857256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2000241"/>
          <a:ext cx="6643734" cy="32861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28628"/>
                <a:gridCol w="1928826"/>
                <a:gridCol w="1941432"/>
                <a:gridCol w="2344848"/>
              </a:tblGrid>
              <a:tr h="78094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Monotype Corsiva" pitchFamily="66" charset="0"/>
                        </a:rPr>
                        <a:t>№</a:t>
                      </a:r>
                      <a:endParaRPr lang="ru-RU" sz="20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Monotype Corsiva" pitchFamily="66" charset="0"/>
                        </a:rPr>
                        <a:t>ДЛИНА ОКРУЖНОСТИ</a:t>
                      </a:r>
                      <a:endParaRPr lang="ru-RU" sz="20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Monotype Corsiva" pitchFamily="66" charset="0"/>
                        </a:rPr>
                        <a:t>ДИАМЕТР КРУГА</a:t>
                      </a:r>
                      <a:endParaRPr lang="ru-RU" sz="20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Monotype Corsiva" pitchFamily="66" charset="0"/>
                        </a:rPr>
                        <a:t>ОТНОШЕНИЕ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с/</a:t>
                      </a:r>
                      <a:r>
                        <a:rPr lang="en-US" sz="2400" b="1" dirty="0" smtClean="0">
                          <a:latin typeface="Monotype Corsiva" pitchFamily="66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05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Monotype Corsiva" pitchFamily="66" charset="0"/>
                        </a:rPr>
                        <a:t>1.</a:t>
                      </a:r>
                      <a:endParaRPr lang="ru-RU" sz="20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26,5 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8,5см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Примерно 3,137…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  <a:tr h="63015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Monotype Corsiva" pitchFamily="66" charset="0"/>
                        </a:rPr>
                        <a:t>2.</a:t>
                      </a:r>
                      <a:endParaRPr lang="ru-RU" sz="20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22см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7см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Примерно</a:t>
                      </a:r>
                      <a:r>
                        <a:rPr lang="ru-RU" sz="2400" b="1" baseline="0" dirty="0" smtClean="0">
                          <a:latin typeface="Monotype Corsiva" pitchFamily="66" charset="0"/>
                        </a:rPr>
                        <a:t> 3,142…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  <a:tr h="59488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Monotype Corsiva" pitchFamily="66" charset="0"/>
                        </a:rPr>
                        <a:t>3.</a:t>
                      </a:r>
                      <a:endParaRPr lang="ru-RU" sz="20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24,5см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8см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Примерно 3,</a:t>
                      </a:r>
                      <a:r>
                        <a:rPr lang="en-US" sz="2400" b="1" dirty="0" smtClean="0">
                          <a:latin typeface="Monotype Corsiva" pitchFamily="66" charset="0"/>
                        </a:rPr>
                        <a:t>1</a:t>
                      </a:r>
                      <a:r>
                        <a:rPr lang="ru-RU" sz="2400" b="1" dirty="0" smtClean="0">
                          <a:latin typeface="Monotype Corsiva" pitchFamily="66" charset="0"/>
                        </a:rPr>
                        <a:t>62…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  <a:tr h="61956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Monotype Corsiva" pitchFamily="66" charset="0"/>
                        </a:rPr>
                        <a:t>4.</a:t>
                      </a:r>
                      <a:endParaRPr lang="ru-RU" sz="20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19</a:t>
                      </a:r>
                      <a:r>
                        <a:rPr lang="en-US" sz="2400" b="1" baseline="0" dirty="0" smtClean="0">
                          <a:latin typeface="Monotype Corsiva" pitchFamily="66" charset="0"/>
                        </a:rPr>
                        <a:t> c</a:t>
                      </a:r>
                      <a:r>
                        <a:rPr lang="ru-RU" sz="2400" b="1" baseline="0" dirty="0" smtClean="0">
                          <a:latin typeface="Monotype Corsiva" pitchFamily="66" charset="0"/>
                        </a:rPr>
                        <a:t>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6 см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Monotype Corsiva" pitchFamily="66" charset="0"/>
                        </a:rPr>
                        <a:t>Примерно 3,149…</a:t>
                      </a:r>
                      <a:endParaRPr lang="ru-RU" sz="2400" b="1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число пи\пичисло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1"/>
            <a:ext cx="9144000" cy="686113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2571744"/>
            <a:ext cx="8643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rgbClr val="7030A0"/>
                </a:solidFill>
                <a:latin typeface="Monotype Corsiva" pitchFamily="66" charset="0"/>
              </a:rPr>
              <a:t>Из истории числа «</a:t>
            </a:r>
            <a:r>
              <a:rPr lang="el-GR" sz="8000" dirty="0" smtClean="0">
                <a:solidFill>
                  <a:srgbClr val="7030A0"/>
                </a:solidFill>
                <a:latin typeface="Monotype Corsiva" pitchFamily="66" charset="0"/>
              </a:rPr>
              <a:t>π</a:t>
            </a:r>
            <a:r>
              <a:rPr lang="ru-RU" sz="8000" dirty="0" smtClean="0">
                <a:solidFill>
                  <a:srgbClr val="7030A0"/>
                </a:solidFill>
                <a:latin typeface="Monotype Corsiva" pitchFamily="66" charset="0"/>
              </a:rPr>
              <a:t>»</a:t>
            </a:r>
            <a:endParaRPr lang="ru-RU" sz="80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http://cinderella.gorod.tomsk.ru/uploads/25984/1236689706/pan1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76875"/>
            <a:ext cx="14382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inderella.gorod.tomsk.ru/uploads/25984/1236689706/pan1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5286388"/>
            <a:ext cx="14382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inderella.gorod.tomsk.ru/uploads/25984/1236689706/pan1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214290"/>
            <a:ext cx="14382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inderella.gorod.tomsk.ru/uploads/25984/1236689706/pan1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14382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0000">
              <a:schemeClr val="accent4">
                <a:lumMod val="40000"/>
                <a:lumOff val="60000"/>
              </a:schemeClr>
            </a:gs>
            <a:gs pos="70000">
              <a:schemeClr val="accent6">
                <a:lumMod val="75000"/>
              </a:schemeClr>
            </a:gs>
            <a:gs pos="99000">
              <a:schemeClr val="bg2">
                <a:lumMod val="25000"/>
                <a:alpha val="72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Древнем  Египте  площадь  круга диаметром 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определяли как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S =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/9)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3000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800" b="1" baseline="30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= ( 1 – 1/9 )</a:t>
            </a:r>
            <a:r>
              <a:rPr lang="ru-RU" sz="2800" b="1" baseline="30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2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d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baseline="30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2  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Из приведенного выражения можно заключить, что в то время число "пи" считали равным дроби (16/9)</a:t>
            </a:r>
            <a:r>
              <a:rPr kumimoji="0" lang="ru-RU" sz="240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, или 256/81, т.е. </a:t>
            </a:r>
            <a:r>
              <a:rPr kumimoji="0" lang="el-G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π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= 3.16…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7" name="Рисунок 6" descr="http://www.sectordelgas.ru/images/eg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214554"/>
            <a:ext cx="307183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sectordelgas.ru/images/eg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4572008"/>
            <a:ext cx="2238384" cy="2024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4-tub.yandex.net/i?id=71157158-01&amp;n=3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143116"/>
            <a:ext cx="2143140" cy="182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7-tub.yandex.net/i?id=31043299-06&amp;n=3">
            <a:hlinkClick r:id="rId6" tgtFrame="_blank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4929198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25000">
              <a:srgbClr val="FF9900"/>
            </a:gs>
            <a:gs pos="75000">
              <a:srgbClr val="FF2F2F"/>
            </a:gs>
            <a:gs pos="100000">
              <a:srgbClr val="C0000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714356"/>
            <a:ext cx="85010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 Архимед в 3 веке до н.э. , занимаясь вычислениями длины окружности, установил, что “ периметр всякого круга равен утроенному диаметру с избытком, который меньше седьмой части диаметра, но больше десяти семьдесят первых “. 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3" name="Рисунок 2" descr="http://cinderella.gorod.tomsk.ru/uploads/25984/1236689706/arhimed.gif"/>
          <p:cNvPicPr/>
          <p:nvPr/>
        </p:nvPicPr>
        <p:blipFill>
          <a:blip r:embed="rId2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1928802"/>
            <a:ext cx="2214578" cy="297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3-tub.yandex.net/i?id=58473927-01">
            <a:hlinkClick r:id="rId3"/>
          </p:cNvPr>
          <p:cNvPicPr/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5072074"/>
            <a:ext cx="3214710" cy="153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2643182"/>
            <a:ext cx="52149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По точным расчётам Архимеда отношение окружности к диаметру заключено между числами </a:t>
            </a:r>
            <a:r>
              <a:rPr lang="ru-RU" sz="2400" b="1" dirty="0" smtClean="0">
                <a:latin typeface="Monotype Corsiva" pitchFamily="66" charset="0"/>
              </a:rPr>
              <a:t>3</a:t>
            </a:r>
            <a:r>
              <a:rPr lang="ru-RU" sz="2400" dirty="0" smtClean="0">
                <a:latin typeface="Monotype Corsiva" pitchFamily="66" charset="0"/>
              </a:rPr>
              <a:t> 10/71 и </a:t>
            </a:r>
            <a:r>
              <a:rPr lang="ru-RU" sz="2400" b="1" dirty="0" smtClean="0">
                <a:latin typeface="Monotype Corsiva" pitchFamily="66" charset="0"/>
              </a:rPr>
              <a:t>3</a:t>
            </a:r>
            <a:r>
              <a:rPr lang="ru-RU" sz="2400" dirty="0" smtClean="0">
                <a:latin typeface="Monotype Corsiva" pitchFamily="66" charset="0"/>
              </a:rPr>
              <a:t> 1/7,</a:t>
            </a:r>
          </a:p>
          <a:p>
            <a:r>
              <a:rPr lang="ru-RU" sz="2400" dirty="0" smtClean="0">
                <a:latin typeface="Monotype Corsiva" pitchFamily="66" charset="0"/>
              </a:rPr>
              <a:t>        т.е.    </a:t>
            </a:r>
            <a:r>
              <a:rPr lang="ru-RU" sz="2400" b="1" dirty="0" smtClean="0">
                <a:latin typeface="Monotype Corsiva" pitchFamily="66" charset="0"/>
              </a:rPr>
              <a:t>3,1408 &lt;   П    &lt; 3,1428 </a:t>
            </a:r>
            <a:endParaRPr lang="ru-RU" sz="2400" b="1" dirty="0">
              <a:latin typeface="Monotype Corsiva" pitchFamily="66" charset="0"/>
            </a:endParaRPr>
          </a:p>
        </p:txBody>
      </p:sp>
      <p:pic>
        <p:nvPicPr>
          <p:cNvPr id="7" name="Рисунок 6" descr="http://im4-tub.yandex.net/i?id=19553433-02">
            <a:hlinkClick r:id="rId5"/>
          </p:cNvPr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5057769"/>
            <a:ext cx="2357454" cy="180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Интересные факты про число "Пи»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</a:endParaRPr>
          </a:p>
        </p:txBody>
      </p:sp>
      <p:pic>
        <p:nvPicPr>
          <p:cNvPr id="5" name="Рисунок 4" descr="http://www.from-ua.com/images/articles/___new_1285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2714644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E:\лена\Мои рисунки\картинки\анимация\образцы рисунков 24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357694"/>
            <a:ext cx="2683369" cy="20745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44" y="785794"/>
            <a:ext cx="900115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</a:t>
            </a:r>
            <a:r>
              <a:rPr lang="ru-RU" sz="2800" b="1" dirty="0" smtClean="0">
                <a:solidFill>
                  <a:srgbClr val="500838"/>
                </a:solidFill>
                <a:latin typeface="Monotype Corsiva" pitchFamily="66" charset="0"/>
              </a:rPr>
              <a:t>Ученые потратили 73 часа, чтобы заново вычислить число Пи</a:t>
            </a:r>
            <a:endParaRPr lang="ru-RU" sz="2400" b="1" dirty="0" smtClean="0">
              <a:solidFill>
                <a:srgbClr val="500838"/>
              </a:solidFill>
              <a:latin typeface="Monotype Corsiva" pitchFamily="66" charset="0"/>
            </a:endParaRPr>
          </a:p>
          <a:p>
            <a:endParaRPr lang="ru-RU" sz="2400" b="1" dirty="0" smtClean="0">
              <a:latin typeface="Monotype Corsiva" pitchFamily="66" charset="0"/>
            </a:endParaRPr>
          </a:p>
          <a:p>
            <a:r>
              <a:rPr lang="ru-RU" sz="2400" dirty="0" smtClean="0">
                <a:latin typeface="Monotype Corsiva" pitchFamily="66" charset="0"/>
              </a:rPr>
              <a:t>Пятница, 21 Авг. 2009, 16:24:36 / источник: e-news.com.ua </a:t>
            </a:r>
          </a:p>
          <a:p>
            <a:endParaRPr lang="ru-RU" sz="2400" dirty="0" smtClean="0">
              <a:latin typeface="Monotype Corsiva" pitchFamily="66" charset="0"/>
            </a:endParaRPr>
          </a:p>
          <a:p>
            <a:r>
              <a:rPr lang="ru-RU" sz="2400" dirty="0" smtClean="0">
                <a:latin typeface="Monotype Corsiva" pitchFamily="66" charset="0"/>
              </a:rPr>
              <a:t>Японские ученые вычислили число Пи с рекордной точностью. Их  рекорд составляет 2576980377524 (2 триллиона 576 миллиардов 980 миллионов 377 тысяч 524) знака. Предыдущий рекорд составлял примерно 1,2 триллиона знаков и тоже был установлен в Японии, в 2002 году.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5F9ECD"/>
            </a:gs>
            <a:gs pos="71001">
              <a:srgbClr val="6F6FDB"/>
            </a:gs>
            <a:gs pos="81000">
              <a:srgbClr val="61A1FF"/>
            </a:gs>
            <a:gs pos="100000">
              <a:srgbClr val="00669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488" y="214290"/>
            <a:ext cx="32147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A1077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Новый рекорд 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AA1077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Француз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Фабрис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Беллар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вычислил число Пи с рекордной точностью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10EA7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Monotype Corsiva" pitchFamily="66" charset="0"/>
            </a:endParaRPr>
          </a:p>
        </p:txBody>
      </p:sp>
      <p:pic>
        <p:nvPicPr>
          <p:cNvPr id="1025" name="Рисунок 35" descr="http://im3-tub.yandex.net/i?id=21815832-0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28604"/>
            <a:ext cx="2602191" cy="171451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 rot="10800000" flipV="1">
            <a:off x="1643010" y="2786058"/>
            <a:ext cx="75009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Об этом сообщается на его официальном сайте. Новый рекорд  его  составляет около 2,7 триллиона (2 триллиона 699 миллиардов 999 миллионов 990 тысяч) десятичных знаков.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7" name="Рисунок 6" descr="Франция фото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7166"/>
            <a:ext cx="214314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Франция фото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4357694"/>
            <a:ext cx="221457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Франция. Париж. Эйфелева башня вид ночью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44" y="4500570"/>
            <a:ext cx="250033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786050" y="4929198"/>
            <a:ext cx="3571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Monotype Corsiva" pitchFamily="66" charset="0"/>
              </a:rPr>
              <a:t>Беллар</a:t>
            </a:r>
            <a:r>
              <a:rPr lang="ru-RU" sz="2400" dirty="0" smtClean="0">
                <a:latin typeface="Monotype Corsiva" pitchFamily="66" charset="0"/>
              </a:rPr>
              <a:t>  потратил на вычисления около 103 дней. Все расчеты проводились на домашнем компьютере.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42844" y="0"/>
            <a:ext cx="8501122" cy="959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60-ЛЕТНИЙ ЯПОНЕЦ ЗАПОМНИЛ 100 ТЫСЯЧ ЗНАКОВ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 ЗАПЯТОЙ ЧИСЛА ПИ.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6625" name="Рисунок 65" descr="06s03 japa.jpg (18208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857232"/>
            <a:ext cx="3929059" cy="2643206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85720" y="714356"/>
            <a:ext cx="4572032" cy="197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Японец Акира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Харагучи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работающий консультантом в области психиатрии, установил мировой рекорд, назвав по памяти число П с точностью до 100 тысяч знаков после запятой. </a:t>
            </a:r>
            <a:r>
              <a:rPr lang="ru-RU" sz="2000" i="1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Чтобы назвать их, ему потребовалось 16 часов.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3857628"/>
            <a:ext cx="3643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otype Corsiva" pitchFamily="66" charset="0"/>
              </a:rPr>
              <a:t>Но у японца, кстати, есть опасный конкурент. Как сообщает ИТАР-ТАСС, житель Львова Андрей Слесарчук заявил, что способен назвать миллион знаков после запятой числа Пи.</a:t>
            </a:r>
            <a:endParaRPr lang="ru-RU" sz="2000" dirty="0">
              <a:latin typeface="Monotype Corsiva" pitchFamily="66" charset="0"/>
            </a:endParaRPr>
          </a:p>
        </p:txBody>
      </p:sp>
      <p:pic>
        <p:nvPicPr>
          <p:cNvPr id="8" name="Рисунок 7" descr="http://russian.people.com.cn/mediafile/200611/27/F20061127103044002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714620"/>
            <a:ext cx="3571900" cy="242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500694" y="3500438"/>
            <a:ext cx="2746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Анна ДЖЕДЖУЛА газета "ФАКТЫ"</a:t>
            </a:r>
            <a:endParaRPr lang="ru-RU" sz="1200" b="1" i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288341"/>
            <a:ext cx="45720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otype Corsiva" pitchFamily="66" charset="0"/>
              </a:rPr>
              <a:t>Предыдущий  рекорд поставил 24-летний китайский аспирант </a:t>
            </a:r>
            <a:r>
              <a:rPr lang="ru-RU" sz="2000" dirty="0" err="1" smtClean="0">
                <a:latin typeface="Monotype Corsiva" pitchFamily="66" charset="0"/>
              </a:rPr>
              <a:t>Люй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Чао</a:t>
            </a:r>
            <a:r>
              <a:rPr lang="ru-RU" sz="2000" dirty="0" smtClean="0">
                <a:latin typeface="Monotype Corsiva" pitchFamily="66" charset="0"/>
              </a:rPr>
              <a:t> вошел в книгу рекордов Гиннеса, за 24 </a:t>
            </a:r>
            <a:r>
              <a:rPr lang="ru-RU" dirty="0" smtClean="0">
                <a:latin typeface="Monotype Corsiva" pitchFamily="66" charset="0"/>
              </a:rPr>
              <a:t>часа</a:t>
            </a:r>
            <a:r>
              <a:rPr lang="ru-RU" sz="2000" dirty="0" smtClean="0">
                <a:latin typeface="Monotype Corsiva" pitchFamily="66" charset="0"/>
              </a:rPr>
              <a:t> и 4 минуты точно назвав по памяти число "пи" с точностью до 67890 знака после запятой.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11" name="Рисунок 10" descr="http://im8-tub.yandex.net/i?id=97943154-01">
            <a:hlinkClick r:id="rId5"/>
          </p:cNvPr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64" y="0"/>
            <a:ext cx="157163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85" decel="100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85" decel="100000"/>
                                        <p:tgtEl>
                                          <p:spTgt spid="266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385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C3CB1"/>
            </a:gs>
            <a:gs pos="53000">
              <a:srgbClr val="F6A0D9"/>
            </a:gs>
            <a:gs pos="83000">
              <a:srgbClr val="F8B6E2"/>
            </a:gs>
            <a:gs pos="100000">
              <a:srgbClr val="F9BDE5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357166"/>
            <a:ext cx="4071966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тоб запомнить цифры эти,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Нужно правильно прочесть: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Три, четырнадцать, пятнадцать,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Девяносто два и шесть.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85926"/>
            <a:ext cx="39592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Ну и дальше надо знать,</a:t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Если мы вас спросим -</a:t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Это будет пять, три, пять,</a:t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Восемь, девять, восемь.</a:t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333333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endParaRPr lang="ru-RU" sz="2000" dirty="0" smtClean="0">
              <a:solidFill>
                <a:prstClr val="black"/>
              </a:solidFill>
              <a:latin typeface="Monotype Corsiva" pitchFamily="66" charset="0"/>
            </a:endParaRPr>
          </a:p>
        </p:txBody>
      </p:sp>
      <p:pic>
        <p:nvPicPr>
          <p:cNvPr id="7" name="img_0" descr="http://moikompas.ru/img/compas/2008-07-05/irrational_number_pi/29424127.jpg"/>
          <p:cNvPicPr/>
          <p:nvPr/>
        </p:nvPicPr>
        <p:blipFill>
          <a:blip r:embed="rId2" cstate="print">
            <a:clrChange>
              <a:clrFrom>
                <a:srgbClr val="C4DDFC"/>
              </a:clrFrom>
              <a:clrTo>
                <a:srgbClr val="C4D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5072074"/>
            <a:ext cx="2071702" cy="163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28794" y="142852"/>
            <a:ext cx="54702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запомнить первые цифры числа  </a:t>
            </a:r>
            <a:r>
              <a:rPr lang="ru-RU" sz="2800" dirty="0" smtClean="0">
                <a:latin typeface="Monotype Corsiva" pitchFamily="66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571876"/>
            <a:ext cx="278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(С.Бобров. ”Волшебный двурог”)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71736" y="3929066"/>
            <a:ext cx="64293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“Что я знаю о кругах?”   (3,1416 );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“Вот и знаю я число, именуемое Пи. – Молодец!”( 3,1415927 );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“Учи и знай в числе известном за цифрой цифру, как удачу примечать”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( 3,14159265359 )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000496" y="2928934"/>
            <a:ext cx="42148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Знаки числа 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можно определить по количеству букв в каждом слове: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i-tmb-0x" descr="http://im3-tub.yandex.net/i?id=189075839-05"/>
          <p:cNvPicPr/>
          <p:nvPr/>
        </p:nvPicPr>
        <p:blipFill>
          <a:blip r:embed="rId3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714356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82 -0.00046 C -0.09982 0.04348 -0.07274 0.07956 -0.03976 0.07956 C -0.00087 0.07956 0.0132 0.03955 0.0191 0.01549 L 0.02518 -0.01642 C 0.03126 -0.04047 0.04619 -0.08048 0.09011 -0.08048 C 0.11823 -0.08048 0.15018 -0.0444 0.15018 -0.00046 C 0.15018 0.04348 0.11823 0.07956 0.09011 0.07956 C 0.04619 0.07956 0.03126 0.03955 0.02518 0.01549 L 0.0191 -0.01642 C 0.0132 -0.04047 -0.00087 -0.08048 -0.03976 -0.08048 C -0.07274 -0.08048 -0.09982 -0.0444 -0.09982 -0.00046 Z " pathEditMode="relative" rAng="0" ptsTypes="ffFffffFfff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1"/>
      <p:bldP spid="6" grpId="0"/>
      <p:bldP spid="5" grpId="1"/>
      <p:bldP spid="8" grpId="0"/>
      <p:bldP spid="5121" grpId="0"/>
      <p:bldP spid="5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0000">
              <a:srgbClr val="E84AE8"/>
            </a:gs>
            <a:gs pos="64999">
              <a:srgbClr val="AA1077"/>
            </a:gs>
            <a:gs pos="89999">
              <a:srgbClr val="FF9900"/>
            </a:gs>
            <a:gs pos="100000">
              <a:srgbClr val="FF820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3" descr="http://moikompas.ru/img/compas/2008-07-05/irrational_number_pi/502504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85728"/>
            <a:ext cx="542925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2285992"/>
            <a:ext cx="37861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14 марта </a:t>
            </a:r>
            <a:r>
              <a:rPr lang="ru-RU" sz="2400" dirty="0" smtClean="0">
                <a:latin typeface="Monotype Corsiva" pitchFamily="66" charset="0"/>
              </a:rPr>
              <a:t>в мире отмечается один из самых необычных праздников – </a:t>
            </a:r>
            <a:r>
              <a:rPr lang="ru-RU" sz="2400" b="1" dirty="0" smtClean="0">
                <a:latin typeface="Monotype Corsiva" pitchFamily="66" charset="0"/>
              </a:rPr>
              <a:t>«День числа Пи»</a:t>
            </a:r>
            <a:r>
              <a:rPr lang="ru-RU" sz="2400" dirty="0" smtClean="0">
                <a:latin typeface="Monotype Corsiva" pitchFamily="66" charset="0"/>
              </a:rPr>
              <a:t>. Если быть точнее, то поздравлять окружающих с днем «пи» нужно в марте </a:t>
            </a:r>
            <a:r>
              <a:rPr lang="ru-RU" sz="2400" b="1" dirty="0" smtClean="0">
                <a:latin typeface="Monotype Corsiva" pitchFamily="66" charset="0"/>
              </a:rPr>
              <a:t>14-го в 1:59:26</a:t>
            </a:r>
            <a:r>
              <a:rPr lang="ru-RU" sz="2400" dirty="0" smtClean="0">
                <a:latin typeface="Monotype Corsiva" pitchFamily="66" charset="0"/>
              </a:rPr>
              <a:t>, в соответствии с цифрами числа «пи» – 3,1415926…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7" name="Рисунок 6" descr="Мир отмечает праздник числа `Пи`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429132"/>
            <a:ext cx="35719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3-tub.yandex.net/i?id=103939007-00">
            <a:hlinkClick r:id="rId4"/>
          </p:cNvPr>
          <p:cNvPicPr/>
          <p:nvPr/>
        </p:nvPicPr>
        <p:blipFill>
          <a:blip r:embed="rId5" cstate="print">
            <a:clrChange>
              <a:clrFrom>
                <a:srgbClr val="7B6244"/>
              </a:clrFrom>
              <a:clrTo>
                <a:srgbClr val="7B624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14290"/>
            <a:ext cx="2428892" cy="174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inderella.gorod.tomsk.ru/uploads/25984/1236689706/enshtej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350046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000496" y="28572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Праздник числа Пи совпадает с днем рождения одного из наиболее выдающихся физиков современности -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Альберта Эйнштейна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Альберт Эйнштейн. Портре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2000240"/>
            <a:ext cx="230981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ортрет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000372"/>
            <a:ext cx="2143140" cy="235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В Патентном бюро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2071678"/>
            <a:ext cx="2428892" cy="282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Альберт Эйнштейн. Портрет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4357670"/>
            <a:ext cx="25717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6-tub.yandex.net/i?id=94277697-06">
            <a:hlinkClick r:id="rId7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8" y="4714884"/>
            <a:ext cx="2428892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8-tub.yandex.net/i?id=97943154-01">
            <a:hlinkClick r:id="rId2"/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1571612"/>
            <a:ext cx="25717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1472" y="2428868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СПАСИБО ЗА ВНИМАНИЕ.</a:t>
            </a:r>
            <a:endParaRPr lang="ru-RU" sz="4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E:\лена\Мои рисунки\картинки\анимация\образцы рисунков 24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85926"/>
            <a:ext cx="1238250" cy="18097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7 -0.00763 L 0.88107 -0.00786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687</Words>
  <Application>Microsoft Office PowerPoint</Application>
  <PresentationFormat>Экран (4:3)</PresentationFormat>
  <Paragraphs>79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Zver</cp:lastModifiedBy>
  <cp:revision>70</cp:revision>
  <dcterms:created xsi:type="dcterms:W3CDTF">2010-04-15T00:01:20Z</dcterms:created>
  <dcterms:modified xsi:type="dcterms:W3CDTF">2010-05-16T18:29:03Z</dcterms:modified>
</cp:coreProperties>
</file>