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1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979DBAD-8C5E-4C3F-BC50-BE7FD780E34C}" type="datetimeFigureOut">
              <a:rPr lang="ru-RU" smtClean="0"/>
              <a:t>26.09.2012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B15B9D-D469-44B7-A5AA-EB1C78CC681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17" Type="http://schemas.openxmlformats.org/officeDocument/2006/relationships/image" Target="../media/image19.jpeg"/><Relationship Id="rId2" Type="http://schemas.openxmlformats.org/officeDocument/2006/relationships/image" Target="../media/image4.jp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hyperlink" Target="http://ru.wikipedia.org/wiki/1904_%D0%B3%D0%BE%D0%B4" TargetMode="External"/><Relationship Id="rId7" Type="http://schemas.openxmlformats.org/officeDocument/2006/relationships/image" Target="../media/image25.jpeg"/><Relationship Id="rId2" Type="http://schemas.openxmlformats.org/officeDocument/2006/relationships/hyperlink" Target="http://ru.wikipedia.org/wiki/22_%D0%B8%D1%8E%D0%BD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hyperlink" Target="http://ru.wikipedia.org/wiki/1968_%D0%B3%D0%BE%D0%B4" TargetMode="External"/><Relationship Id="rId4" Type="http://schemas.openxmlformats.org/officeDocument/2006/relationships/hyperlink" Target="http://ru.wikipedia.org/wiki/27_%D1%8F%D0%BD%D0%B2%D0%B0%D1%80%D1%8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904_%D0%B3%D0%BE%D0%B4" TargetMode="External"/><Relationship Id="rId7" Type="http://schemas.openxmlformats.org/officeDocument/2006/relationships/image" Target="../media/image28.jpeg"/><Relationship Id="rId2" Type="http://schemas.openxmlformats.org/officeDocument/2006/relationships/hyperlink" Target="http://ru.wikipedia.org/wiki/22_%D1%8F%D0%BD%D0%B2%D0%B0%D1%80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hyperlink" Target="http://ru.wikipedia.org/wiki/1941_%D0%B3%D0%BE%D0%B4" TargetMode="External"/><Relationship Id="rId4" Type="http://schemas.openxmlformats.org/officeDocument/2006/relationships/hyperlink" Target="http://ru.wikipedia.org/wiki/26_%D0%BE%D0%BA%D1%82%D1%8F%D0%B1%D1%80%D1%8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hyperlink" Target="http://ru.wikipedia.org/wiki/1904_%D0%B3%D0%BE%D0%B4" TargetMode="External"/><Relationship Id="rId7" Type="http://schemas.openxmlformats.org/officeDocument/2006/relationships/image" Target="../media/image31.jpeg"/><Relationship Id="rId2" Type="http://schemas.openxmlformats.org/officeDocument/2006/relationships/hyperlink" Target="http://ru.wikipedia.org/wiki/27_%D0%B4%D0%B5%D0%BA%D0%B0%D0%B1%D1%80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hyperlink" Target="http://ru.wikipedia.org/wiki/2000_%D0%B3%D0%BE%D0%B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889_%D0%B3%D0%BE%D0%B4" TargetMode="External"/><Relationship Id="rId7" Type="http://schemas.openxmlformats.org/officeDocument/2006/relationships/image" Target="../media/image34.jpeg"/><Relationship Id="rId2" Type="http://schemas.openxmlformats.org/officeDocument/2006/relationships/hyperlink" Target="http://ru.wikipedia.org/wiki/10_%D0%B8%D1%8E%D0%BB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hyperlink" Target="http://ru.wikipedia.org/wiki/1963_%D0%B3%D0%BE%D0%B4" TargetMode="External"/><Relationship Id="rId4" Type="http://schemas.openxmlformats.org/officeDocument/2006/relationships/hyperlink" Target="http://ru.wikipedia.org/wiki/16_%D0%B8%D1%8E%D0%BB%D1%8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rodlgov.ru/taxonomy/term/41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rodlgov.ru/upload/images/piople-3.JPG" TargetMode="Externa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8%D0%BD%D1%81%D1%82%D0%B8%D1%82%D1%83%D1%82_%D0%B3%D0%B5%D0%BE%D0%B3%D1%80%D0%B0%D1%84%D0%B8%D0%B8_%D0%A0%D0%90%D0%9D" TargetMode="External"/><Relationship Id="rId3" Type="http://schemas.openxmlformats.org/officeDocument/2006/relationships/hyperlink" Target="http://ru.wikipedia.org/wiki/18_%D0%B0%D0%BF%D1%80%D0%B5%D0%BB%D1%8F" TargetMode="External"/><Relationship Id="rId7" Type="http://schemas.openxmlformats.org/officeDocument/2006/relationships/hyperlink" Target="http://ru.wikipedia.org/wiki/%D0%A0%D0%BE%D1%81%D1%81%D0%B8%D0%B9%D1%81%D0%BA%D0%B0%D1%8F_%D0%B0%D0%BA%D0%B0%D0%B4%D0%B5%D0%BC%D0%B8%D1%8F_%D0%B0%D1%80%D1%85%D0%B8%D1%82%D0%B5%D0%BA%D1%82%D1%83%D1%80%D1%8B_%D0%B8_%D1%81%D1%82%D1%80%D0%BE%D0%B8%D1%82%D0%B5%D0%BB%D1%8C%D0%BD%D1%8B%D1%85_%D0%BD%D0%B0%D1%83%D0%BA" TargetMode="External"/><Relationship Id="rId2" Type="http://schemas.openxmlformats.org/officeDocument/2006/relationships/hyperlink" Target="http://ru.wikipedia.org/wiki/%D0%9B%D1%8C%D0%B3%D0%BE%D0%B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C%D0%BE%D1%81%D0%BA%D0%BE%D0%B2%D1%81%D0%BA%D0%B8%D0%B9_%D0%B3%D0%BE%D1%81%D1%83%D0%B4%D0%B0%D1%80%D1%81%D1%82%D0%B2%D0%B5%D0%BD%D0%BD%D1%8B%D0%B9_%D1%83%D0%BD%D0%B8%D0%B2%D0%B5%D1%80%D1%81%D0%B8%D1%82%D0%B5%D1%82_%D0%B8%D0%BC%D0%B5%D0%BD%D0%B8_%D0%9C._%D0%92._%D0%9B%D0%BE%D0%BC%D0%BE%D0%BD%D0%BE%D1%81%D0%BE%D0%B2%D0%B0" TargetMode="External"/><Relationship Id="rId11" Type="http://schemas.openxmlformats.org/officeDocument/2006/relationships/image" Target="../media/image49.jpeg"/><Relationship Id="rId5" Type="http://schemas.openxmlformats.org/officeDocument/2006/relationships/hyperlink" Target="http://ru.wikipedia.org/wiki/%D0%9C%D0%BE%D1%81%D0%BA%D0%BE%D0%B2%D1%81%D0%BA%D0%B8%D0%B9_%D0%B3%D0%BE%D1%81%D1%83%D0%B4%D0%B0%D1%80%D1%81%D1%82%D0%B2%D0%B5%D0%BD%D0%BD%D1%8B%D0%B9_%D1%83%D0%BD%D0%B8%D0%B2%D0%B5%D1%80%D1%81%D0%B8%D1%82%D0%B5%D1%82_%D0%B8%D0%BD%D0%B6%D0%B5%D0%BD%D0%B5%D1%80%D0%BD%D0%BE%D0%B9_%D1%8D%D0%BA%D0%BE%D0%BB%D0%BE%D0%B3%D0%B8%D0%B8" TargetMode="External"/><Relationship Id="rId10" Type="http://schemas.openxmlformats.org/officeDocument/2006/relationships/image" Target="../media/image48.jpg"/><Relationship Id="rId4" Type="http://schemas.openxmlformats.org/officeDocument/2006/relationships/hyperlink" Target="http://ru.wikipedia.org/wiki/1923_%D0%B3%D0%BE%D0%B4" TargetMode="External"/><Relationship Id="rId9" Type="http://schemas.openxmlformats.org/officeDocument/2006/relationships/image" Target="../media/image4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5" y="3789041"/>
            <a:ext cx="5637010" cy="21456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332656"/>
            <a:ext cx="7175351" cy="4592801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Льгов краеведческий,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литературный,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научный…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861048"/>
            <a:ext cx="4081636" cy="27687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4267"/>
            <a:ext cx="1767648" cy="20646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204863"/>
            <a:ext cx="1533921" cy="178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2425850" cy="196008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6632"/>
            <a:ext cx="2370976" cy="1778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9713"/>
            <a:ext cx="1794912" cy="13461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2147"/>
            <a:ext cx="1363216" cy="9712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029" y="1124744"/>
            <a:ext cx="1460376" cy="24851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19" y="1484784"/>
            <a:ext cx="1936901" cy="14526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67308"/>
            <a:ext cx="1905000" cy="14287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554" y="2211122"/>
            <a:ext cx="1270000" cy="1905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620" y="3081683"/>
            <a:ext cx="2060611" cy="15454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013176"/>
            <a:ext cx="2299146" cy="172548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28" y="4549281"/>
            <a:ext cx="2922278" cy="21893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804" y="5345900"/>
            <a:ext cx="1905000" cy="14287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124" y="2211122"/>
            <a:ext cx="1527971" cy="10324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354" y="3728107"/>
            <a:ext cx="1851065" cy="138829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877" y="3796058"/>
            <a:ext cx="1354680" cy="101601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339" y="5875916"/>
            <a:ext cx="1150320" cy="86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4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3789040"/>
            <a:ext cx="6512511" cy="2592288"/>
          </a:xfrm>
        </p:spPr>
        <p:txBody>
          <a:bodyPr/>
          <a:lstStyle/>
          <a:p>
            <a:pPr algn="ctr"/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effectLst/>
              </a:rPr>
              <a:t>В этот город былинный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effectLst/>
              </a:rPr>
              <a:t>Влился шум поездов,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effectLst/>
              </a:rPr>
              <a:t>Звучный хор соловьиный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effectLst/>
              </a:rPr>
              <a:t>Вторит песне гудков.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effectLst/>
              </a:rPr>
              <a:t>С малых тропок над Сеймом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effectLst/>
              </a:rPr>
              <a:t>Вышли в путь свой большой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effectLst/>
              </a:rPr>
              <a:t>Вечно юный </a:t>
            </a:r>
            <a:r>
              <a:rPr lang="ru-RU" sz="1600" i="1" dirty="0" smtClean="0">
                <a:solidFill>
                  <a:schemeClr val="bg2">
                    <a:lumMod val="50000"/>
                  </a:schemeClr>
                </a:solidFill>
                <a:effectLst/>
              </a:rPr>
              <a:t>Асеев</a:t>
            </a:r>
            <a:br>
              <a:rPr lang="ru-RU" sz="1600" i="1" dirty="0" smtClean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1600" i="1" dirty="0" smtClean="0">
                <a:solidFill>
                  <a:schemeClr val="bg2">
                    <a:lumMod val="50000"/>
                  </a:schemeClr>
                </a:solidFill>
                <a:effectLst/>
              </a:rPr>
              <a:t>И </a:t>
            </a:r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effectLst/>
              </a:rPr>
              <a:t>Гайдар - наш герой.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16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1600" i="1" dirty="0" smtClean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1600" i="1" dirty="0" smtClean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4572000" cy="304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53136"/>
            <a:ext cx="2635005" cy="19762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88640"/>
            <a:ext cx="2438400" cy="1737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071" y="2204864"/>
            <a:ext cx="2226960" cy="167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9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869160"/>
            <a:ext cx="6512511" cy="1584176"/>
          </a:xfrm>
        </p:spPr>
        <p:txBody>
          <a:bodyPr/>
          <a:lstStyle/>
          <a:p>
            <a:pPr algn="ctr"/>
            <a:r>
              <a:rPr lang="ru-RU" sz="2800" dirty="0" err="1">
                <a:solidFill>
                  <a:schemeClr val="tx1"/>
                </a:solidFill>
                <a:effectLst/>
              </a:rPr>
              <a:t>В.Овечкин</a:t>
            </a:r>
            <a:r>
              <a:rPr lang="ru-RU" sz="2800" dirty="0">
                <a:solidFill>
                  <a:schemeClr val="tx1"/>
                </a:solidFill>
                <a:effectLst/>
              </a:rPr>
              <a:t>: </a:t>
            </a:r>
            <a:r>
              <a:rPr lang="ru-RU" sz="2800" u="sng" dirty="0">
                <a:solidFill>
                  <a:schemeClr val="tx1"/>
                </a:solidFill>
                <a:effectLst/>
                <a:hlinkClick r:id="rId2" tooltip="22 июня"/>
              </a:rPr>
              <a:t>9 (22) июня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u="sng" dirty="0">
                <a:solidFill>
                  <a:schemeClr val="tx1"/>
                </a:solidFill>
                <a:effectLst/>
                <a:hlinkClick r:id="rId3" tooltip="1904 год"/>
              </a:rPr>
              <a:t>1904</a:t>
            </a:r>
            <a:r>
              <a:rPr lang="ru-RU" sz="2800" dirty="0">
                <a:solidFill>
                  <a:schemeClr val="tx1"/>
                </a:solidFill>
                <a:effectLst/>
              </a:rPr>
              <a:t>-</a:t>
            </a:r>
            <a:r>
              <a:rPr lang="ru-RU" sz="2800" u="sng" dirty="0">
                <a:solidFill>
                  <a:schemeClr val="tx1"/>
                </a:solidFill>
                <a:effectLst/>
                <a:hlinkClick r:id="rId4" tooltip="27 января"/>
              </a:rPr>
              <a:t>27 января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u="sng" dirty="0">
                <a:solidFill>
                  <a:schemeClr val="tx1"/>
                </a:solidFill>
                <a:effectLst/>
                <a:hlinkClick r:id="rId5" tooltip="1968 год"/>
              </a:rPr>
              <a:t>1968</a:t>
            </a:r>
            <a:r>
              <a:rPr lang="ru-RU" sz="2800" dirty="0">
                <a:solidFill>
                  <a:schemeClr val="tx1"/>
                </a:solidFill>
                <a:effectLst/>
              </a:rPr>
              <a:t>г</a:t>
            </a:r>
            <a:r>
              <a:rPr lang="ru-RU" sz="2800" dirty="0">
                <a:effectLst/>
              </a:rPr>
              <a:t>.</a:t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48680"/>
            <a:ext cx="2949471" cy="415345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25144"/>
            <a:ext cx="2154952" cy="16162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935" y="5373216"/>
            <a:ext cx="1771447" cy="132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9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>
                <a:effectLst/>
              </a:rPr>
              <a:t>А.П. Гайдар (Голиков):  </a:t>
            </a:r>
            <a:r>
              <a:rPr lang="ru-RU" sz="2800" u="sng" dirty="0">
                <a:effectLst/>
                <a:hlinkClick r:id="rId2" tooltip="22 января"/>
              </a:rPr>
              <a:t>9 (22) января</a:t>
            </a:r>
            <a:r>
              <a:rPr lang="ru-RU" sz="2800" dirty="0">
                <a:effectLst/>
              </a:rPr>
              <a:t> </a:t>
            </a:r>
            <a:r>
              <a:rPr lang="ru-RU" sz="2800" u="sng" dirty="0">
                <a:effectLst/>
                <a:hlinkClick r:id="rId3" tooltip="1904 год"/>
              </a:rPr>
              <a:t>1904</a:t>
            </a:r>
            <a:r>
              <a:rPr lang="ru-RU" sz="2800" dirty="0">
                <a:effectLst/>
              </a:rPr>
              <a:t> -</a:t>
            </a:r>
            <a:r>
              <a:rPr lang="ru-RU" sz="2800" u="sng" dirty="0">
                <a:effectLst/>
                <a:hlinkClick r:id="rId4" tooltip="26 октября"/>
              </a:rPr>
              <a:t>26 октября</a:t>
            </a:r>
            <a:r>
              <a:rPr lang="ru-RU" sz="2800" dirty="0">
                <a:effectLst/>
              </a:rPr>
              <a:t> </a:t>
            </a:r>
            <a:r>
              <a:rPr lang="ru-RU" sz="2800" u="sng" dirty="0">
                <a:effectLst/>
                <a:hlinkClick r:id="rId5" tooltip="1941 год"/>
              </a:rPr>
              <a:t>1941</a:t>
            </a:r>
            <a:r>
              <a:rPr lang="ru-RU" sz="2800" dirty="0">
                <a:effectLst/>
              </a:rPr>
              <a:t> </a:t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068" y="823436"/>
            <a:ext cx="3026664" cy="329184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301208"/>
            <a:ext cx="1934344" cy="137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err="1">
                <a:effectLst/>
              </a:rPr>
              <a:t>В.Сафонов</a:t>
            </a:r>
            <a:r>
              <a:rPr lang="ru-RU" sz="2800" dirty="0">
                <a:effectLst/>
              </a:rPr>
              <a:t>: </a:t>
            </a:r>
            <a:r>
              <a:rPr lang="ru-RU" sz="2800" dirty="0" smtClean="0">
                <a:effectLst/>
              </a:rPr>
              <a:t/>
            </a:r>
            <a:br>
              <a:rPr lang="ru-RU" sz="2800" dirty="0" smtClean="0">
                <a:effectLst/>
              </a:rPr>
            </a:br>
            <a:r>
              <a:rPr lang="ru-RU" sz="2800" u="sng" dirty="0" smtClean="0">
                <a:effectLst/>
                <a:hlinkClick r:id="rId2" tooltip="27 декабря"/>
              </a:rPr>
              <a:t>14</a:t>
            </a:r>
            <a:r>
              <a:rPr lang="ru-RU" sz="2800" u="sng" dirty="0">
                <a:effectLst/>
                <a:hlinkClick r:id="rId2" tooltip="27 декабря"/>
              </a:rPr>
              <a:t> (27) декабря</a:t>
            </a:r>
            <a:r>
              <a:rPr lang="ru-RU" sz="2800" dirty="0">
                <a:effectLst/>
              </a:rPr>
              <a:t> </a:t>
            </a:r>
            <a:r>
              <a:rPr lang="ru-RU" sz="2800" u="sng" dirty="0">
                <a:effectLst/>
                <a:hlinkClick r:id="rId3" tooltip="1904 год"/>
              </a:rPr>
              <a:t>1904</a:t>
            </a:r>
            <a:r>
              <a:rPr lang="ru-RU" sz="2800" dirty="0">
                <a:effectLst/>
              </a:rPr>
              <a:t>-</a:t>
            </a:r>
            <a:r>
              <a:rPr lang="ru-RU" sz="2800" u="sng" dirty="0">
                <a:effectLst/>
                <a:hlinkClick r:id="rId4" tooltip="2000 год"/>
              </a:rPr>
              <a:t>2000 год</a:t>
            </a: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2952328" cy="4123079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76672"/>
            <a:ext cx="1585251" cy="25760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593405"/>
            <a:ext cx="1880342" cy="28863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537519"/>
            <a:ext cx="1643402" cy="211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5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err="1">
                <a:effectLst/>
              </a:rPr>
              <a:t>Н.Асеев</a:t>
            </a:r>
            <a:r>
              <a:rPr lang="ru-RU" sz="2800" dirty="0">
                <a:effectLst/>
              </a:rPr>
              <a:t>: </a:t>
            </a:r>
            <a:r>
              <a:rPr lang="ru-RU" sz="2800" dirty="0" smtClean="0">
                <a:effectLst/>
              </a:rPr>
              <a:t/>
            </a:r>
            <a:br>
              <a:rPr lang="ru-RU" sz="2800" dirty="0" smtClean="0">
                <a:effectLst/>
              </a:rPr>
            </a:br>
            <a:r>
              <a:rPr lang="ru-RU" sz="2800" dirty="0" smtClean="0">
                <a:effectLst/>
              </a:rPr>
              <a:t>28</a:t>
            </a:r>
            <a:r>
              <a:rPr lang="ru-RU" sz="2800" dirty="0">
                <a:effectLst/>
              </a:rPr>
              <a:t> июня (</a:t>
            </a:r>
            <a:r>
              <a:rPr lang="ru-RU" sz="2800" u="sng" dirty="0">
                <a:effectLst/>
                <a:hlinkClick r:id="rId2" tooltip="10 июля"/>
              </a:rPr>
              <a:t>10 июля</a:t>
            </a:r>
            <a:r>
              <a:rPr lang="ru-RU" sz="2800" dirty="0">
                <a:effectLst/>
              </a:rPr>
              <a:t>) </a:t>
            </a:r>
            <a:r>
              <a:rPr lang="ru-RU" sz="2800" u="sng" dirty="0">
                <a:effectLst/>
                <a:hlinkClick r:id="rId3" tooltip="1889 год"/>
              </a:rPr>
              <a:t>1889</a:t>
            </a:r>
            <a:r>
              <a:rPr lang="ru-RU" sz="2800" dirty="0">
                <a:effectLst/>
              </a:rPr>
              <a:t>-</a:t>
            </a:r>
            <a:r>
              <a:rPr lang="ru-RU" sz="2800" u="sng" dirty="0">
                <a:effectLst/>
                <a:hlinkClick r:id="rId4" tooltip="16 июля"/>
              </a:rPr>
              <a:t>16 июля</a:t>
            </a:r>
            <a:r>
              <a:rPr lang="ru-RU" sz="2800" dirty="0">
                <a:effectLst/>
              </a:rPr>
              <a:t> </a:t>
            </a:r>
            <a:r>
              <a:rPr lang="ru-RU" sz="2800" u="sng" dirty="0">
                <a:effectLst/>
                <a:hlinkClick r:id="rId5" tooltip="1963 год"/>
              </a:rPr>
              <a:t>1963</a:t>
            </a:r>
            <a:r>
              <a:rPr lang="ru-RU" sz="2800" dirty="0">
                <a:effectLst/>
              </a:rPr>
              <a:t>г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2508563" cy="425452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92696"/>
            <a:ext cx="2875032" cy="215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9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797152"/>
            <a:ext cx="6512511" cy="1656184"/>
          </a:xfrm>
        </p:spPr>
        <p:txBody>
          <a:bodyPr/>
          <a:lstStyle/>
          <a:p>
            <a:r>
              <a:rPr lang="ru-RU" sz="3200" dirty="0" err="1">
                <a:effectLst/>
              </a:rPr>
              <a:t>Д.Ковалёв</a:t>
            </a:r>
            <a:r>
              <a:rPr lang="ru-RU" sz="3200" dirty="0">
                <a:effectLst/>
              </a:rPr>
              <a:t>: 1915-1977 г.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548680"/>
            <a:ext cx="2802216" cy="429929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81128"/>
            <a:ext cx="2801888" cy="210141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11560" y="772155"/>
            <a:ext cx="34563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100" b="1" dirty="0">
                <a:solidFill>
                  <a:prstClr val="black"/>
                </a:solidFill>
              </a:rPr>
              <a:t>Ковалёв Дмитрий Михайлович. Из повести в стихах "О мальчике Женьке из села Нижние Деревеньки"</a:t>
            </a:r>
            <a:endParaRPr lang="ru-RU" sz="1100" dirty="0">
              <a:solidFill>
                <a:prstClr val="black"/>
              </a:solidFill>
            </a:endParaRPr>
          </a:p>
          <a:p>
            <a:pPr lvl="0"/>
            <a:endParaRPr lang="ru-RU" sz="1100" dirty="0">
              <a:solidFill>
                <a:prstClr val="black"/>
              </a:solidFill>
            </a:endParaRPr>
          </a:p>
          <a:p>
            <a:pPr lvl="0"/>
            <a:r>
              <a:rPr lang="ru-RU" sz="1100" u="sng" dirty="0">
                <a:solidFill>
                  <a:prstClr val="black"/>
                </a:solidFill>
                <a:hlinkClick r:id="rId4" tooltip="В этом разделе собраны избранные произведения, объединённые одной темой - в них присутствует дыхание льговской земли. Не обязательно встречается само слово Льгов, но явственна связь с ним, с его окрестностями, природой. Среди авторов есть как признанные м"/>
              </a:rPr>
              <a:t>Венец Льгову</a:t>
            </a:r>
            <a:endParaRPr lang="ru-RU" sz="1100" dirty="0">
              <a:solidFill>
                <a:prstClr val="black"/>
              </a:solidFill>
            </a:endParaRPr>
          </a:p>
          <a:p>
            <a:pPr lvl="0"/>
            <a:r>
              <a:rPr lang="ru-RU" sz="1100" b="1" i="1" dirty="0">
                <a:solidFill>
                  <a:prstClr val="black"/>
                </a:solidFill>
              </a:rPr>
              <a:t>Нижние Деревеньки</a:t>
            </a:r>
            <a:endParaRPr lang="ru-RU" sz="1100" dirty="0">
              <a:solidFill>
                <a:prstClr val="black"/>
              </a:solidFill>
            </a:endParaRPr>
          </a:p>
          <a:p>
            <a:pPr lvl="0"/>
            <a:r>
              <a:rPr lang="ru-RU" sz="1100" dirty="0">
                <a:solidFill>
                  <a:prstClr val="black"/>
                </a:solidFill>
              </a:rPr>
              <a:t>Родное село нашего Женьки</a:t>
            </a:r>
            <a:br>
              <a:rPr lang="ru-RU" sz="1100" dirty="0">
                <a:solidFill>
                  <a:prstClr val="black"/>
                </a:solidFill>
              </a:rPr>
            </a:br>
            <a:r>
              <a:rPr lang="ru-RU" sz="1100" dirty="0">
                <a:solidFill>
                  <a:prstClr val="black"/>
                </a:solidFill>
              </a:rPr>
              <a:t>называется Нижние Деревеньки.</a:t>
            </a:r>
          </a:p>
          <a:p>
            <a:pPr lvl="0"/>
            <a:r>
              <a:rPr lang="ru-RU" sz="1100" dirty="0">
                <a:solidFill>
                  <a:prstClr val="black"/>
                </a:solidFill>
              </a:rPr>
              <a:t>Потому его так когда-то назвали,</a:t>
            </a:r>
            <a:br>
              <a:rPr lang="ru-RU" sz="1100" dirty="0">
                <a:solidFill>
                  <a:prstClr val="black"/>
                </a:solidFill>
              </a:rPr>
            </a:br>
            <a:r>
              <a:rPr lang="ru-RU" sz="1100" dirty="0">
                <a:solidFill>
                  <a:prstClr val="black"/>
                </a:solidFill>
              </a:rPr>
              <a:t>что на месте его деревеньки стояли.</a:t>
            </a:r>
          </a:p>
          <a:p>
            <a:pPr lvl="0"/>
            <a:r>
              <a:rPr lang="ru-RU" sz="1100" dirty="0">
                <a:solidFill>
                  <a:prstClr val="black"/>
                </a:solidFill>
              </a:rPr>
              <a:t>Потому оно Нижними называется,</a:t>
            </a:r>
            <a:br>
              <a:rPr lang="ru-RU" sz="1100" dirty="0">
                <a:solidFill>
                  <a:prstClr val="black"/>
                </a:solidFill>
              </a:rPr>
            </a:br>
            <a:r>
              <a:rPr lang="ru-RU" sz="1100" dirty="0">
                <a:solidFill>
                  <a:prstClr val="black"/>
                </a:solidFill>
              </a:rPr>
              <a:t>что внизу у Холодной горы размещается.</a:t>
            </a:r>
          </a:p>
          <a:p>
            <a:pPr lvl="0"/>
            <a:r>
              <a:rPr lang="ru-RU" sz="1100" dirty="0">
                <a:solidFill>
                  <a:prstClr val="black"/>
                </a:solidFill>
              </a:rPr>
              <a:t>А гора, хоть летом она и зелёная,</a:t>
            </a:r>
            <a:br>
              <a:rPr lang="ru-RU" sz="1100" dirty="0">
                <a:solidFill>
                  <a:prstClr val="black"/>
                </a:solidFill>
              </a:rPr>
            </a:br>
            <a:r>
              <a:rPr lang="ru-RU" sz="1100" dirty="0">
                <a:solidFill>
                  <a:prstClr val="black"/>
                </a:solidFill>
              </a:rPr>
              <a:t>да зимой с неё дуют ветры студёные,</a:t>
            </a:r>
          </a:p>
          <a:p>
            <a:pPr lvl="0"/>
            <a:r>
              <a:rPr lang="ru-RU" sz="1100" dirty="0">
                <a:solidFill>
                  <a:prstClr val="black"/>
                </a:solidFill>
              </a:rPr>
              <a:t>дуют, вьюгу приносят они ежегодно —</a:t>
            </a:r>
            <a:br>
              <a:rPr lang="ru-RU" sz="1100" dirty="0">
                <a:solidFill>
                  <a:prstClr val="black"/>
                </a:solidFill>
              </a:rPr>
            </a:br>
            <a:r>
              <a:rPr lang="ru-RU" sz="1100" dirty="0">
                <a:solidFill>
                  <a:prstClr val="black"/>
                </a:solidFill>
              </a:rPr>
              <a:t>потому и зовут её люди Холодной...</a:t>
            </a:r>
          </a:p>
        </p:txBody>
      </p:sp>
    </p:spTree>
    <p:extLst>
      <p:ext uri="{BB962C8B-B14F-4D97-AF65-F5344CB8AC3E}">
        <p14:creationId xmlns:p14="http://schemas.microsoft.com/office/powerpoint/2010/main" val="330153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260648"/>
            <a:ext cx="5101952" cy="4284476"/>
          </a:xfrm>
        </p:spPr>
        <p:txBody>
          <a:bodyPr/>
          <a:lstStyle/>
          <a:p>
            <a:pPr algn="l"/>
            <a:r>
              <a:rPr lang="ru-RU" sz="2000" dirty="0">
                <a:solidFill>
                  <a:schemeClr val="bg2">
                    <a:lumMod val="50000"/>
                  </a:schemeClr>
                </a:solidFill>
                <a:effectLst/>
              </a:rPr>
              <a:t>Герман Юрий Павлович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effectLst/>
              </a:rPr>
              <a:t>22.III(4.IV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effectLst/>
              </a:rPr>
              <a:t>).1910 -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effectLst/>
              </a:rPr>
              <a:t>16.I.1967</a:t>
            </a:r>
            <a:br>
              <a:rPr lang="ru-RU" sz="2000" dirty="0" smtClean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1600" dirty="0">
                <a:effectLst/>
              </a:rPr>
              <a:t>писатель. Родился в Риге. Учился в Курске. C 1926 по 1929 жил во Льгове и Дмитриеве. Впервые выступил в печати в 1926 с публикациями рассказов (рассказ "Варька" и др.), очерков и фельетонов в газете "Курская правда", затем во </a:t>
            </a:r>
            <a:r>
              <a:rPr lang="ru-RU" sz="1600" dirty="0" err="1">
                <a:effectLst/>
              </a:rPr>
              <a:t>Льговской</a:t>
            </a:r>
            <a:r>
              <a:rPr lang="ru-RU" sz="1600" dirty="0">
                <a:effectLst/>
              </a:rPr>
              <a:t> районной газете "Ленинский путь", где были опубликованы его рассказы "РБ-38" и "Болезнь". Автор романов "Вступление" (1931), "Наши знакомые" (1934 - 1936), "Дело. которому служишь" (1957, 1-я кн.), "Рассказов о Дзержинском" (1955) и др., киносценариев: "Семеро смелых" (1936, совместно с </a:t>
            </a:r>
            <a:r>
              <a:rPr lang="ru-RU" sz="1600" dirty="0" err="1">
                <a:effectLst/>
              </a:rPr>
              <a:t>С</a:t>
            </a:r>
            <a:r>
              <a:rPr lang="ru-RU" sz="1600" dirty="0">
                <a:effectLst/>
              </a:rPr>
              <a:t>. Герасимовым), "Доктор Калюжный" (1940?), "Пирогов" (1947), "Дело Румянцева" (1956, совместно с И. Хейфецом), "Дорогой мой человек" (1958</a:t>
            </a:r>
            <a:r>
              <a:rPr lang="ru-RU" sz="1600" dirty="0" smtClean="0">
                <a:effectLst/>
              </a:rPr>
              <a:t>); отец кинорежиссёра Алексея Германа. 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effectLst/>
              </a:rPr>
              <a:t> 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Объект 3" descr="Юрий Герман Юрий Герман, 1962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503445" cy="3475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293096"/>
            <a:ext cx="2875032" cy="21562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287551"/>
            <a:ext cx="1544960" cy="151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0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3645024"/>
            <a:ext cx="6512511" cy="2448272"/>
          </a:xfrm>
        </p:spPr>
        <p:txBody>
          <a:bodyPr/>
          <a:lstStyle/>
          <a:p>
            <a:r>
              <a:rPr lang="ru-RU" sz="1800" dirty="0">
                <a:effectLst/>
              </a:rPr>
              <a:t>6 сентября 1859 года в Льгове, ныне Курской области, в семье учителя математики городского реального училища родился Борис Яковлевич БУКРЕЕВ — ученый-математик. Член АН УССР, профессор Киевского университета. Заслуженный деятель науки (1941). Создатель школы киевских геометров.</a:t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2"/>
            <a:ext cx="2856778" cy="3475037"/>
          </a:xfrm>
        </p:spPr>
      </p:pic>
      <p:pic>
        <p:nvPicPr>
          <p:cNvPr id="5" name="ctl00_ContentPlaceHolder1_GridView1_ctl03_Image1" descr="http://calendar.interesniy.kiev.ua/DrowCalendarRowImageHandler.ashx?ID=49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60240" cy="1884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471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6110064" cy="4464496"/>
          </a:xfrm>
        </p:spPr>
        <p:txBody>
          <a:bodyPr/>
          <a:lstStyle/>
          <a:p>
            <a:pPr algn="l"/>
            <a:r>
              <a:rPr lang="ru-RU" sz="1100" dirty="0">
                <a:effectLst/>
              </a:rPr>
              <a:t>Н.Д. </a:t>
            </a:r>
            <a:r>
              <a:rPr lang="ru-RU" sz="1100" dirty="0" err="1">
                <a:effectLst/>
              </a:rPr>
              <a:t>Бартрам</a:t>
            </a:r>
            <a:r>
              <a:rPr lang="ru-RU" sz="1100" dirty="0">
                <a:effectLst/>
              </a:rPr>
              <a:t> – художник, историк искусства, собиратель игрушек, детских портретов, предметов быта, основатель Музея игрушки.</a:t>
            </a:r>
            <a:br>
              <a:rPr lang="ru-RU" sz="1100" dirty="0">
                <a:effectLst/>
              </a:rPr>
            </a:br>
            <a:r>
              <a:rPr lang="ru-RU" sz="16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</a:rPr>
              <a:t>Николай Дмитриевич родился 24 августа 1873 </a:t>
            </a:r>
            <a:r>
              <a:rPr lang="ru-RU" sz="1100" dirty="0">
                <a:effectLst/>
              </a:rPr>
              <a:t>г. в деревне Семеновка Льговского уезда Курской губернии в семье художника. Начальное образование получил дома. Затем (1889-1891 гг.) учился в Московском училище живописи, ваяния и зодчества, но по состоянию здоровья не смог закончить его. Вернулся в родную усадьбу, где жил до 1903 г. Здесь в 1893 г. он создал учебную мастерскую игрушечно-столярного производства, которой руководил десять лет. Создание этой мастерской было вызвано стремлением Николая Дмитриевича поддержать угасавшие народные художественные промыслы. В то время создаются и другие мастерские такого рода, в их числе знаменитые Абрамцевская и </a:t>
            </a:r>
            <a:r>
              <a:rPr lang="ru-RU" sz="1100" dirty="0" err="1">
                <a:effectLst/>
              </a:rPr>
              <a:t>Талашкинская</a:t>
            </a:r>
            <a:r>
              <a:rPr lang="ru-RU" sz="1100" dirty="0">
                <a:effectLst/>
              </a:rPr>
              <a:t>.</a:t>
            </a:r>
            <a:br>
              <a:rPr lang="ru-RU" sz="1100" dirty="0">
                <a:effectLst/>
              </a:rPr>
            </a:br>
            <a:r>
              <a:rPr lang="ru-RU" sz="1100" dirty="0">
                <a:effectLst/>
              </a:rPr>
              <a:t>В Семеновской мастерской по рисункам и под руководством Николая Дмитриевича было создано множество игрушек, воскрешавших мир Древней Руси, предметно воплощавших в себе образы русского фольклора: </a:t>
            </a:r>
            <a:r>
              <a:rPr lang="ru-RU" sz="1100" dirty="0" err="1">
                <a:effectLst/>
              </a:rPr>
              <a:t>Аника</a:t>
            </a:r>
            <a:r>
              <a:rPr lang="ru-RU" sz="1100" dirty="0">
                <a:effectLst/>
              </a:rPr>
              <a:t>-воин, волчок, щелкушки, боярин и др.</a:t>
            </a:r>
            <a:br>
              <a:rPr lang="ru-RU" sz="1100" dirty="0">
                <a:effectLst/>
              </a:rPr>
            </a:br>
            <a:r>
              <a:rPr lang="ru-RU" sz="1100" dirty="0">
                <a:effectLst/>
              </a:rPr>
              <a:t>Увлекшись игрушками, </a:t>
            </a:r>
            <a:r>
              <a:rPr lang="ru-RU" sz="1100" dirty="0" err="1">
                <a:effectLst/>
              </a:rPr>
              <a:t>Бартрам</a:t>
            </a:r>
            <a:r>
              <a:rPr lang="ru-RU" sz="1100" dirty="0">
                <a:effectLst/>
              </a:rPr>
              <a:t> стал изучать историю их производства в России и за рубежом. Тогда же он начал собирать личную коллекцию игрушек и разнообразных предметов старины.</a:t>
            </a:r>
            <a:br>
              <a:rPr lang="ru-RU" sz="1100" dirty="0">
                <a:effectLst/>
              </a:rPr>
            </a:br>
            <a:r>
              <a:rPr lang="ru-RU" sz="1100" dirty="0">
                <a:effectLst/>
              </a:rPr>
              <a:t>В поисках игрушек Николай Дмитриевич объездил всю Курскую губернию</a:t>
            </a:r>
            <a:r>
              <a:rPr lang="ru-RU" sz="1100" dirty="0" smtClean="0">
                <a:effectLst/>
              </a:rPr>
              <a:t>. По его эскизам в храме Николая чудотворца изготовлен иконостас. 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endParaRPr lang="ru-RU" sz="1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29000"/>
            <a:ext cx="2160240" cy="3176824"/>
          </a:xfrm>
        </p:spPr>
      </p:pic>
    </p:spTree>
    <p:extLst>
      <p:ext uri="{BB962C8B-B14F-4D97-AF65-F5344CB8AC3E}">
        <p14:creationId xmlns:p14="http://schemas.microsoft.com/office/powerpoint/2010/main" val="260543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60648"/>
            <a:ext cx="4957936" cy="2736304"/>
          </a:xfrm>
        </p:spPr>
        <p:txBody>
          <a:bodyPr/>
          <a:lstStyle/>
          <a:p>
            <a:pPr algn="l"/>
            <a:r>
              <a:rPr lang="ru-RU" sz="2000" dirty="0">
                <a:effectLst/>
              </a:rPr>
              <a:t>Владимир Павлович </a:t>
            </a:r>
            <a:r>
              <a:rPr lang="ru-RU" sz="2000" dirty="0" err="1">
                <a:effectLst/>
              </a:rPr>
              <a:t>Милютин</a:t>
            </a:r>
            <a:r>
              <a:rPr lang="ru-RU" sz="2000" dirty="0">
                <a:effectLst/>
              </a:rPr>
              <a:t> </a:t>
            </a:r>
            <a:r>
              <a:rPr lang="ru-RU" sz="1400" dirty="0">
                <a:effectLst/>
              </a:rPr>
              <a:t>родился 5 ноября 1884 года в селе </a:t>
            </a:r>
            <a:r>
              <a:rPr lang="ru-RU" sz="1400" dirty="0" err="1" smtClean="0">
                <a:effectLst/>
              </a:rPr>
              <a:t>Кудинцево</a:t>
            </a:r>
            <a:r>
              <a:rPr lang="ru-RU" sz="1400" dirty="0" smtClean="0">
                <a:effectLst/>
              </a:rPr>
              <a:t> Льговского </a:t>
            </a:r>
            <a:r>
              <a:rPr lang="ru-RU" sz="1400" dirty="0">
                <a:effectLst/>
              </a:rPr>
              <a:t>уезда в учительской </a:t>
            </a:r>
            <a:r>
              <a:rPr lang="ru-RU" sz="1400" dirty="0" smtClean="0">
                <a:effectLst/>
              </a:rPr>
              <a:t>семье.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Стал известен как советский партийный и государственный деятель, соратник </a:t>
            </a:r>
            <a:r>
              <a:rPr lang="ru-RU" sz="1400" dirty="0">
                <a:effectLst/>
              </a:rPr>
              <a:t>Владимира Ильича Ленина, </a:t>
            </a:r>
            <a:r>
              <a:rPr lang="ru-RU" sz="1400" dirty="0" smtClean="0">
                <a:effectLst/>
              </a:rPr>
              <a:t>народный комиссар </a:t>
            </a:r>
            <a:r>
              <a:rPr lang="ru-RU" sz="1400" dirty="0">
                <a:effectLst/>
              </a:rPr>
              <a:t>земледелия в первом Советском правительстве Владимира Павловича МИЛЮТИНА. В 1937 году В.П. </a:t>
            </a:r>
            <a:r>
              <a:rPr lang="ru-RU" sz="1400" dirty="0" err="1">
                <a:effectLst/>
              </a:rPr>
              <a:t>Милютин</a:t>
            </a:r>
            <a:r>
              <a:rPr lang="ru-RU" sz="1400" dirty="0">
                <a:effectLst/>
              </a:rPr>
              <a:t> по ложному доносу был репрессирован. В 1956 году реабилитирован в партийном отношении (посмертно) решением МГК КПСС. </a:t>
            </a:r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endParaRPr lang="ru-RU" sz="1600" dirty="0"/>
          </a:p>
        </p:txBody>
      </p:sp>
      <p:pic>
        <p:nvPicPr>
          <p:cNvPr id="4" name="Объект 3" descr="Милютин В.П.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2731665" cy="3475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518503"/>
            <a:ext cx="2381988" cy="32731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25518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4139417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Андрей Федорович </a:t>
            </a:r>
            <a:r>
              <a:rPr lang="ru-RU" dirty="0">
                <a:solidFill>
                  <a:prstClr val="black"/>
                </a:solidFill>
              </a:rPr>
              <a:t>Третьяков. </a:t>
            </a:r>
            <a:r>
              <a:rPr lang="ru-RU" dirty="0" smtClean="0"/>
              <a:t>1 </a:t>
            </a:r>
            <a:r>
              <a:rPr lang="ru-RU" dirty="0"/>
              <a:t>сентября 1905 </a:t>
            </a:r>
            <a:r>
              <a:rPr lang="ru-RU" dirty="0" smtClean="0"/>
              <a:t>года - </a:t>
            </a:r>
            <a:r>
              <a:rPr lang="ru-RU" dirty="0"/>
              <a:t>22 мая 1966 </a:t>
            </a:r>
            <a:r>
              <a:rPr lang="ru-RU" dirty="0" smtClean="0"/>
              <a:t>года. </a:t>
            </a:r>
            <a:r>
              <a:rPr lang="ru-RU" dirty="0" smtClean="0">
                <a:solidFill>
                  <a:prstClr val="black"/>
                </a:solidFill>
              </a:rPr>
              <a:t>Удивительна </a:t>
            </a:r>
            <a:r>
              <a:rPr lang="ru-RU" dirty="0">
                <a:solidFill>
                  <a:prstClr val="black"/>
                </a:solidFill>
              </a:rPr>
              <a:t>судьба этого талантливого человека. Широк его жизненный путь: от простого крестьянского парня до Министра </a:t>
            </a:r>
            <a:r>
              <a:rPr lang="ru-RU" dirty="0" smtClean="0">
                <a:solidFill>
                  <a:prstClr val="black"/>
                </a:solidFill>
              </a:rPr>
              <a:t>СССР, поста личного врача </a:t>
            </a:r>
            <a:r>
              <a:rPr lang="ru-RU" dirty="0" err="1" smtClean="0">
                <a:solidFill>
                  <a:prstClr val="black"/>
                </a:solidFill>
              </a:rPr>
              <a:t>И.В.Сталина</a:t>
            </a:r>
            <a:r>
              <a:rPr lang="ru-RU" dirty="0" smtClean="0">
                <a:solidFill>
                  <a:prstClr val="black"/>
                </a:solidFill>
              </a:rPr>
              <a:t>, </a:t>
            </a:r>
            <a:r>
              <a:rPr lang="ru-RU" dirty="0">
                <a:solidFill>
                  <a:prstClr val="black"/>
                </a:solidFill>
              </a:rPr>
              <a:t>крупного организатора советского </a:t>
            </a:r>
            <a:r>
              <a:rPr lang="ru-RU" dirty="0" smtClean="0">
                <a:solidFill>
                  <a:prstClr val="black"/>
                </a:solidFill>
              </a:rPr>
              <a:t>здравоохранения.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49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476672"/>
            <a:ext cx="5822032" cy="936104"/>
          </a:xfrm>
        </p:spPr>
        <p:txBody>
          <a:bodyPr/>
          <a:lstStyle/>
          <a:p>
            <a:r>
              <a:rPr lang="ru-RU" sz="1600" dirty="0">
                <a:effectLst/>
              </a:rPr>
              <a:t>Надененко, Федор Николаевич</a:t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>род. 26 февр. 1902 в Льгове Курской губ., ум. 2 дек. 1963 в Киеве. Композитор.</a:t>
            </a:r>
            <a:endParaRPr lang="ru-RU" sz="1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1835248" cy="2304256"/>
          </a:xfrm>
        </p:spPr>
      </p:pic>
      <p:sp>
        <p:nvSpPr>
          <p:cNvPr id="5" name="Прямоугольник 4"/>
          <p:cNvSpPr/>
          <p:nvPr/>
        </p:nvSpPr>
        <p:spPr>
          <a:xfrm>
            <a:off x="5796136" y="1720840"/>
            <a:ext cx="295232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Андрей Иванович Белоусов (в опере Ромео и Джульетта)</a:t>
            </a:r>
            <a:r>
              <a:rPr lang="ru-RU" sz="1600" dirty="0"/>
              <a:t>, оперный певец, тенор. 1902 - 1991. Родился в </a:t>
            </a:r>
            <a:r>
              <a:rPr lang="ru-RU" sz="1600" dirty="0" err="1"/>
              <a:t>льговской</a:t>
            </a:r>
            <a:r>
              <a:rPr lang="ru-RU" sz="1600" dirty="0"/>
              <a:t> </a:t>
            </a:r>
            <a:r>
              <a:rPr lang="ru-RU" sz="1600" dirty="0" err="1"/>
              <a:t>Пригородней</a:t>
            </a:r>
            <a:r>
              <a:rPr lang="ru-RU" sz="1600" dirty="0"/>
              <a:t> Слободке в многодетной семье. В 11 лет начал трудовую деятельность в книжном магазине города Льгова. Закончил Ленинградскую консерваторию. Пел в Саратовском, солировал в Новосибирском, Башкирском и Куйбышевском театрах оперы и балета. Исполнял более 50 оперных партий</a:t>
            </a:r>
            <a:r>
              <a:rPr lang="ru-RU" dirty="0"/>
              <a:t>.</a:t>
            </a:r>
          </a:p>
        </p:txBody>
      </p:sp>
      <p:pic>
        <p:nvPicPr>
          <p:cNvPr id="6" name="Рисунок 5" descr="Белоусов Андрей Иванович">
            <a:hlinkClick r:id="rId3" tgtFrame="&quot;_blank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74098"/>
            <a:ext cx="2285231" cy="3095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24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404664"/>
            <a:ext cx="3949824" cy="5110504"/>
          </a:xfrm>
        </p:spPr>
        <p:txBody>
          <a:bodyPr/>
          <a:lstStyle/>
          <a:p>
            <a:r>
              <a:rPr lang="ru-RU" sz="1600" dirty="0">
                <a:effectLst/>
              </a:rPr>
              <a:t>Георгий Михайлович Лаппо известный географ </a:t>
            </a:r>
            <a:r>
              <a:rPr lang="ru-RU" sz="1600" dirty="0" smtClean="0">
                <a:effectLst/>
              </a:rPr>
              <a:t>.Родился </a:t>
            </a:r>
            <a:r>
              <a:rPr lang="ru-RU" sz="1600" dirty="0">
                <a:effectLst/>
              </a:rPr>
              <a:t>в городе </a:t>
            </a:r>
            <a:r>
              <a:rPr lang="ru-RU" sz="1600" u="sng" dirty="0">
                <a:effectLst/>
                <a:hlinkClick r:id="rId2" tooltip="Льгов"/>
              </a:rPr>
              <a:t>Льгове</a:t>
            </a:r>
            <a:r>
              <a:rPr lang="ru-RU" sz="1600" dirty="0">
                <a:effectLst/>
              </a:rPr>
              <a:t> Курской губернии</a:t>
            </a:r>
            <a:r>
              <a:rPr lang="ru-RU" sz="1600" u="sng" dirty="0">
                <a:effectLst/>
                <a:hlinkClick r:id="rId3" tooltip="18 апреля"/>
              </a:rPr>
              <a:t>18 апреля</a:t>
            </a:r>
            <a:r>
              <a:rPr lang="ru-RU" sz="1600" dirty="0">
                <a:effectLst/>
              </a:rPr>
              <a:t> </a:t>
            </a:r>
            <a:r>
              <a:rPr lang="ru-RU" sz="1600" u="sng" dirty="0">
                <a:effectLst/>
                <a:hlinkClick r:id="rId4" tooltip="1923 год"/>
              </a:rPr>
              <a:t>1923</a:t>
            </a:r>
            <a:r>
              <a:rPr lang="ru-RU" sz="1600" dirty="0">
                <a:effectLst/>
              </a:rPr>
              <a:t>. В 1940 г. поступил в </a:t>
            </a:r>
            <a:r>
              <a:rPr lang="ru-RU" sz="1600" u="sng" dirty="0">
                <a:effectLst/>
                <a:hlinkClick r:id="rId5" tooltip="Московский государственный университет инженерной экологии"/>
              </a:rPr>
              <a:t>Московский институт химического машиностроения</a:t>
            </a:r>
            <a:r>
              <a:rPr lang="ru-RU" sz="1600" dirty="0">
                <a:effectLst/>
              </a:rPr>
              <a:t>, окончив первый курс, ушёл на фронт в 1941 </a:t>
            </a:r>
            <a:r>
              <a:rPr lang="ru-RU" sz="1600" dirty="0" smtClean="0">
                <a:effectLst/>
              </a:rPr>
              <a:t>г.</a:t>
            </a:r>
            <a:br>
              <a:rPr lang="ru-RU" sz="1600" dirty="0" smtClean="0">
                <a:effectLst/>
              </a:rPr>
            </a:br>
            <a:r>
              <a:rPr lang="ru-RU" sz="1600" dirty="0">
                <a:effectLst/>
              </a:rPr>
              <a:t>Место работы: </a:t>
            </a:r>
            <a:br>
              <a:rPr lang="ru-RU" sz="1600" dirty="0">
                <a:effectLst/>
              </a:rPr>
            </a:br>
            <a:r>
              <a:rPr lang="ru-RU" sz="1600" u="sng" dirty="0">
                <a:effectLst/>
                <a:hlinkClick r:id="rId6" tooltip="Московский государственный университет имени М. В. Ломоносова"/>
              </a:rPr>
              <a:t>МГУ им. </a:t>
            </a:r>
            <a:r>
              <a:rPr lang="ru-RU" sz="1600" u="sng" dirty="0" err="1">
                <a:effectLst/>
                <a:hlinkClick r:id="rId6" tooltip="Московский государственный университет имени М. В. Ломоносова"/>
              </a:rPr>
              <a:t>М.В.Ломоносова</a:t>
            </a:r>
            <a:r>
              <a:rPr lang="ru-RU" sz="1600" dirty="0">
                <a:effectLst/>
              </a:rPr>
              <a:t>, </a:t>
            </a:r>
            <a:r>
              <a:rPr lang="ru-RU" sz="1600" u="sng" dirty="0">
                <a:effectLst/>
                <a:hlinkClick r:id="rId7" tooltip="Российская академия архитектуры и строительных наук"/>
              </a:rPr>
              <a:t>Российская академия архитектуры и строительных наук</a:t>
            </a:r>
            <a:r>
              <a:rPr lang="ru-RU" sz="1600" dirty="0">
                <a:effectLst/>
              </a:rPr>
              <a:t>, </a:t>
            </a:r>
            <a:r>
              <a:rPr lang="ru-RU" sz="1600" u="sng" dirty="0">
                <a:effectLst/>
                <a:hlinkClick r:id="rId8" tooltip="Институт географии РАН"/>
              </a:rPr>
              <a:t>Институт географии РАН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3682148" cy="2448628"/>
          </a:xfrm>
        </p:spPr>
      </p:pic>
      <p:sp>
        <p:nvSpPr>
          <p:cNvPr id="6" name="Прямоугольник 5"/>
          <p:cNvSpPr/>
          <p:nvPr/>
        </p:nvSpPr>
        <p:spPr>
          <a:xfrm>
            <a:off x="713002" y="4077072"/>
            <a:ext cx="39242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Гранди Василий Иванович Живописец, художник монументально-декоративного искусства. Пейзажист, автор жанровых картин и натюрмортов. Уроженец г. Льгова Курской губернии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33056"/>
            <a:ext cx="2088232" cy="26276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909004"/>
            <a:ext cx="2023703" cy="143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0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25" descr="Картинка 27 из 20035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064895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69649" y="2967335"/>
            <a:ext cx="928331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</a:t>
            </a:r>
          </a:p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MC-T1KSРеп-исполнитель-города-Льгова-33-Трек-про-наш-Льгов-Молодёжный-гимн-Prod-by-STIF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6" y="5661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5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75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190</TotalTime>
  <Words>295</Words>
  <Application>Microsoft Office PowerPoint</Application>
  <PresentationFormat>Экран (4:3)</PresentationFormat>
  <Paragraphs>27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Льгов краеведческий, литературный, научный…</vt:lpstr>
      <vt:lpstr>Презентация PowerPoint</vt:lpstr>
      <vt:lpstr>В этот город былинный Влился шум поездов, Звучный хор соловьиный Вторит песне гудков. С малых тропок над Сеймом Вышли в путь свой большой Вечно юный Асеев И Гайдар - наш герой.    </vt:lpstr>
      <vt:lpstr>В.Овечкин: 9 (22) июня 1904-27 января 1968г. </vt:lpstr>
      <vt:lpstr>А.П. Гайдар (Голиков):  9 (22) января 1904 -26 октября 1941  </vt:lpstr>
      <vt:lpstr>В.Сафонов:  14 (27) декабря 1904-2000 год </vt:lpstr>
      <vt:lpstr>Н.Асеев:  28 июня (10 июля) 1889-16 июля 1963г</vt:lpstr>
      <vt:lpstr>Д.Ковалёв: 1915-1977 г.</vt:lpstr>
      <vt:lpstr>Герман Юрий Павлович 22.III(4.IV).1910 - 16.I.1967 писатель. Родился в Риге. Учился в Курске. C 1926 по 1929 жил во Льгове и Дмитриеве. Впервые выступил в печати в 1926 с публикациями рассказов (рассказ "Варька" и др.), очерков и фельетонов в газете "Курская правда", затем во Льговской районной газете "Ленинский путь", где были опубликованы его рассказы "РБ-38" и "Болезнь". Автор романов "Вступление" (1931), "Наши знакомые" (1934 - 1936), "Дело. которому служишь" (1957, 1-я кн.), "Рассказов о Дзержинском" (1955) и др., киносценариев: "Семеро смелых" (1936, совместно с С. Герасимовым), "Доктор Калюжный" (1940?), "Пирогов" (1947), "Дело Румянцева" (1956, совместно с И. Хейфецом), "Дорогой мой человек" (1958); отец кинорежиссёра Алексея Германа.  </vt:lpstr>
      <vt:lpstr>6 сентября 1859 года в Льгове, ныне Курской области, в семье учителя математики городского реального училища родился Борис Яковлевич БУКРЕЕВ — ученый-математик. Член АН УССР, профессор Киевского университета. Заслуженный деятель науки (1941). Создатель школы киевских геометров. </vt:lpstr>
      <vt:lpstr>Н.Д. Бартрам – художник, историк искусства, собиратель игрушек, детских портретов, предметов быта, основатель Музея игрушки. Николай Дмитриевич родился 24 августа 1873 г. в деревне Семеновка Льговского уезда Курской губернии в семье художника. Начальное образование получил дома. Затем (1889-1891 гг.) учился в Московском училище живописи, ваяния и зодчества, но по состоянию здоровья не смог закончить его. Вернулся в родную усадьбу, где жил до 1903 г. Здесь в 1893 г. он создал учебную мастерскую игрушечно-столярного производства, которой руководил десять лет. Создание этой мастерской было вызвано стремлением Николая Дмитриевича поддержать угасавшие народные художественные промыслы. В то время создаются и другие мастерские такого рода, в их числе знаменитые Абрамцевская и Талашкинская. В Семеновской мастерской по рисункам и под руководством Николая Дмитриевича было создано множество игрушек, воскрешавших мир Древней Руси, предметно воплощавших в себе образы русского фольклора: Аника-воин, волчок, щелкушки, боярин и др. Увлекшись игрушками, Бартрам стал изучать историю их производства в России и за рубежом. Тогда же он начал собирать личную коллекцию игрушек и разнообразных предметов старины. В поисках игрушек Николай Дмитриевич объездил всю Курскую губернию. По его эскизам в храме Николая чудотворца изготовлен иконостас.    </vt:lpstr>
      <vt:lpstr>Владимир Павлович Милютин родился 5 ноября 1884 года в селе Кудинцево Льговского уезда в учительской семье. Стал известен как советский партийный и государственный деятель, соратник Владимира Ильича Ленина, народный комиссар земледелия в первом Советском правительстве Владимира Павловича МИЛЮТИНА. В 1937 году В.П. Милютин по ложному доносу был репрессирован. В 1956 году реабилитирован в партийном отношении (посмертно) решением МГК КПСС.    </vt:lpstr>
      <vt:lpstr>Надененко, Федор Николаевич род. 26 февр. 1902 в Льгове Курской губ., ум. 2 дек. 1963 в Киеве. Композитор.</vt:lpstr>
      <vt:lpstr>Георгий Михайлович Лаппо известный географ .Родился в городе Льгове Курской губернии18 апреля 1923. В 1940 г. поступил в Московский институт химического машиностроения, окончив первый курс, ушёл на фронт в 1941 г. Место работы:  МГУ им. М.В.Ломоносова, Российская академия архитектуры и строительных наук, Институт географии РАН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Льгов краеведческий, литературный, научный…</dc:title>
  <dc:creator>Техноцентр</dc:creator>
  <cp:lastModifiedBy>Техноцентр</cp:lastModifiedBy>
  <cp:revision>24</cp:revision>
  <dcterms:created xsi:type="dcterms:W3CDTF">2012-09-21T17:04:34Z</dcterms:created>
  <dcterms:modified xsi:type="dcterms:W3CDTF">2012-09-26T12:23:58Z</dcterms:modified>
</cp:coreProperties>
</file>