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7F6B1-9D55-4036-949A-B8AFBEDF451A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350B4-ACF4-427A-9CB6-197887806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50B4-ACF4-427A-9CB6-197887806BE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7CBDEDF-E3B9-4EF9-A309-CE981545D4B6}" type="datetimeFigureOut">
              <a:rPr lang="ru-RU" smtClean="0"/>
              <a:pPr/>
              <a:t>02.05.2012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E1E1C41-9D94-4801-9B2B-564D9E8487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kremlin.ok.nov.ru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646" y="857232"/>
            <a:ext cx="8953510" cy="2643206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Кремлёвские города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72198" y="5362580"/>
            <a:ext cx="3071802" cy="14954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Проект выполнен ученицей </a:t>
            </a:r>
          </a:p>
          <a:p>
            <a:r>
              <a:rPr lang="ru-RU" dirty="0" smtClean="0"/>
              <a:t>4 класса«А»</a:t>
            </a:r>
          </a:p>
          <a:p>
            <a:r>
              <a:rPr lang="ru-RU" dirty="0" smtClean="0"/>
              <a:t>Муратовой О.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29600" cy="785818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00174"/>
            <a:ext cx="9144000" cy="3584124"/>
          </a:xfrm>
        </p:spPr>
        <p:txBody>
          <a:bodyPr>
            <a:normAutofit fontScale="92500"/>
          </a:bodyPr>
          <a:lstStyle/>
          <a:p>
            <a:pPr algn="r"/>
            <a:r>
              <a:rPr lang="ru-RU" sz="4800" dirty="0" smtClean="0"/>
              <a:t>-Рассказать о -Суздальском кремле,</a:t>
            </a:r>
          </a:p>
          <a:p>
            <a:pPr algn="r"/>
            <a:r>
              <a:rPr lang="ru-RU" sz="4800" dirty="0" smtClean="0"/>
              <a:t>-Тульском кремле, </a:t>
            </a:r>
          </a:p>
          <a:p>
            <a:pPr algn="r"/>
            <a:r>
              <a:rPr lang="ru-RU" sz="4800" dirty="0" smtClean="0"/>
              <a:t>-Казанском кремле</a:t>
            </a:r>
          </a:p>
          <a:p>
            <a:r>
              <a:rPr lang="ru-RU" sz="4800" dirty="0" smtClean="0"/>
              <a:t>                   </a:t>
            </a:r>
            <a:endParaRPr lang="ru-RU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0"/>
            <a:ext cx="8301038" cy="78579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92D050"/>
                </a:solidFill>
              </a:rPr>
              <a:t>Суздальский  кремль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857232"/>
            <a:ext cx="8929718" cy="6000768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Суздальский Кремль — древнейшая часть города, ядро Суздаля, археологически существующее с X века, а по летописям — 1024 г. Расположен Кремль в излучине реки Каменка, в южной части города.</a:t>
            </a:r>
          </a:p>
          <a:p>
            <a:pPr algn="l"/>
            <a:r>
              <a:rPr lang="ru-RU" sz="2000" dirty="0" smtClean="0"/>
              <a:t>На рубеже XI—XII вв. здесь была сооружена крепость с кольцом земляных валов протяженностью 1400 м. На валах возвышались бревенчатые стены и башни. В Кремле помещались двор князя и двор епископа с городским собором, обитала также княжеская дружина и многочисленное окружение князя и епископа.</a:t>
            </a:r>
          </a:p>
          <a:p>
            <a:pPr algn="l"/>
            <a:r>
              <a:rPr lang="ru-RU" sz="2000" dirty="0" smtClean="0"/>
              <a:t>Во второй половине XV века оборонительные сооружения укрепляются и досыпаются, в 1677 году возводится рубленая </a:t>
            </a:r>
          </a:p>
          <a:p>
            <a:pPr algn="l"/>
            <a:r>
              <a:rPr lang="ru-RU" sz="2000" dirty="0" smtClean="0"/>
              <a:t>сосновая стена с 15 башнями и воротами. Все</a:t>
            </a:r>
          </a:p>
          <a:p>
            <a:pPr algn="l"/>
            <a:r>
              <a:rPr lang="ru-RU" sz="2000" dirty="0" smtClean="0"/>
              <a:t> деревянные укрепления сгорели в 1719 году.</a:t>
            </a:r>
          </a:p>
          <a:p>
            <a:pPr algn="l"/>
            <a:r>
              <a:rPr lang="ru-RU" sz="2000" dirty="0" smtClean="0"/>
              <a:t>Кремль сохранил земляные валы и рвы древней </a:t>
            </a:r>
          </a:p>
          <a:p>
            <a:pPr algn="l"/>
            <a:r>
              <a:rPr lang="ru-RU" sz="2000" dirty="0" smtClean="0"/>
              <a:t>крепости, несколько церквей и ансамбль </a:t>
            </a:r>
          </a:p>
          <a:p>
            <a:pPr algn="l"/>
            <a:r>
              <a:rPr lang="ru-RU" sz="2000" dirty="0" smtClean="0"/>
              <a:t>архиерейского двора с древним </a:t>
            </a:r>
            <a:r>
              <a:rPr lang="ru-RU" sz="2000" dirty="0" err="1" smtClean="0"/>
              <a:t>Рождест</a:t>
            </a:r>
            <a:r>
              <a:rPr lang="ru-RU" sz="2000" dirty="0" smtClean="0"/>
              <a:t>-</a:t>
            </a:r>
          </a:p>
          <a:p>
            <a:pPr algn="l"/>
            <a:r>
              <a:rPr lang="ru-RU" sz="2000" dirty="0" smtClean="0"/>
              <a:t>венским собором.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269839"/>
            <a:ext cx="3714744" cy="258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8229600" cy="985846"/>
          </a:xfrm>
        </p:spPr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Тульский кремль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14422"/>
            <a:ext cx="4000496" cy="564357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Строительство Тульского кремля - главного звена южного оборонного рубежа Московской Руси - проходило в тревожной стратегической обстановке. Крымская орда, бывшая до того времени союзником Москвы, заняла в первые годы XVI века резко враждебную позицию, что заставляло торопиться со строительством оборонных сооружений в Туле.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428736"/>
            <a:ext cx="39290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29200"/>
            <a:ext cx="5857884" cy="18288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Строился кремль в три этапа. Вначале, в 1507 г., его стали возводить из камня, но в связи с активизацией крымских татар строительство в 1509 г. приняло иной характер: вместо камня городовые мастера стали применять дерево, что дало им возможность осуществить постройку в более короткий срок. Поскольку боевые качества деревянной крепости уступали каменной, в 1514 г. строительство из камня, очевидно, было продолжено. Строительство каменного кремля было закончено в 1520 г.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833438"/>
            <a:ext cx="3286116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00176"/>
            <a:ext cx="5143536" cy="5257824"/>
          </a:xfrm>
        </p:spPr>
        <p:txBody>
          <a:bodyPr>
            <a:noAutofit/>
          </a:bodyPr>
          <a:lstStyle/>
          <a:p>
            <a:r>
              <a:rPr lang="ru-RU" sz="2800" u="sng" dirty="0" smtClean="0">
                <a:solidFill>
                  <a:schemeClr val="tx1"/>
                </a:solidFill>
                <a:effectLst/>
              </a:rPr>
              <a:t>Тульский кремль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, в отличие от большинства русских кремлей, расположен в низине, защищенной, правда, со всех сторон естественными преградами. С северо-востока его прикрывали в прошлом полноводные реки </a:t>
            </a:r>
            <a:r>
              <a:rPr lang="ru-RU" sz="2800" dirty="0" err="1" smtClean="0">
                <a:solidFill>
                  <a:schemeClr val="tx1"/>
                </a:solidFill>
                <a:effectLst/>
              </a:rPr>
              <a:t>Упа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 и </a:t>
            </a:r>
            <a:r>
              <a:rPr lang="ru-RU" sz="2800" dirty="0" err="1" smtClean="0">
                <a:solidFill>
                  <a:schemeClr val="tx1"/>
                </a:solidFill>
                <a:effectLst/>
              </a:rPr>
              <a:t>Тулица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, с юго-востока - речка Хомутовка, с юго-запада - </a:t>
            </a:r>
            <a:r>
              <a:rPr lang="ru-RU" sz="2800" dirty="0" err="1" smtClean="0">
                <a:solidFill>
                  <a:schemeClr val="tx1"/>
                </a:solidFill>
                <a:effectLst/>
              </a:rPr>
              <a:t>Ржавское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 болото.</a:t>
            </a:r>
            <a:endParaRPr lang="ru-RU" sz="2800" dirty="0">
              <a:solidFill>
                <a:schemeClr val="tx1"/>
              </a:solidFill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071546"/>
            <a:ext cx="400049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4290"/>
            <a:ext cx="3786182" cy="6500858"/>
          </a:xfrm>
        </p:spPr>
        <p:txBody>
          <a:bodyPr>
            <a:normAutofit fontScale="92500"/>
          </a:bodyPr>
          <a:lstStyle/>
          <a:p>
            <a:r>
              <a:rPr lang="ru-RU" sz="3000" b="1" u="sng" dirty="0" err="1" smtClean="0"/>
              <a:t>Каза́нский</a:t>
            </a:r>
            <a:r>
              <a:rPr lang="ru-RU" sz="3000" b="1" u="sng" dirty="0" smtClean="0"/>
              <a:t> </a:t>
            </a:r>
            <a:r>
              <a:rPr lang="ru-RU" sz="3000" b="1" u="sng" dirty="0" smtClean="0"/>
              <a:t>кремль</a:t>
            </a:r>
            <a:r>
              <a:rPr lang="ru-RU" dirty="0" smtClean="0"/>
              <a:t>— историческая крепость и сердце Казани. Историко-архитектурный и культурный памятник, сочетающий в своём облике мусульманские и православные, татарские и русские мотивы. Объект Всемирного наследия ЮНЕСКО с 2000 года. Губернаторский дворец в кремле является резиденцией Президента Татарстана.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428736"/>
            <a:ext cx="5286380" cy="402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071934" y="428604"/>
            <a:ext cx="507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КАЗАНСКИЙ КРЕМЛЬ</a:t>
            </a:r>
            <a:endParaRPr lang="ru-RU" sz="3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4572000" cy="6858000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Новгородский Кремль </a:t>
            </a:r>
            <a:r>
              <a:rPr lang="ru-RU" dirty="0" smtClean="0"/>
              <a:t>- святыня земли Русской. Заложенный князем Ярославом, он является древнейшим из сохранившихся в </a:t>
            </a:r>
          </a:p>
          <a:p>
            <a:r>
              <a:rPr lang="ru-RU" dirty="0" smtClean="0"/>
              <a:t>России кремлем </a:t>
            </a:r>
          </a:p>
          <a:p>
            <a:r>
              <a:rPr lang="ru-RU" dirty="0" smtClean="0"/>
              <a:t>(впервые упоминается в летописи под 1044 годом). Он расположен в самом центре города, на левом берегу Волхова.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714488"/>
            <a:ext cx="45720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143372" y="357166"/>
            <a:ext cx="5000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Новгородский Кремль</a:t>
            </a:r>
            <a:endParaRPr lang="ru-RU" sz="3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21431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древности кремль называли </a:t>
            </a:r>
            <a:r>
              <a:rPr lang="ru-RU" dirty="0" err="1" smtClean="0"/>
              <a:t>кромом</a:t>
            </a:r>
            <a:r>
              <a:rPr lang="ru-RU" dirty="0" smtClean="0"/>
              <a:t>, детинцем или городом. "Кром", "</a:t>
            </a:r>
            <a:r>
              <a:rPr lang="ru-RU" dirty="0" err="1" smtClean="0"/>
              <a:t>кремник</a:t>
            </a:r>
            <a:r>
              <a:rPr lang="ru-RU" dirty="0" smtClean="0"/>
              <a:t>, </a:t>
            </a:r>
            <a:r>
              <a:rPr lang="ru-RU" dirty="0" err="1" smtClean="0"/>
              <a:t>кромное</a:t>
            </a:r>
            <a:r>
              <a:rPr lang="ru-RU" dirty="0" smtClean="0"/>
              <a:t> место" означало ограждённое пространство. Стены древнего детинца состояли из засыпанных землей деревянных срубов - </a:t>
            </a:r>
            <a:r>
              <a:rPr lang="ru-RU" dirty="0" err="1" smtClean="0"/>
              <a:t>городеен</a:t>
            </a:r>
            <a:r>
              <a:rPr lang="ru-RU" dirty="0" smtClean="0"/>
              <a:t>, отчего пошло другое название кремля - город.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500306"/>
            <a:ext cx="57150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929058" cy="7000900"/>
          </a:xfrm>
        </p:spPr>
        <p:txBody>
          <a:bodyPr>
            <a:normAutofit/>
          </a:bodyPr>
          <a:lstStyle/>
          <a:p>
            <a:r>
              <a:rPr lang="ru-RU" dirty="0" smtClean="0"/>
              <a:t>В летописях XI-XII веков, рассказывающих о строительстве детинца, он называется Новгородом, то есть тем самым "новым городом", который появился на левом берегу Волхова по отношению к какому-то "старому городу".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5350" y="0"/>
            <a:ext cx="4438650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857620" cy="67151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Установлено, что местом постоянных сходок знаменитого новгородского веча был именно детинец. Таким образом, Новгород (или его детинец, что одно и то же) был вечевым центром всего возникшего на Волхове города. Князья никогда не жили в детинце, а были лишь гостями веча. Полновластным хозяином детинца был епископ-владыка. Владычный двор стоял на месте первоначального Новгорода, занимавшего небольшую территорию.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85794"/>
            <a:ext cx="4357718" cy="3643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428992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XII-XV веках кремль значительно перестраивался. Это было связано и обострением внешнеполитической обстановки (междоусобные феодальные столкновения, нашествие монголо-татар, постоянная угроза шведско-немецких интервентов), и с совершенствованием военно-стратегических сооружений.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642918"/>
            <a:ext cx="507206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571868" cy="6858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двадцатых годах XV века строительство каменных стен кремля завершилось.</a:t>
            </a:r>
          </a:p>
          <a:p>
            <a:r>
              <a:rPr lang="ru-RU" dirty="0" smtClean="0"/>
              <a:t>    Характерной чертой башен Новгородского кремля были надвратные церкви. В XII-XII веках их построили возле многих башен, в XIV веке появились и над проездами Владычного двора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071546"/>
            <a:ext cx="571500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472518" cy="866788"/>
          </a:xfrm>
        </p:spPr>
        <p:txBody>
          <a:bodyPr/>
          <a:lstStyle/>
          <a:p>
            <a:r>
              <a:rPr lang="ru-RU" dirty="0" err="1" smtClean="0"/>
              <a:t>Использованые</a:t>
            </a:r>
            <a:r>
              <a:rPr lang="ru-RU" dirty="0" smtClean="0"/>
              <a:t> ресурсы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1500174"/>
            <a:ext cx="8015294" cy="4786346"/>
          </a:xfrm>
        </p:spPr>
        <p:txBody>
          <a:bodyPr/>
          <a:lstStyle/>
          <a:p>
            <a:r>
              <a:rPr lang="en-US" sz="4800" dirty="0" smtClean="0">
                <a:hlinkClick r:id="rId3"/>
              </a:rPr>
              <a:t>http://go.mail.ru</a:t>
            </a:r>
            <a:endParaRPr lang="ru-RU" sz="4800" dirty="0" smtClean="0"/>
          </a:p>
          <a:p>
            <a:r>
              <a:rPr lang="en-US" sz="4800" dirty="0" smtClean="0">
                <a:hlinkClick r:id="rId4"/>
              </a:rPr>
              <a:t>http://kremlin.ok.nov.ru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297957">
            <a:off x="2865913" y="2325936"/>
            <a:ext cx="3605636" cy="1509712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FF00FF"/>
                </a:solidFill>
              </a:rPr>
              <a:t>конец</a:t>
            </a:r>
            <a:endParaRPr lang="ru-RU" sz="96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</TotalTime>
  <Words>678</Words>
  <Application>Microsoft Office PowerPoint</Application>
  <PresentationFormat>Экран (4:3)</PresentationFormat>
  <Paragraphs>54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Кремлёвские города</vt:lpstr>
      <vt:lpstr>задачи</vt:lpstr>
      <vt:lpstr>Суздальский  кремль</vt:lpstr>
      <vt:lpstr>Тульский кремль</vt:lpstr>
      <vt:lpstr>Строился кремль в три этапа. Вначале, в 1507 г., его стали возводить из камня, но в связи с активизацией крымских татар строительство в 1509 г. приняло иной характер: вместо камня городовые мастера стали применять дерево, что дало им возможность осуществить постройку в более короткий срок. Поскольку боевые качества деревянной крепости уступали каменной, в 1514 г. строительство из камня, очевидно, было продолжено. Строительство каменного кремля было закончено в 1520 г.</vt:lpstr>
      <vt:lpstr>Тульский кремль, в отличие от большинства русских кремлей, расположен в низине, защищенной, правда, со всех сторон естественными преградами. С северо-востока его прикрывали в прошлом полноводные реки Упа и Тулица, с юго-востока - речка Хомутовка, с юго-запада - Ржавское болото.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Использованые ресурсы</vt:lpstr>
      <vt:lpstr>Слайд 15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Кремлёвские города</dc:title>
  <dc:creator>Юрок</dc:creator>
  <cp:lastModifiedBy>Лена</cp:lastModifiedBy>
  <cp:revision>7</cp:revision>
  <dcterms:created xsi:type="dcterms:W3CDTF">2012-02-25T13:45:55Z</dcterms:created>
  <dcterms:modified xsi:type="dcterms:W3CDTF">2012-05-02T13:52:07Z</dcterms:modified>
</cp:coreProperties>
</file>