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5BCE9-0E6F-4D9D-80F4-31CA72CD869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79232-F195-4214-87DC-B5BBD1D2D2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/>
              <a:t>« Минувшее проходит предо мною…»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Беседа по содержанию  «Песни про царя Ивана Васильевича, молодого опричника </a:t>
            </a:r>
            <a:r>
              <a:rPr lang="ru-RU" b="1" dirty="0" err="1" smtClean="0">
                <a:solidFill>
                  <a:schemeClr val="tx1"/>
                </a:solidFill>
              </a:rPr>
              <a:t>Кирибеевича</a:t>
            </a:r>
            <a:r>
              <a:rPr lang="ru-RU" b="1" dirty="0" smtClean="0">
                <a:solidFill>
                  <a:schemeClr val="tx1"/>
                </a:solidFill>
              </a:rPr>
              <a:t> и удалого купца Калашникова» с опорой на иллюстративный материал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7 класс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Какой предстает перед нами древняя Москва?</a:t>
            </a:r>
            <a:endParaRPr lang="ru-RU" sz="3200" b="1" dirty="0"/>
          </a:p>
        </p:txBody>
      </p:sp>
      <p:pic>
        <p:nvPicPr>
          <p:cNvPr id="1026" name="Picture 2" descr="C:\Users\User\Downloads\66496423_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572560" cy="5353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Вспомните исторические детали и объясните их роль в контексте поэмы</a:t>
            </a:r>
            <a:endParaRPr lang="ru-RU" sz="3200" b="1" dirty="0"/>
          </a:p>
        </p:txBody>
      </p:sp>
      <p:pic>
        <p:nvPicPr>
          <p:cNvPr id="2050" name="Picture 2" descr="C:\Users\User\Downloads\0_63b12_d8bfbaca_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286808" cy="5099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Кто такие опричники и какова  их роль в жизни страны?</a:t>
            </a:r>
            <a:endParaRPr lang="ru-RU" sz="3200" b="1" dirty="0"/>
          </a:p>
        </p:txBody>
      </p:sp>
      <p:pic>
        <p:nvPicPr>
          <p:cNvPr id="3074" name="Picture 2" descr="C:\Users\User\Downloads\02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92856"/>
            <a:ext cx="8501122" cy="5273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ownloads\f10000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797" y="428604"/>
            <a:ext cx="8956406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ownloads\642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429684" cy="6269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ownloads\смайлы картинки\0_3da19_30d14b9e_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4545" y="214290"/>
            <a:ext cx="8595173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Каким предстает  в поэме царь Иван Грозный?</a:t>
            </a:r>
            <a:endParaRPr lang="ru-RU" sz="3200" b="1" dirty="0"/>
          </a:p>
        </p:txBody>
      </p:sp>
      <p:pic>
        <p:nvPicPr>
          <p:cNvPr id="7170" name="Picture 2" descr="C:\Users\User\Downloads\смайлы картинки\0006-001-Politika-Ivana-Groznogo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285860"/>
            <a:ext cx="3282601" cy="5393650"/>
          </a:xfrm>
          <a:prstGeom prst="rect">
            <a:avLst/>
          </a:prstGeom>
          <a:noFill/>
        </p:spPr>
      </p:pic>
      <p:pic>
        <p:nvPicPr>
          <p:cNvPr id="7171" name="Picture 3" descr="C:\Users\User\Downloads\смайлы картинки\02-09-3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396086"/>
            <a:ext cx="3500462" cy="5247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ownloads\64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478967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Почему поведение </a:t>
            </a:r>
            <a:r>
              <a:rPr lang="ru-RU" sz="2800" b="1" dirty="0" err="1" smtClean="0"/>
              <a:t>Кирибеевича</a:t>
            </a:r>
            <a:r>
              <a:rPr lang="ru-RU" sz="2800" b="1" dirty="0" smtClean="0"/>
              <a:t> вызывает гнев у Ивана Грозного? Какой совет дает царь своему верному слуге?</a:t>
            </a:r>
            <a:endParaRPr lang="ru-RU" sz="2800" b="1" dirty="0"/>
          </a:p>
        </p:txBody>
      </p:sp>
      <p:pic>
        <p:nvPicPr>
          <p:cNvPr id="9218" name="Picture 2" descr="C:\Users\User\Downloads\смайлы картинки\0_50e13_fbf47021_X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168" y="6215082"/>
            <a:ext cx="533855" cy="428628"/>
          </a:xfrm>
          <a:prstGeom prst="rect">
            <a:avLst/>
          </a:prstGeom>
          <a:noFill/>
        </p:spPr>
      </p:pic>
      <p:pic>
        <p:nvPicPr>
          <p:cNvPr id="9219" name="Picture 3" descr="C:\Users\User\Downloads\43957707_0NevrevNV_Oprichniki_BISH_malenk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8429684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Почему он предлагает </a:t>
            </a:r>
            <a:r>
              <a:rPr lang="ru-RU" sz="3200" b="1" dirty="0" err="1" smtClean="0"/>
              <a:t>Кирибеевичу</a:t>
            </a:r>
            <a:r>
              <a:rPr lang="ru-RU" sz="3200" b="1" dirty="0" smtClean="0"/>
              <a:t> поступить в духе традиции, не нарушая древний обычай?</a:t>
            </a:r>
            <a:endParaRPr lang="ru-RU" sz="3200" b="1" dirty="0"/>
          </a:p>
        </p:txBody>
      </p:sp>
      <p:pic>
        <p:nvPicPr>
          <p:cNvPr id="10242" name="Picture 2" descr="C:\Users\User\Downloads\смайлы картинки\0_50e13_fbf47021_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28992" y="1643050"/>
            <a:ext cx="5429288" cy="5037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Почему </a:t>
            </a:r>
            <a:r>
              <a:rPr lang="ru-RU" sz="3200" b="1" dirty="0" err="1" smtClean="0"/>
              <a:t>Кирибеевич</a:t>
            </a:r>
            <a:r>
              <a:rPr lang="ru-RU" sz="3200" b="1" dirty="0" smtClean="0"/>
              <a:t> не сказал царю «правды истинной»?</a:t>
            </a:r>
            <a:endParaRPr lang="ru-RU" sz="3200" b="1" dirty="0"/>
          </a:p>
        </p:txBody>
      </p:sp>
      <p:pic>
        <p:nvPicPr>
          <p:cNvPr id="11266" name="Picture 2" descr="C:\Users\User\Downloads\смайлы картинки\0_66214_3c71eee_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285860"/>
            <a:ext cx="4429156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Какие события происходят в семье Степана </a:t>
            </a:r>
            <a:r>
              <a:rPr lang="ru-RU" sz="3200" b="1" dirty="0" err="1" smtClean="0"/>
              <a:t>Парамоновича</a:t>
            </a:r>
            <a:r>
              <a:rPr lang="ru-RU" sz="3200" b="1" dirty="0" smtClean="0"/>
              <a:t> в этот «недобрый день»?</a:t>
            </a:r>
            <a:endParaRPr lang="ru-RU" sz="3200" b="1" dirty="0"/>
          </a:p>
        </p:txBody>
      </p:sp>
      <p:pic>
        <p:nvPicPr>
          <p:cNvPr id="12290" name="Picture 2" descr="C:\Users\User\Downloads\page_2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7397123" cy="4972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Почему нарушен привычный уклад жизни?</a:t>
            </a:r>
            <a:endParaRPr lang="ru-RU" sz="3200" b="1" dirty="0"/>
          </a:p>
        </p:txBody>
      </p:sp>
      <p:pic>
        <p:nvPicPr>
          <p:cNvPr id="13314" name="Picture 2" descr="C:\Users\User\Downloads\607206ef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85926"/>
            <a:ext cx="7500990" cy="4643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2857520" cy="471490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 реагирует Калашников на  происшедшее с женой? Почему он ей угрожает наказанием?</a:t>
            </a:r>
            <a:endParaRPr lang="ru-RU" sz="3200" b="1" dirty="0"/>
          </a:p>
        </p:txBody>
      </p:sp>
      <p:pic>
        <p:nvPicPr>
          <p:cNvPr id="14338" name="Picture 2" descr="C:\Users\User\Downloads\alena-dmit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43474" y="214290"/>
            <a:ext cx="5163300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43296" cy="594044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Как описана внешность и речь Алены Дмитриевны?</a:t>
            </a:r>
            <a:endParaRPr lang="ru-RU" sz="3600" b="1" dirty="0"/>
          </a:p>
        </p:txBody>
      </p:sp>
      <p:pic>
        <p:nvPicPr>
          <p:cNvPr id="15362" name="Picture 2" descr="C:\Users\User\Downloads\aivazovsky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31757" y="214290"/>
            <a:ext cx="4897961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Почему  </a:t>
            </a:r>
            <a:r>
              <a:rPr lang="ru-RU" sz="2800" b="1" dirty="0" err="1" smtClean="0"/>
              <a:t>Кирибеевич</a:t>
            </a:r>
            <a:r>
              <a:rPr lang="ru-RU" sz="2800" b="1" dirty="0" smtClean="0"/>
              <a:t> при встрече с Аленой Дмитриевной упоминает, что он  слуга «грозного царя» и родом «из славной семьи из Малютиной»?</a:t>
            </a:r>
            <a:endParaRPr lang="ru-RU" sz="2800" b="1" dirty="0"/>
          </a:p>
        </p:txBody>
      </p:sp>
      <p:pic>
        <p:nvPicPr>
          <p:cNvPr id="16386" name="Picture 2" descr="C:\Users\User\Downloads\0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00174"/>
            <a:ext cx="6787345" cy="5043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4143404" cy="6083320"/>
          </a:xfrm>
        </p:spPr>
        <p:txBody>
          <a:bodyPr/>
          <a:lstStyle/>
          <a:p>
            <a:r>
              <a:rPr lang="ru-RU" b="1" dirty="0" smtClean="0"/>
              <a:t>Что вы знаете о сподвижнике царя </a:t>
            </a:r>
            <a:r>
              <a:rPr lang="ru-RU" b="1" dirty="0" err="1" smtClean="0"/>
              <a:t>Малюте</a:t>
            </a:r>
            <a:r>
              <a:rPr lang="ru-RU" b="1" dirty="0" smtClean="0"/>
              <a:t> Скуратове?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16" y="1600200"/>
            <a:ext cx="1828784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User\Downloads\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14290"/>
            <a:ext cx="3714776" cy="6386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629763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Зачем выходит на бой </a:t>
            </a:r>
            <a:r>
              <a:rPr lang="ru-RU" sz="3600" b="1" dirty="0" err="1" smtClean="0"/>
              <a:t>Кирибеевич</a:t>
            </a:r>
            <a:r>
              <a:rPr lang="ru-RU" sz="3600" b="1" dirty="0" smtClean="0"/>
              <a:t>, из каких побуждений идет Калашников?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86644" y="1600200"/>
            <a:ext cx="1400156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C:\Users\User\Downloads\Lre196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1684" y="285728"/>
            <a:ext cx="4386596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57544" cy="565469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Как описан богатырский бой?</a:t>
            </a:r>
            <a:endParaRPr lang="ru-RU" sz="3600" b="1" dirty="0"/>
          </a:p>
        </p:txBody>
      </p:sp>
      <p:pic>
        <p:nvPicPr>
          <p:cNvPr id="19458" name="Picture 2" descr="C:\Users\User\Downloads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500174"/>
            <a:ext cx="2647952" cy="4437375"/>
          </a:xfrm>
          <a:prstGeom prst="rect">
            <a:avLst/>
          </a:prstGeom>
          <a:noFill/>
        </p:spPr>
      </p:pic>
      <p:pic>
        <p:nvPicPr>
          <p:cNvPr id="19459" name="Picture 3" descr="C:\Users\User\Downloads\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0"/>
            <a:ext cx="4727120" cy="6815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4734" cy="615475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Какое решение принимает царь? Можно ли назвать Ивана Грозного мудрым и справедливым?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12" y="1600200"/>
            <a:ext cx="240028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1506" name="Picture 2" descr="C:\Users\User\Downloads\00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85794"/>
            <a:ext cx="4500594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4734" cy="608332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Как сам купец оценивает случившееся, в чем он видит грех своей души?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8" y="1600200"/>
            <a:ext cx="2971792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22530" name="Picture 2" descr="C:\Users\User\Downloads\015labuqt613058829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80997"/>
            <a:ext cx="4857752" cy="626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3214710" cy="622619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Кто одерживает нравственную победу в этом поединке?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15140" y="1600200"/>
            <a:ext cx="197166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 descr="C:\Users\User\Downloads\смайлы картинки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6150" y="5200659"/>
            <a:ext cx="250032" cy="300038"/>
          </a:xfrm>
          <a:prstGeom prst="rect">
            <a:avLst/>
          </a:prstGeom>
          <a:noFill/>
        </p:spPr>
      </p:pic>
      <p:pic>
        <p:nvPicPr>
          <p:cNvPr id="23555" name="Picture 3" descr="C:\Users\User\Downloads\vasnecov_A_razjez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642918"/>
            <a:ext cx="5410197" cy="5143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235</Words>
  <Application>Microsoft Office PowerPoint</Application>
  <PresentationFormat>Экран (4:3)</PresentationFormat>
  <Paragraphs>21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« Минувшее проходит предо мною…»</vt:lpstr>
      <vt:lpstr>Какой предстает перед нами древняя Москва?</vt:lpstr>
      <vt:lpstr>Вспомните исторические детали и объясните их роль в контексте поэмы</vt:lpstr>
      <vt:lpstr>Кто такие опричники и какова  их роль в жизни страны?</vt:lpstr>
      <vt:lpstr>Слайд 5</vt:lpstr>
      <vt:lpstr>Слайд 6</vt:lpstr>
      <vt:lpstr>Слайд 7</vt:lpstr>
      <vt:lpstr>Каким предстает  в поэме царь Иван Грозный?</vt:lpstr>
      <vt:lpstr>Слайд 9</vt:lpstr>
      <vt:lpstr>Почему поведение Кирибеевича вызывает гнев у Ивана Грозного? Какой совет дает царь своему верному слуге?</vt:lpstr>
      <vt:lpstr>Почему он предлагает Кирибеевичу поступить в духе традиции, не нарушая древний обычай?</vt:lpstr>
      <vt:lpstr>Почему Кирибеевич не сказал царю «правды истинной»?</vt:lpstr>
      <vt:lpstr>Какие события происходят в семье Степана Парамоновича в этот «недобрый день»?</vt:lpstr>
      <vt:lpstr>Почему нарушен привычный уклад жизни?</vt:lpstr>
      <vt:lpstr>Как реагирует Калашников на  происшедшее с женой? Почему он ей угрожает наказанием?</vt:lpstr>
      <vt:lpstr>Как описана внешность и речь Алены Дмитриевны?</vt:lpstr>
      <vt:lpstr>Почему  Кирибеевич при встрече с Аленой Дмитриевной упоминает, что он  слуга «грозного царя» и родом «из славной семьи из Малютиной»?</vt:lpstr>
      <vt:lpstr>Что вы знаете о сподвижнике царя Малюте Скуратове?</vt:lpstr>
      <vt:lpstr>Зачем выходит на бой Кирибеевич, из каких побуждений идет Калашников?</vt:lpstr>
      <vt:lpstr>Как описан богатырский бой?</vt:lpstr>
      <vt:lpstr>Какое решение принимает царь? Можно ли назвать Ивана Грозного мудрым и справедливым?</vt:lpstr>
      <vt:lpstr>Как сам купец оценивает случившееся, в чем он видит грех своей души?</vt:lpstr>
      <vt:lpstr>Кто одерживает нравственную победу в этом поединке?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Минувшее проходит предо мною…»</dc:title>
  <dc:creator>User</dc:creator>
  <cp:lastModifiedBy>User</cp:lastModifiedBy>
  <cp:revision>33</cp:revision>
  <dcterms:created xsi:type="dcterms:W3CDTF">2012-09-23T09:11:27Z</dcterms:created>
  <dcterms:modified xsi:type="dcterms:W3CDTF">2012-09-23T10:50:01Z</dcterms:modified>
</cp:coreProperties>
</file>