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56" r:id="rId3"/>
    <p:sldId id="257" r:id="rId4"/>
    <p:sldId id="258" r:id="rId5"/>
    <p:sldId id="260" r:id="rId6"/>
    <p:sldId id="259" r:id="rId7"/>
    <p:sldId id="263" r:id="rId8"/>
    <p:sldId id="264" r:id="rId9"/>
    <p:sldId id="265" r:id="rId10"/>
    <p:sldId id="267" r:id="rId11"/>
    <p:sldId id="268" r:id="rId12"/>
    <p:sldId id="274" r:id="rId13"/>
    <p:sldId id="269" r:id="rId14"/>
    <p:sldId id="270" r:id="rId15"/>
    <p:sldId id="286" r:id="rId16"/>
    <p:sldId id="266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61" r:id="rId32"/>
  </p:sldIdLst>
  <p:sldSz cx="9144000" cy="6858000" type="screen4x3"/>
  <p:notesSz cx="6858000" cy="9144000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28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858180" cy="1470025"/>
          </a:xfrm>
        </p:spPr>
        <p:txBody>
          <a:bodyPr/>
          <a:lstStyle>
            <a:lvl1pPr>
              <a:defRPr baseline="0">
                <a:ea typeface="+mj-ea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3071810"/>
            <a:ext cx="8001056" cy="6429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7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7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060"/>
                </a:solidFill>
              </a:defRPr>
            </a:lvl1pPr>
          </a:lstStyle>
          <a:p>
            <a:fld id="{7773B548-1562-4769-BDBE-20B3FFCB520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06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060"/>
                </a:solidFill>
              </a:defRPr>
            </a:lvl1pPr>
          </a:lstStyle>
          <a:p>
            <a:fld id="{6533C39F-F38C-41BC-A26F-72E57C17F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 baseline="0">
          <a:ln w="1905">
            <a:solidFill>
              <a:schemeClr val="bg1">
                <a:lumMod val="95000"/>
              </a:schemeClr>
            </a:solidFill>
          </a:ln>
          <a:solidFill>
            <a:srgbClr val="00339A"/>
          </a:soli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j-lt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sz="3200" kern="1200" baseline="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5"/>
        </a:buBlip>
        <a:defRPr sz="2800" kern="1200" baseline="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400" kern="1200" baseline="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2000" kern="1200" baseline="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000" kern="1200" baseline="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6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4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2ip.ru/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Передай </a:t>
            </a:r>
            <a:r>
              <a:rPr lang="ru-RU" sz="6000" dirty="0" err="1" smtClean="0"/>
              <a:t>чергу</a:t>
            </a:r>
            <a:r>
              <a:rPr lang="ru-RU" sz="6000" dirty="0" smtClean="0"/>
              <a:t> </a:t>
            </a:r>
            <a:r>
              <a:rPr lang="uk-UA" sz="6000" dirty="0" smtClean="0"/>
              <a:t>другу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000240"/>
            <a:ext cx="8229600" cy="1143000"/>
          </a:xfrm>
        </p:spPr>
        <p:txBody>
          <a:bodyPr/>
          <a:lstStyle/>
          <a:p>
            <a:r>
              <a:rPr lang="uk-UA" dirty="0" smtClean="0"/>
              <a:t>Що таке </a:t>
            </a:r>
            <a:r>
              <a:rPr lang="uk-UA" dirty="0" err="1" smtClean="0"/>
              <a:t>комп</a:t>
            </a:r>
            <a:r>
              <a:rPr lang="en-US" dirty="0" smtClean="0"/>
              <a:t>’</a:t>
            </a:r>
            <a:r>
              <a:rPr lang="uk-UA" dirty="0" err="1" smtClean="0"/>
              <a:t>ютерна</a:t>
            </a:r>
            <a:r>
              <a:rPr lang="uk-UA" dirty="0" smtClean="0"/>
              <a:t> мережа?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Які бувають мережі за територіальною поширеністю?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На якій території розповсюджена регіональна мережа?</a:t>
            </a:r>
            <a:br>
              <a:rPr lang="uk-UA" dirty="0" smtClean="0"/>
            </a:br>
            <a:r>
              <a:rPr lang="uk-UA" dirty="0" smtClean="0"/>
              <a:t> Наведіть приклади регіональних мереж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/>
          </a:bodyPr>
          <a:lstStyle/>
          <a:p>
            <a:r>
              <a:rPr lang="uk-UA" dirty="0" smtClean="0"/>
              <a:t>Що таке топологія мережі?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Намалюйте на дошці існуючі топології мереж та підпишіть їх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Які існують способи підключення ПК до мережі?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Для чого була створена комп'ютерна мережа?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Як зробити спільний доступ до папки?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Як потрапити до спільної папки на іншому комп'ютері локальної мережі?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Які існують протоколи передачі даних?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Яку мережу називають телекомунікаційною?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Що таке провайдер? </a:t>
            </a:r>
            <a:br>
              <a:rPr lang="uk-UA" dirty="0" smtClean="0"/>
            </a:br>
            <a:r>
              <a:rPr lang="uk-UA" dirty="0" smtClean="0"/>
              <a:t>Наведіть приклади</a:t>
            </a:r>
            <a:endParaRPr lang="ru-RU" dirty="0"/>
          </a:p>
        </p:txBody>
      </p:sp>
      <p:sp>
        <p:nvSpPr>
          <p:cNvPr id="3" name="Улыбающееся лицо 2"/>
          <p:cNvSpPr/>
          <p:nvPr/>
        </p:nvSpPr>
        <p:spPr>
          <a:xfrm>
            <a:off x="6929454" y="4857760"/>
            <a:ext cx="1643042" cy="1500198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30078" t="12500" r="23047"/>
          <a:stretch>
            <a:fillRect/>
          </a:stretch>
        </p:blipFill>
        <p:spPr bwMode="auto">
          <a:xfrm>
            <a:off x="285720" y="357166"/>
            <a:ext cx="2857520" cy="400051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572132" y="285728"/>
            <a:ext cx="335758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714752"/>
            <a:ext cx="4109867" cy="292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CC99"/>
              </a:clrFrom>
              <a:clrTo>
                <a:srgbClr val="FFCC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11217">
            <a:off x="2851110" y="329468"/>
            <a:ext cx="2738440" cy="286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4786314" y="5072074"/>
            <a:ext cx="1785950" cy="107157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14554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ln w="1905">
                  <a:solidFill>
                    <a:schemeClr val="tx1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uk-UA" dirty="0" smtClean="0">
                <a:ln w="1905">
                  <a:solidFill>
                    <a:schemeClr val="tx1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.01.12</a:t>
            </a:r>
            <a:br>
              <a:rPr lang="uk-UA" dirty="0" smtClean="0">
                <a:ln w="1905">
                  <a:solidFill>
                    <a:schemeClr val="tx1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n w="1905">
                  <a:solidFill>
                    <a:schemeClr val="tx1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Класна робота</a:t>
            </a:r>
            <a:br>
              <a:rPr lang="uk-UA" dirty="0" smtClean="0">
                <a:ln w="1905">
                  <a:solidFill>
                    <a:schemeClr val="tx1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n w="1905">
                  <a:solidFill>
                    <a:schemeClr val="tx1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n w="1905">
                  <a:solidFill>
                    <a:schemeClr val="tx1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n w="1905">
                  <a:solidFill>
                    <a:schemeClr val="tx1"/>
                  </a:solidFill>
                </a:ln>
                <a:effectLst/>
                <a:latin typeface="Times New Roman" pitchFamily="18" charset="0"/>
                <a:cs typeface="Times New Roman" pitchFamily="18" charset="0"/>
              </a:rPr>
              <a:t>Мережа Інтернет. Адресація та служби Інтернету. Поняття гіпертекстового документу.</a:t>
            </a:r>
            <a:endParaRPr lang="ru-RU" dirty="0">
              <a:ln w="1905">
                <a:solidFill>
                  <a:schemeClr val="tx1"/>
                </a:solidFill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3429000" y="685800"/>
            <a:ext cx="2055813" cy="523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accent2"/>
                </a:solidFill>
              </a:rPr>
              <a:t>Inter</a:t>
            </a:r>
            <a:r>
              <a:rPr lang="en-US" sz="3600" b="1">
                <a:solidFill>
                  <a:schemeClr val="folHlink"/>
                </a:solidFill>
              </a:rPr>
              <a:t>Net</a:t>
            </a:r>
            <a:endParaRPr lang="ru-RU" sz="3600" b="1">
              <a:solidFill>
                <a:schemeClr val="folHlink"/>
              </a:solidFill>
            </a:endParaRPr>
          </a:p>
        </p:txBody>
      </p:sp>
      <p:sp>
        <p:nvSpPr>
          <p:cNvPr id="218118" name="AutoShape 6"/>
          <p:cNvSpPr>
            <a:spLocks noChangeArrowheads="1"/>
          </p:cNvSpPr>
          <p:nvPr/>
        </p:nvSpPr>
        <p:spPr bwMode="auto">
          <a:xfrm>
            <a:off x="1531938" y="1463675"/>
            <a:ext cx="2794000" cy="555625"/>
          </a:xfrm>
          <a:prstGeom prst="wedgeRoundRectCallout">
            <a:avLst>
              <a:gd name="adj1" fmla="val 27671"/>
              <a:gd name="adj2" fmla="val -71713"/>
              <a:gd name="adj3" fmla="val 16667"/>
            </a:avLst>
          </a:prstGeom>
          <a:solidFill>
            <a:srgbClr val="E7E7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/>
            <a:r>
              <a:rPr lang="en-US" sz="2000" b="1" i="1"/>
              <a:t>inter</a:t>
            </a:r>
            <a:r>
              <a:rPr lang="en-US" sz="2000" b="1"/>
              <a:t> – </a:t>
            </a:r>
            <a:r>
              <a:rPr lang="ru-RU" sz="2000" b="1"/>
              <a:t>«між»</a:t>
            </a:r>
            <a:endParaRPr lang="ru-RU" sz="2000" i="1"/>
          </a:p>
        </p:txBody>
      </p:sp>
      <p:sp>
        <p:nvSpPr>
          <p:cNvPr id="218119" name="AutoShape 7"/>
          <p:cNvSpPr>
            <a:spLocks noChangeArrowheads="1"/>
          </p:cNvSpPr>
          <p:nvPr/>
        </p:nvSpPr>
        <p:spPr bwMode="auto">
          <a:xfrm>
            <a:off x="4679950" y="1473200"/>
            <a:ext cx="3708400" cy="555625"/>
          </a:xfrm>
          <a:prstGeom prst="wedgeRoundRectCallout">
            <a:avLst>
              <a:gd name="adj1" fmla="val -50940"/>
              <a:gd name="adj2" fmla="val -71713"/>
              <a:gd name="adj3" fmla="val 16667"/>
            </a:avLst>
          </a:prstGeom>
          <a:solidFill>
            <a:srgbClr val="E7E7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/>
            <a:r>
              <a:rPr lang="en-US" sz="2000" b="1" i="1"/>
              <a:t>net, network </a:t>
            </a:r>
            <a:r>
              <a:rPr lang="en-US" sz="2000" b="1"/>
              <a:t>– </a:t>
            </a:r>
            <a:r>
              <a:rPr lang="ru-RU" sz="2000" b="1"/>
              <a:t>«мережа»</a:t>
            </a:r>
            <a:endParaRPr lang="ru-RU" sz="2000" i="1"/>
          </a:p>
        </p:txBody>
      </p:sp>
      <p:sp>
        <p:nvSpPr>
          <p:cNvPr id="218120" name="Text Box 8"/>
          <p:cNvSpPr txBox="1">
            <a:spLocks noChangeArrowheads="1"/>
          </p:cNvSpPr>
          <p:nvPr/>
        </p:nvSpPr>
        <p:spPr bwMode="auto">
          <a:xfrm>
            <a:off x="285720" y="2643182"/>
            <a:ext cx="8458200" cy="369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0850" indent="-450850" algn="just" eaLnBrk="0" hangingPunct="0">
              <a:lnSpc>
                <a:spcPct val="7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</a:rPr>
              <a:t>Інтернет</a:t>
            </a:r>
            <a:r>
              <a:rPr lang="uk-UA" sz="2800" b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uk-UA" sz="2800" dirty="0">
                <a:latin typeface="Times New Roman" pitchFamily="18" charset="0"/>
              </a:rPr>
              <a:t>– це глобальна мережа, що поєднує комп’ютерні мережі.</a:t>
            </a:r>
          </a:p>
          <a:p>
            <a:pPr marL="450850" indent="-450850" algn="just" eaLnBrk="0" hangingPunct="0">
              <a:lnSpc>
                <a:spcPct val="7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</a:rPr>
              <a:t>Канали зв’язку</a:t>
            </a:r>
            <a:r>
              <a:rPr lang="uk-UA" sz="2800" dirty="0">
                <a:solidFill>
                  <a:srgbClr val="002060"/>
                </a:solidFill>
                <a:latin typeface="Times New Roman" pitchFamily="18" charset="0"/>
              </a:rPr>
              <a:t>:</a:t>
            </a:r>
          </a:p>
          <a:p>
            <a:pPr marL="990600" lvl="1" indent="-360363" algn="just" eaLnBrk="0" hangingPunct="0">
              <a:lnSpc>
                <a:spcPct val="75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uk-UA" sz="2800" dirty="0">
                <a:latin typeface="Times New Roman" pitchFamily="18" charset="0"/>
              </a:rPr>
              <a:t>електричні кабелі</a:t>
            </a:r>
          </a:p>
          <a:p>
            <a:pPr marL="990600" lvl="1" indent="-360363" algn="just" eaLnBrk="0" hangingPunct="0">
              <a:lnSpc>
                <a:spcPct val="75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uk-UA" sz="2800" dirty="0">
                <a:latin typeface="Times New Roman" pitchFamily="18" charset="0"/>
              </a:rPr>
              <a:t>оптоволоконні</a:t>
            </a:r>
          </a:p>
          <a:p>
            <a:pPr marL="990600" lvl="1" indent="-360363" algn="just" eaLnBrk="0" hangingPunct="0">
              <a:lnSpc>
                <a:spcPct val="75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uk-UA" sz="2800" dirty="0">
                <a:latin typeface="Times New Roman" pitchFamily="18" charset="0"/>
              </a:rPr>
              <a:t>супутниковий радіозв'язок </a:t>
            </a:r>
          </a:p>
          <a:p>
            <a:pPr marL="450850" indent="-450850" algn="just" eaLnBrk="0" hangingPunct="0">
              <a:lnSpc>
                <a:spcPct val="7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</a:rPr>
              <a:t>Провайдер</a:t>
            </a:r>
            <a:r>
              <a:rPr lang="uk-UA" sz="2800" dirty="0">
                <a:latin typeface="Times New Roman" pitchFamily="18" charset="0"/>
              </a:rPr>
              <a:t> – це фірма, що надає кінцевим користувачам вихід в Інтернет через її </a:t>
            </a:r>
            <a:r>
              <a:rPr lang="uk-UA" sz="2800" dirty="0" smtClean="0">
                <a:latin typeface="Times New Roman" pitchFamily="18" charset="0"/>
              </a:rPr>
              <a:t>регіональну </a:t>
            </a:r>
            <a:r>
              <a:rPr lang="uk-UA" sz="2800" dirty="0">
                <a:latin typeface="Times New Roman" pitchFamily="18" charset="0"/>
              </a:rPr>
              <a:t>мережу 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8342" y="0"/>
            <a:ext cx="1515658" cy="1357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8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8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8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8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8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8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/>
      <p:bldP spid="218118" grpId="0" animBg="1" autoUpdateAnimBg="0"/>
      <p:bldP spid="218119" grpId="0" animBg="1" autoUpdateAnimBg="0"/>
      <p:bldP spid="218120" grpId="0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71406" y="1000108"/>
            <a:ext cx="89154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44500" algn="just"/>
            <a:r>
              <a:rPr lang="uk-UA" sz="2000" dirty="0">
                <a:latin typeface="Times New Roman" pitchFamily="18" charset="0"/>
              </a:rPr>
              <a:t>В 1967 році для створення мережі передачі даних було вирішено використовувати розкидані по всій країні комп'ютери </a:t>
            </a:r>
            <a:r>
              <a:rPr lang="uk-UA" sz="2000" b="1" dirty="0">
                <a:latin typeface="Times New Roman" pitchFamily="18" charset="0"/>
              </a:rPr>
              <a:t>ARPA</a:t>
            </a:r>
            <a:r>
              <a:rPr lang="uk-UA" sz="2000" dirty="0">
                <a:latin typeface="Times New Roman" pitchFamily="18" charset="0"/>
              </a:rPr>
              <a:t> (</a:t>
            </a:r>
            <a:r>
              <a:rPr lang="uk-UA" sz="2000" dirty="0" err="1">
                <a:latin typeface="Times New Roman" pitchFamily="18" charset="0"/>
              </a:rPr>
              <a:t>Advanced</a:t>
            </a:r>
            <a:r>
              <a:rPr lang="uk-UA" sz="2000" dirty="0">
                <a:latin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</a:rPr>
              <a:t>Research</a:t>
            </a:r>
            <a:r>
              <a:rPr lang="uk-UA" sz="2000" dirty="0">
                <a:latin typeface="Times New Roman" pitchFamily="18" charset="0"/>
              </a:rPr>
              <a:t> Project </a:t>
            </a:r>
            <a:r>
              <a:rPr lang="uk-UA" sz="2000" dirty="0" err="1">
                <a:latin typeface="Times New Roman" pitchFamily="18" charset="0"/>
              </a:rPr>
              <a:t>Agency</a:t>
            </a:r>
            <a:r>
              <a:rPr lang="uk-UA" sz="2000" dirty="0">
                <a:latin typeface="Times New Roman" pitchFamily="18" charset="0"/>
              </a:rPr>
              <a:t> - агентство передових дослідницьких проектів США), з'єднавши їх звичайними телефонними проводами. </a:t>
            </a:r>
          </a:p>
          <a:p>
            <a:pPr indent="444500" algn="just"/>
            <a:r>
              <a:rPr lang="uk-UA" sz="2000" dirty="0">
                <a:latin typeface="Times New Roman" pitchFamily="18" charset="0"/>
              </a:rPr>
              <a:t>Роботи зі створення </a:t>
            </a:r>
            <a:r>
              <a:rPr lang="uk-UA" sz="2000" b="1" i="1" dirty="0">
                <a:solidFill>
                  <a:srgbClr val="990000"/>
                </a:solidFill>
                <a:latin typeface="Times New Roman" pitchFamily="18" charset="0"/>
              </a:rPr>
              <a:t>першої глобальної комп'ютерної мережі</a:t>
            </a:r>
            <a:r>
              <a:rPr lang="uk-UA" sz="2000" dirty="0">
                <a:latin typeface="Times New Roman" pitchFamily="18" charset="0"/>
              </a:rPr>
              <a:t>, що одержала </a:t>
            </a:r>
            <a:r>
              <a:rPr lang="uk-UA" sz="2000" dirty="0" smtClean="0">
                <a:latin typeface="Times New Roman" pitchFamily="18" charset="0"/>
              </a:rPr>
              <a:t>назву </a:t>
            </a:r>
            <a:r>
              <a:rPr lang="uk-UA" sz="2000" dirty="0" err="1">
                <a:latin typeface="Times New Roman" pitchFamily="18" charset="0"/>
              </a:rPr>
              <a:t>ARPANet</a:t>
            </a:r>
            <a:r>
              <a:rPr lang="uk-UA" sz="2000" dirty="0">
                <a:latin typeface="Times New Roman" pitchFamily="18" charset="0"/>
              </a:rPr>
              <a:t> (англ. </a:t>
            </a:r>
            <a:r>
              <a:rPr lang="uk-UA" sz="2000" dirty="0" err="1">
                <a:latin typeface="Times New Roman" pitchFamily="18" charset="0"/>
              </a:rPr>
              <a:t>Advanced</a:t>
            </a:r>
            <a:r>
              <a:rPr lang="uk-UA" sz="2000" dirty="0">
                <a:latin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</a:rPr>
              <a:t>Research</a:t>
            </a:r>
            <a:r>
              <a:rPr lang="uk-UA" sz="2000" dirty="0">
                <a:latin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</a:rPr>
              <a:t>Projects</a:t>
            </a:r>
            <a:r>
              <a:rPr lang="uk-UA" sz="2000" dirty="0">
                <a:latin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</a:rPr>
              <a:t>Agency</a:t>
            </a:r>
            <a:r>
              <a:rPr lang="uk-UA" sz="2000" dirty="0">
                <a:latin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</a:rPr>
              <a:t>Network</a:t>
            </a:r>
            <a:r>
              <a:rPr lang="uk-UA" sz="2000" dirty="0">
                <a:latin typeface="Times New Roman" pitchFamily="18" charset="0"/>
              </a:rPr>
              <a:t>), велися швидкими темпами. </a:t>
            </a:r>
          </a:p>
          <a:p>
            <a:pPr indent="444500" algn="just"/>
            <a:r>
              <a:rPr lang="uk-UA" sz="2000" dirty="0">
                <a:latin typeface="Times New Roman" pitchFamily="18" charset="0"/>
              </a:rPr>
              <a:t>В 1969 році в США була створена комп'ютерна мережа </a:t>
            </a:r>
            <a:r>
              <a:rPr lang="uk-UA" sz="2000" b="1" dirty="0" err="1">
                <a:solidFill>
                  <a:srgbClr val="990000"/>
                </a:solidFill>
                <a:latin typeface="Times New Roman" pitchFamily="18" charset="0"/>
              </a:rPr>
              <a:t>ARPAnet</a:t>
            </a:r>
            <a:r>
              <a:rPr lang="uk-UA" sz="2000" dirty="0">
                <a:latin typeface="Times New Roman" pitchFamily="18" charset="0"/>
              </a:rPr>
              <a:t>, що об'єднує комп'ютерні центри міністерства оборони й ряду академічних організацій. Ця мережа була призначена для вузької мети: головним чином для вивчення того, як підтримувати зв'язок у випадку ядерного нападу й для допомоги дослідникам в обміні інформацією. Потім мережа ARPANET почала активно рости й розвиватися, її почали використовувати вчені з різних галузей науки. </a:t>
            </a:r>
          </a:p>
          <a:p>
            <a:pPr indent="444500" algn="just"/>
            <a:r>
              <a:rPr lang="uk-UA" sz="2000" dirty="0">
                <a:latin typeface="Times New Roman" pitchFamily="18" charset="0"/>
              </a:rPr>
              <a:t>У міру росту цієї мережі так само створювалися й розвивалися багато інших мереж.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9233" name="WordArt 17"/>
          <p:cNvSpPr>
            <a:spLocks noChangeArrowheads="1" noChangeShapeType="1" noTextEdit="1"/>
          </p:cNvSpPr>
          <p:nvPr/>
        </p:nvSpPr>
        <p:spPr bwMode="auto">
          <a:xfrm>
            <a:off x="1447800" y="228600"/>
            <a:ext cx="596265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Виникнення Інтернету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381000" y="1066800"/>
            <a:ext cx="8229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350" indent="438150" algn="just">
              <a:spcBef>
                <a:spcPct val="20000"/>
              </a:spcBef>
              <a:tabLst>
                <a:tab pos="0" algn="l"/>
                <a:tab pos="93663" algn="l"/>
              </a:tabLst>
            </a:pPr>
            <a:r>
              <a:rPr lang="uk-UA" sz="2400" dirty="0">
                <a:latin typeface="Times New Roman" pitchFamily="18" charset="0"/>
              </a:rPr>
              <a:t>Фактично </a:t>
            </a:r>
            <a:r>
              <a:rPr lang="uk-UA" sz="2400" i="1" dirty="0">
                <a:solidFill>
                  <a:srgbClr val="990000"/>
                </a:solidFill>
                <a:latin typeface="Times New Roman" pitchFamily="18" charset="0"/>
              </a:rPr>
              <a:t>день народження Інтернету</a:t>
            </a:r>
            <a:r>
              <a:rPr lang="uk-UA" sz="2400" dirty="0">
                <a:latin typeface="Times New Roman" pitchFamily="18" charset="0"/>
              </a:rPr>
              <a:t>, як мережі, що об'єднує глобальні комп'ютерні мережі є </a:t>
            </a:r>
            <a:r>
              <a:rPr lang="uk-UA" sz="2400" i="1" dirty="0">
                <a:solidFill>
                  <a:srgbClr val="990000"/>
                </a:solidFill>
                <a:latin typeface="Times New Roman" pitchFamily="18" charset="0"/>
              </a:rPr>
              <a:t>1 січня 1983 року</a:t>
            </a:r>
            <a:r>
              <a:rPr lang="uk-UA" sz="2400" dirty="0">
                <a:latin typeface="Times New Roman" pitchFamily="18" charset="0"/>
              </a:rPr>
              <a:t>. </a:t>
            </a:r>
          </a:p>
          <a:p>
            <a:pPr marL="6350" indent="438150" algn="just">
              <a:spcBef>
                <a:spcPct val="20000"/>
              </a:spcBef>
              <a:tabLst>
                <a:tab pos="0" algn="l"/>
                <a:tab pos="93663" algn="l"/>
              </a:tabLst>
            </a:pPr>
            <a:r>
              <a:rPr lang="uk-UA" sz="2400" dirty="0">
                <a:latin typeface="Times New Roman" pitchFamily="18" charset="0"/>
              </a:rPr>
              <a:t>Ця дата знаменна прийняттям єдиних Протоколів Обміну Даними - </a:t>
            </a:r>
            <a:r>
              <a:rPr lang="uk-UA" sz="2400" b="1" dirty="0">
                <a:solidFill>
                  <a:srgbClr val="990000"/>
                </a:solidFill>
                <a:latin typeface="Times New Roman" pitchFamily="18" charset="0"/>
              </a:rPr>
              <a:t>TCP/IP</a:t>
            </a:r>
            <a:r>
              <a:rPr lang="uk-UA" sz="2400" dirty="0">
                <a:latin typeface="Times New Roman" pitchFamily="18" charset="0"/>
              </a:rPr>
              <a:t> (</a:t>
            </a:r>
            <a:r>
              <a:rPr lang="uk-UA" sz="2400" dirty="0" err="1">
                <a:latin typeface="Times New Roman" pitchFamily="18" charset="0"/>
              </a:rPr>
              <a:t>Transfer</a:t>
            </a:r>
            <a:r>
              <a:rPr lang="uk-UA" sz="2400" dirty="0">
                <a:latin typeface="Times New Roman" pitchFamily="18" charset="0"/>
              </a:rPr>
              <a:t> </a:t>
            </a:r>
            <a:r>
              <a:rPr lang="uk-UA" sz="2400" dirty="0" err="1">
                <a:latin typeface="Times New Roman" pitchFamily="18" charset="0"/>
              </a:rPr>
              <a:t>Control</a:t>
            </a:r>
            <a:r>
              <a:rPr lang="uk-UA" sz="2400" dirty="0">
                <a:latin typeface="Times New Roman" pitchFamily="18" charset="0"/>
              </a:rPr>
              <a:t> </a:t>
            </a:r>
            <a:r>
              <a:rPr lang="uk-UA" sz="2400" dirty="0" err="1">
                <a:latin typeface="Times New Roman" pitchFamily="18" charset="0"/>
              </a:rPr>
              <a:t>Protocol</a:t>
            </a:r>
            <a:r>
              <a:rPr lang="uk-UA" sz="2400" dirty="0">
                <a:latin typeface="Times New Roman" pitchFamily="18" charset="0"/>
              </a:rPr>
              <a:t> / Internet </a:t>
            </a:r>
            <a:r>
              <a:rPr lang="uk-UA" sz="2400" dirty="0" err="1">
                <a:latin typeface="Times New Roman" pitchFamily="18" charset="0"/>
              </a:rPr>
              <a:t>Protocol</a:t>
            </a:r>
            <a:r>
              <a:rPr lang="uk-UA" sz="2400" dirty="0">
                <a:latin typeface="Times New Roman" pitchFamily="18" charset="0"/>
              </a:rPr>
              <a:t>). </a:t>
            </a:r>
          </a:p>
          <a:p>
            <a:pPr marL="6350" indent="438150" algn="just">
              <a:spcBef>
                <a:spcPct val="20000"/>
              </a:spcBef>
              <a:tabLst>
                <a:tab pos="0" algn="l"/>
                <a:tab pos="93663" algn="l"/>
              </a:tabLst>
            </a:pPr>
            <a:r>
              <a:rPr lang="uk-UA" sz="2400" dirty="0">
                <a:latin typeface="Times New Roman" pitchFamily="18" charset="0"/>
              </a:rPr>
              <a:t>Видатне значення цих протоколів полягало в тім, що з їхньою допомогою </a:t>
            </a:r>
            <a:r>
              <a:rPr lang="uk-UA" sz="2400" i="1" dirty="0">
                <a:latin typeface="Times New Roman" pitchFamily="18" charset="0"/>
              </a:rPr>
              <a:t>різнорідні мережі</a:t>
            </a:r>
            <a:r>
              <a:rPr lang="uk-UA" sz="2400" dirty="0">
                <a:latin typeface="Times New Roman" pitchFamily="18" charset="0"/>
              </a:rPr>
              <a:t> отримали можливість робити </a:t>
            </a:r>
            <a:r>
              <a:rPr lang="uk-UA" sz="2400" i="1" dirty="0">
                <a:latin typeface="Times New Roman" pitchFamily="18" charset="0"/>
              </a:rPr>
              <a:t>обмін даними один з одним</a:t>
            </a:r>
            <a:r>
              <a:rPr lang="uk-UA" sz="2400" dirty="0" smtClean="0">
                <a:latin typeface="Times New Roman" pitchFamily="18" charset="0"/>
              </a:rPr>
              <a:t>.</a:t>
            </a:r>
          </a:p>
          <a:p>
            <a:pPr marL="6350" indent="438150" algn="just">
              <a:spcBef>
                <a:spcPct val="20000"/>
              </a:spcBef>
              <a:tabLst>
                <a:tab pos="0" algn="l"/>
                <a:tab pos="93663" algn="l"/>
              </a:tabLst>
            </a:pPr>
            <a:endParaRPr lang="uk-UA" sz="2400" u="sng" dirty="0">
              <a:latin typeface="Times New Roman" pitchFamily="18" charset="0"/>
            </a:endParaRPr>
          </a:p>
          <a:p>
            <a:pPr marL="6350" indent="438150" algn="just">
              <a:spcBef>
                <a:spcPct val="20000"/>
              </a:spcBef>
              <a:tabLst>
                <a:tab pos="0" algn="l"/>
                <a:tab pos="93663" algn="l"/>
              </a:tabLst>
            </a:pPr>
            <a:r>
              <a:rPr lang="uk-UA" sz="2400" b="1" u="sng" dirty="0">
                <a:solidFill>
                  <a:srgbClr val="990000"/>
                </a:solidFill>
                <a:latin typeface="Times New Roman" pitchFamily="18" charset="0"/>
              </a:rPr>
              <a:t>Інтернет</a:t>
            </a:r>
            <a:r>
              <a:rPr lang="uk-UA" sz="2400" b="1" dirty="0">
                <a:latin typeface="Times New Roman" pitchFamily="18" charset="0"/>
              </a:rPr>
              <a:t> (від англ. Internet) — глобальна комп'ютерна мережа, побудована на використанні протоколів TCP/IP</a:t>
            </a:r>
            <a:r>
              <a:rPr lang="ru-RU" sz="2400" b="1" dirty="0">
                <a:latin typeface="Times New Roman" pitchFamily="18" charset="0"/>
              </a:rPr>
              <a:t>.</a:t>
            </a:r>
          </a:p>
        </p:txBody>
      </p:sp>
      <p:sp>
        <p:nvSpPr>
          <p:cNvPr id="11282" name="WordArt 18"/>
          <p:cNvSpPr>
            <a:spLocks noChangeArrowheads="1" noChangeShapeType="1" noTextEdit="1"/>
          </p:cNvSpPr>
          <p:nvPr/>
        </p:nvSpPr>
        <p:spPr bwMode="auto">
          <a:xfrm>
            <a:off x="1447800" y="228600"/>
            <a:ext cx="596265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Виникнення Інтернету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4" name="Text Box 4"/>
          <p:cNvSpPr txBox="1">
            <a:spLocks noChangeArrowheads="1"/>
          </p:cNvSpPr>
          <p:nvPr/>
        </p:nvSpPr>
        <p:spPr bwMode="auto">
          <a:xfrm>
            <a:off x="214282" y="1142984"/>
            <a:ext cx="8639175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8288" algn="just"/>
            <a:r>
              <a:rPr lang="uk-UA" sz="2400" b="1" dirty="0">
                <a:solidFill>
                  <a:srgbClr val="990000"/>
                </a:solidFill>
                <a:latin typeface="Times New Roman" pitchFamily="18" charset="0"/>
              </a:rPr>
              <a:t>Протокол – це набір угод і правил, що визначають порядок обміну інформацією в комп'ютерній мережі.</a:t>
            </a:r>
          </a:p>
          <a:p>
            <a:pPr indent="268288" algn="just">
              <a:buFont typeface="Wingdings" pitchFamily="2" charset="2"/>
              <a:buNone/>
            </a:pPr>
            <a:endParaRPr lang="uk-UA" sz="2400" b="1" dirty="0" smtClean="0">
              <a:solidFill>
                <a:srgbClr val="0066FF"/>
              </a:solidFill>
              <a:latin typeface="Times New Roman" pitchFamily="18" charset="0"/>
            </a:endParaRPr>
          </a:p>
          <a:p>
            <a:pPr indent="268288" algn="just">
              <a:buFont typeface="Wingdings" pitchFamily="2" charset="2"/>
              <a:buNone/>
            </a:pPr>
            <a:r>
              <a:rPr lang="uk-UA" sz="2400" b="1" dirty="0" smtClean="0">
                <a:solidFill>
                  <a:srgbClr val="0066FF"/>
                </a:solidFill>
                <a:latin typeface="Times New Roman" pitchFamily="18" charset="0"/>
              </a:rPr>
              <a:t>TCP</a:t>
            </a:r>
            <a:r>
              <a:rPr lang="uk-UA" sz="2400" b="1" dirty="0" smtClean="0">
                <a:latin typeface="Times New Roman" pitchFamily="18" charset="0"/>
              </a:rPr>
              <a:t> </a:t>
            </a:r>
            <a:r>
              <a:rPr lang="uk-UA" sz="2400" b="1" dirty="0">
                <a:latin typeface="Times New Roman" pitchFamily="18" charset="0"/>
              </a:rPr>
              <a:t>(</a:t>
            </a:r>
            <a:r>
              <a:rPr lang="uk-UA" sz="2400" b="1" i="1" dirty="0" err="1">
                <a:latin typeface="Times New Roman" pitchFamily="18" charset="0"/>
              </a:rPr>
              <a:t>Transmission</a:t>
            </a:r>
            <a:r>
              <a:rPr lang="uk-UA" sz="2400" b="1" i="1" dirty="0">
                <a:latin typeface="Times New Roman" pitchFamily="18" charset="0"/>
              </a:rPr>
              <a:t> </a:t>
            </a:r>
            <a:r>
              <a:rPr lang="uk-UA" sz="2400" b="1" i="1" dirty="0" err="1">
                <a:latin typeface="Times New Roman" pitchFamily="18" charset="0"/>
              </a:rPr>
              <a:t>Control</a:t>
            </a:r>
            <a:r>
              <a:rPr lang="uk-UA" sz="2400" b="1" i="1" dirty="0">
                <a:latin typeface="Times New Roman" pitchFamily="18" charset="0"/>
              </a:rPr>
              <a:t> </a:t>
            </a:r>
            <a:r>
              <a:rPr lang="uk-UA" sz="2400" b="1" i="1" dirty="0" err="1">
                <a:latin typeface="Times New Roman" pitchFamily="18" charset="0"/>
              </a:rPr>
              <a:t>Protocol</a:t>
            </a:r>
            <a:r>
              <a:rPr lang="uk-UA" sz="2400" b="1" dirty="0">
                <a:latin typeface="Times New Roman" pitchFamily="18" charset="0"/>
              </a:rPr>
              <a:t>)</a:t>
            </a:r>
          </a:p>
          <a:p>
            <a:pPr marL="1882775" lvl="2" indent="-269875" algn="just">
              <a:buFont typeface="Wingdings" pitchFamily="2" charset="2"/>
              <a:buChar char="§"/>
            </a:pPr>
            <a:r>
              <a:rPr lang="uk-UA" sz="2400" b="1" dirty="0">
                <a:latin typeface="Times New Roman" pitchFamily="18" charset="0"/>
              </a:rPr>
              <a:t>файл ділиться на пакети розміром не більше 1,5 </a:t>
            </a:r>
            <a:r>
              <a:rPr lang="uk-UA" sz="2400" b="1" dirty="0" err="1">
                <a:latin typeface="Times New Roman" pitchFamily="18" charset="0"/>
              </a:rPr>
              <a:t>Кб</a:t>
            </a:r>
            <a:endParaRPr lang="uk-UA" sz="2400" b="1" dirty="0">
              <a:latin typeface="Times New Roman" pitchFamily="18" charset="0"/>
            </a:endParaRPr>
          </a:p>
          <a:p>
            <a:pPr marL="1882775" lvl="2" indent="-269875" algn="just">
              <a:buFont typeface="Wingdings" pitchFamily="2" charset="2"/>
              <a:buChar char="§"/>
            </a:pPr>
            <a:r>
              <a:rPr lang="uk-UA" sz="2400" b="1" dirty="0">
                <a:latin typeface="Times New Roman" pitchFamily="18" charset="0"/>
              </a:rPr>
              <a:t>пакети передаються незалежно друг від друга</a:t>
            </a:r>
          </a:p>
          <a:p>
            <a:pPr marL="1882775" lvl="2" indent="-269875" algn="just">
              <a:buFont typeface="Wingdings" pitchFamily="2" charset="2"/>
              <a:buChar char="§"/>
            </a:pPr>
            <a:r>
              <a:rPr lang="uk-UA" sz="2400" b="1" dirty="0">
                <a:latin typeface="Times New Roman" pitchFamily="18" charset="0"/>
              </a:rPr>
              <a:t>у місці призначення пакети збираються в один </a:t>
            </a:r>
            <a:r>
              <a:rPr lang="uk-UA" sz="2400" b="1" dirty="0" smtClean="0">
                <a:latin typeface="Times New Roman" pitchFamily="18" charset="0"/>
              </a:rPr>
              <a:t>файл</a:t>
            </a:r>
          </a:p>
          <a:p>
            <a:pPr marL="1882775" lvl="2" indent="-1617663" algn="just"/>
            <a:r>
              <a:rPr lang="uk-UA" sz="2400" b="1" dirty="0" smtClean="0">
                <a:solidFill>
                  <a:srgbClr val="0066FF"/>
                </a:solidFill>
                <a:latin typeface="Times New Roman" pitchFamily="18" charset="0"/>
              </a:rPr>
              <a:t>IP</a:t>
            </a:r>
            <a:r>
              <a:rPr lang="uk-UA" sz="2400" b="1" dirty="0" smtClean="0">
                <a:latin typeface="Times New Roman" pitchFamily="18" charset="0"/>
              </a:rPr>
              <a:t> </a:t>
            </a:r>
            <a:r>
              <a:rPr lang="uk-UA" sz="2400" b="1" dirty="0">
                <a:latin typeface="Times New Roman" pitchFamily="18" charset="0"/>
              </a:rPr>
              <a:t>(</a:t>
            </a:r>
            <a:r>
              <a:rPr lang="uk-UA" sz="2400" b="1" i="1" dirty="0">
                <a:latin typeface="Times New Roman" pitchFamily="18" charset="0"/>
              </a:rPr>
              <a:t>Internet </a:t>
            </a:r>
            <a:r>
              <a:rPr lang="uk-UA" sz="2400" b="1" i="1" dirty="0" err="1">
                <a:latin typeface="Times New Roman" pitchFamily="18" charset="0"/>
              </a:rPr>
              <a:t>Protocol</a:t>
            </a:r>
            <a:r>
              <a:rPr lang="uk-UA" sz="2400" b="1" dirty="0">
                <a:latin typeface="Times New Roman" pitchFamily="18" charset="0"/>
              </a:rPr>
              <a:t>) </a:t>
            </a:r>
          </a:p>
          <a:p>
            <a:pPr marL="1882775" lvl="2" indent="-269875" algn="just">
              <a:buFont typeface="Wingdings" pitchFamily="2" charset="2"/>
              <a:buChar char="§"/>
            </a:pPr>
            <a:r>
              <a:rPr lang="uk-UA" sz="2400" b="1" dirty="0">
                <a:latin typeface="Times New Roman" pitchFamily="18" charset="0"/>
              </a:rPr>
              <a:t>визначає найкращий маршрут руху пакетів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12306" name="WordArt 18"/>
          <p:cNvSpPr>
            <a:spLocks noChangeArrowheads="1" noChangeShapeType="1" noTextEdit="1"/>
          </p:cNvSpPr>
          <p:nvPr/>
        </p:nvSpPr>
        <p:spPr bwMode="auto">
          <a:xfrm>
            <a:off x="609600" y="228600"/>
            <a:ext cx="4953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Протоколи Інтернету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0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0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0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0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0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04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/>
          <a:stretch>
            <a:fillRect/>
          </a:stretch>
        </p:blipFill>
        <p:spPr bwMode="auto">
          <a:xfrm>
            <a:off x="1928794" y="756474"/>
            <a:ext cx="5695976" cy="5958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48" name="WordArt 16"/>
          <p:cNvSpPr>
            <a:spLocks noChangeArrowheads="1" noChangeShapeType="1" noTextEdit="1"/>
          </p:cNvSpPr>
          <p:nvPr/>
        </p:nvSpPr>
        <p:spPr bwMode="auto">
          <a:xfrm>
            <a:off x="1785918" y="214290"/>
            <a:ext cx="37814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 smtClean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Протоколи</a:t>
            </a:r>
            <a:r>
              <a:rPr lang="ru-RU" sz="3600" b="1" kern="10" dirty="0" smtClean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latin typeface="Arial"/>
                <a:cs typeface="Arial"/>
              </a:rPr>
              <a:t> </a:t>
            </a:r>
            <a:r>
              <a:rPr lang="en-US" sz="3600" b="1" kern="10" dirty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latin typeface="Arial"/>
                <a:cs typeface="Arial"/>
              </a:rPr>
              <a:t>TCP/IP</a:t>
            </a:r>
            <a:endParaRPr lang="ru-RU" sz="3600" b="1" kern="10" dirty="0">
              <a:ln w="9525">
                <a:solidFill>
                  <a:srgbClr val="0066FF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373063" y="895350"/>
            <a:ext cx="8432800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 algn="just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HTTP</a:t>
            </a:r>
            <a:r>
              <a:rPr lang="en-US" sz="2400" b="1" dirty="0">
                <a:latin typeface="Times New Roman" pitchFamily="18" charset="0"/>
              </a:rPr>
              <a:t> (</a:t>
            </a:r>
            <a:r>
              <a:rPr lang="en-US" sz="2400" b="1" i="1" dirty="0" err="1">
                <a:latin typeface="Times New Roman" pitchFamily="18" charset="0"/>
              </a:rPr>
              <a:t>HyperText</a:t>
            </a:r>
            <a:r>
              <a:rPr lang="en-US" sz="2400" b="1" i="1" dirty="0">
                <a:latin typeface="Times New Roman" pitchFamily="18" charset="0"/>
              </a:rPr>
              <a:t> Transfer Protocol</a:t>
            </a:r>
            <a:r>
              <a:rPr lang="en-US" sz="2400" b="1" dirty="0">
                <a:latin typeface="Times New Roman" pitchFamily="18" charset="0"/>
              </a:rPr>
              <a:t>) </a:t>
            </a:r>
            <a:r>
              <a:rPr lang="en-US" sz="2400" dirty="0">
                <a:latin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</a:rPr>
              <a:t>служба </a:t>
            </a:r>
            <a:r>
              <a:rPr lang="en-US" sz="2400" dirty="0">
                <a:latin typeface="Times New Roman" pitchFamily="18" charset="0"/>
              </a:rPr>
              <a:t>WWW</a:t>
            </a:r>
          </a:p>
          <a:p>
            <a:pPr marL="358775" indent="-358775" algn="just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FTP</a:t>
            </a:r>
            <a:r>
              <a:rPr lang="en-US" sz="2400" b="1" dirty="0">
                <a:latin typeface="Times New Roman" pitchFamily="18" charset="0"/>
              </a:rPr>
              <a:t> (</a:t>
            </a:r>
            <a:r>
              <a:rPr lang="en-US" sz="2400" b="1" i="1" dirty="0">
                <a:latin typeface="Times New Roman" pitchFamily="18" charset="0"/>
              </a:rPr>
              <a:t>File Transfer Protocol</a:t>
            </a:r>
            <a:r>
              <a:rPr lang="en-US" sz="2400" b="1" dirty="0">
                <a:latin typeface="Times New Roman" pitchFamily="18" charset="0"/>
              </a:rPr>
              <a:t>)</a:t>
            </a:r>
            <a:r>
              <a:rPr lang="en-US" sz="2400" dirty="0">
                <a:latin typeface="Times New Roman" pitchFamily="18" charset="0"/>
              </a:rPr>
              <a:t> – </a:t>
            </a:r>
            <a:r>
              <a:rPr lang="ru-RU" sz="2400" dirty="0">
                <a:latin typeface="Times New Roman" pitchFamily="18" charset="0"/>
              </a:rPr>
              <a:t>служба </a:t>
            </a:r>
            <a:r>
              <a:rPr lang="en-US" sz="2400" dirty="0">
                <a:latin typeface="Times New Roman" pitchFamily="18" charset="0"/>
              </a:rPr>
              <a:t>FTP</a:t>
            </a:r>
            <a:endParaRPr lang="ru-RU" sz="2400" dirty="0">
              <a:latin typeface="Times New Roman" pitchFamily="18" charset="0"/>
            </a:endParaRPr>
          </a:p>
          <a:p>
            <a:pPr marL="358775" indent="-358775" algn="just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SMTP</a:t>
            </a:r>
            <a:r>
              <a:rPr lang="en-US" sz="2400" b="1" dirty="0">
                <a:latin typeface="Times New Roman" pitchFamily="18" charset="0"/>
              </a:rPr>
              <a:t> (</a:t>
            </a:r>
            <a:r>
              <a:rPr lang="en-US" sz="2400" b="1" i="1" dirty="0">
                <a:latin typeface="Times New Roman" pitchFamily="18" charset="0"/>
              </a:rPr>
              <a:t>Simple Mail Transfer Protocol</a:t>
            </a:r>
            <a:r>
              <a:rPr lang="en-US" sz="2400" b="1" dirty="0">
                <a:latin typeface="Times New Roman" pitchFamily="18" charset="0"/>
              </a:rPr>
              <a:t>)</a:t>
            </a:r>
            <a:r>
              <a:rPr lang="en-US" sz="2400" dirty="0">
                <a:latin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</a:rPr>
              <a:t>відправлення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повідомлень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електронної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пошти</a:t>
            </a:r>
            <a:endParaRPr lang="ru-RU" sz="2400" dirty="0">
              <a:latin typeface="Times New Roman" pitchFamily="18" charset="0"/>
            </a:endParaRPr>
          </a:p>
          <a:p>
            <a:pPr marL="358775" indent="-358775" algn="just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POP3</a:t>
            </a:r>
            <a:r>
              <a:rPr lang="en-US" sz="2400" b="1" dirty="0">
                <a:latin typeface="Times New Roman" pitchFamily="18" charset="0"/>
              </a:rPr>
              <a:t> (</a:t>
            </a:r>
            <a:r>
              <a:rPr lang="en-US" sz="2400" b="1" i="1" dirty="0">
                <a:latin typeface="Times New Roman" pitchFamily="18" charset="0"/>
              </a:rPr>
              <a:t>Post Office Protocol</a:t>
            </a:r>
            <a:r>
              <a:rPr lang="en-US" sz="2400" b="1" dirty="0">
                <a:latin typeface="Times New Roman" pitchFamily="18" charset="0"/>
              </a:rPr>
              <a:t>)</a:t>
            </a:r>
            <a:r>
              <a:rPr lang="en-US" sz="2400" dirty="0">
                <a:latin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</a:rPr>
              <a:t>прийом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повідомлень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електронної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пошти</a:t>
            </a:r>
            <a:r>
              <a:rPr lang="ru-RU" sz="2400" dirty="0">
                <a:latin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</a:rPr>
              <a:t>потрібен</a:t>
            </a:r>
            <a:r>
              <a:rPr lang="ru-RU" sz="2400" dirty="0">
                <a:latin typeface="Times New Roman" pitchFamily="18" charset="0"/>
              </a:rPr>
              <a:t> пароль)</a:t>
            </a: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1000100" y="4857760"/>
            <a:ext cx="6605588" cy="457200"/>
          </a:xfrm>
          <a:prstGeom prst="rect">
            <a:avLst/>
          </a:prstGeom>
          <a:solidFill>
            <a:srgbClr val="E7E7FF"/>
          </a:solidFill>
          <a:ln w="6350">
            <a:noFill/>
            <a:miter lim="800000"/>
            <a:headEnd/>
            <a:tailEnd type="none" w="lg" len="lg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chemeClr val="accent2"/>
                </a:solidFill>
              </a:rPr>
              <a:t>TCP/IP</a:t>
            </a:r>
            <a:endParaRPr lang="ru-RU" sz="2400" b="1">
              <a:solidFill>
                <a:schemeClr val="accent2"/>
              </a:solidFill>
            </a:endParaRPr>
          </a:p>
        </p:txBody>
      </p:sp>
      <p:sp>
        <p:nvSpPr>
          <p:cNvPr id="234502" name="AutoShape 6"/>
          <p:cNvSpPr>
            <a:spLocks noChangeArrowheads="1"/>
          </p:cNvSpPr>
          <p:nvPr/>
        </p:nvSpPr>
        <p:spPr bwMode="auto">
          <a:xfrm>
            <a:off x="847700" y="4171960"/>
            <a:ext cx="1527175" cy="5270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2700">
            <a:noFill/>
            <a:round/>
            <a:headEnd/>
            <a:tailEnd type="none" w="lg" len="lg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 b="1"/>
              <a:t>HTTP</a:t>
            </a:r>
            <a:endParaRPr lang="ru-RU" sz="2400" b="1"/>
          </a:p>
        </p:txBody>
      </p:sp>
      <p:sp>
        <p:nvSpPr>
          <p:cNvPr id="234503" name="AutoShape 7"/>
          <p:cNvSpPr>
            <a:spLocks noChangeArrowheads="1"/>
          </p:cNvSpPr>
          <p:nvPr/>
        </p:nvSpPr>
        <p:spPr bwMode="auto">
          <a:xfrm>
            <a:off x="2600300" y="4171960"/>
            <a:ext cx="1527175" cy="5270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2700">
            <a:noFill/>
            <a:round/>
            <a:headEnd/>
            <a:tailEnd type="none" w="lg" len="lg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 b="1"/>
              <a:t>FTP</a:t>
            </a:r>
            <a:endParaRPr lang="ru-RU" sz="2400" b="1"/>
          </a:p>
        </p:txBody>
      </p:sp>
      <p:sp>
        <p:nvSpPr>
          <p:cNvPr id="234504" name="AutoShape 8"/>
          <p:cNvSpPr>
            <a:spLocks noChangeArrowheads="1"/>
          </p:cNvSpPr>
          <p:nvPr/>
        </p:nvSpPr>
        <p:spPr bwMode="auto">
          <a:xfrm>
            <a:off x="4352900" y="4171960"/>
            <a:ext cx="1527175" cy="5270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2700">
            <a:noFill/>
            <a:round/>
            <a:headEnd/>
            <a:tailEnd type="none" w="lg" len="lg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 b="1"/>
              <a:t>SMTP</a:t>
            </a:r>
            <a:endParaRPr lang="ru-RU" sz="2400" b="1"/>
          </a:p>
        </p:txBody>
      </p:sp>
      <p:sp>
        <p:nvSpPr>
          <p:cNvPr id="234505" name="AutoShape 9"/>
          <p:cNvSpPr>
            <a:spLocks noChangeArrowheads="1"/>
          </p:cNvSpPr>
          <p:nvPr/>
        </p:nvSpPr>
        <p:spPr bwMode="auto">
          <a:xfrm>
            <a:off x="6181700" y="4171960"/>
            <a:ext cx="1527175" cy="5270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2700">
            <a:noFill/>
            <a:round/>
            <a:headEnd/>
            <a:tailEnd type="none" w="lg" len="lg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 b="1"/>
              <a:t>POP3</a:t>
            </a:r>
            <a:endParaRPr lang="ru-RU" sz="2400" b="1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14282" y="5857892"/>
            <a:ext cx="7793038" cy="663575"/>
            <a:chOff x="448" y="3616"/>
            <a:chExt cx="4909" cy="418"/>
          </a:xfrm>
        </p:grpSpPr>
        <p:sp>
          <p:nvSpPr>
            <p:cNvPr id="234507" name="Text Box 11"/>
            <p:cNvSpPr txBox="1">
              <a:spLocks noChangeArrowheads="1"/>
            </p:cNvSpPr>
            <p:nvPr/>
          </p:nvSpPr>
          <p:spPr bwMode="auto">
            <a:xfrm>
              <a:off x="742" y="3683"/>
              <a:ext cx="4615" cy="288"/>
            </a:xfrm>
            <a:prstGeom prst="rect">
              <a:avLst/>
            </a:prstGeom>
            <a:solidFill>
              <a:srgbClr val="D1D1FF"/>
            </a:solidFill>
            <a:ln w="25400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2400" b="1"/>
                <a:t>    </a:t>
              </a:r>
              <a:r>
                <a:rPr lang="ru-RU" sz="2400" b="1">
                  <a:latin typeface="Times New Roman" pitchFamily="18" charset="0"/>
                </a:rPr>
                <a:t>Усі протоколи служб </a:t>
              </a:r>
              <a:r>
                <a:rPr lang="uk-UA" sz="2400" b="1">
                  <a:latin typeface="Times New Roman" pitchFamily="18" charset="0"/>
                </a:rPr>
                <a:t>основані</a:t>
              </a:r>
              <a:r>
                <a:rPr lang="ru-RU" sz="2400" b="1">
                  <a:latin typeface="Times New Roman" pitchFamily="18" charset="0"/>
                </a:rPr>
                <a:t> на </a:t>
              </a:r>
              <a:r>
                <a:rPr lang="en-US" sz="2400" b="1">
                  <a:latin typeface="Times New Roman" pitchFamily="18" charset="0"/>
                </a:rPr>
                <a:t>TCP/IP!</a:t>
              </a:r>
              <a:endParaRPr lang="ru-RU" sz="2400" b="1">
                <a:latin typeface="Times New Roman" pitchFamily="18" charset="0"/>
              </a:endParaRPr>
            </a:p>
          </p:txBody>
        </p:sp>
        <p:sp>
          <p:nvSpPr>
            <p:cNvPr id="234508" name="Oval 12"/>
            <p:cNvSpPr>
              <a:spLocks noChangeArrowheads="1"/>
            </p:cNvSpPr>
            <p:nvPr/>
          </p:nvSpPr>
          <p:spPr bwMode="auto">
            <a:xfrm>
              <a:off x="448" y="3616"/>
              <a:ext cx="409" cy="418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ru-RU" sz="4400" b="1">
                  <a:solidFill>
                    <a:schemeClr val="bg1"/>
                  </a:solidFill>
                  <a:latin typeface="Arial Black" pitchFamily="34" charset="0"/>
                </a:rPr>
                <a:t>!</a:t>
              </a:r>
            </a:p>
          </p:txBody>
        </p:sp>
      </p:grpSp>
      <p:sp>
        <p:nvSpPr>
          <p:cNvPr id="13338" name="WordArt 26"/>
          <p:cNvSpPr>
            <a:spLocks noChangeArrowheads="1" noChangeShapeType="1" noTextEdit="1"/>
          </p:cNvSpPr>
          <p:nvPr/>
        </p:nvSpPr>
        <p:spPr bwMode="auto">
          <a:xfrm>
            <a:off x="533400" y="152400"/>
            <a:ext cx="630555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Протоколи служб Інтернету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4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4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4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45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4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4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34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0" grpId="0" build="p" autoUpdateAnimBg="0"/>
      <p:bldP spid="234501" grpId="0" animBg="1"/>
      <p:bldP spid="234502" grpId="0" animBg="1"/>
      <p:bldP spid="234503" grpId="0" animBg="1"/>
      <p:bldP spid="234504" grpId="0" animBg="1"/>
      <p:bldP spid="23450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428596" y="1785926"/>
            <a:ext cx="8229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444500" algn="just">
              <a:spcBef>
                <a:spcPct val="20000"/>
              </a:spcBef>
            </a:pPr>
            <a:r>
              <a:rPr lang="uk-UA" sz="2800" dirty="0">
                <a:latin typeface="Times New Roman" pitchFamily="18" charset="0"/>
              </a:rPr>
              <a:t>Для того щоб зв'язатися з деяким комп'ютером у мережі Інтернет, Вам треба знати його унікальну Інтернет - </a:t>
            </a:r>
            <a:r>
              <a:rPr lang="uk-UA" sz="2800" b="1" dirty="0">
                <a:latin typeface="Times New Roman" pitchFamily="18" charset="0"/>
              </a:rPr>
              <a:t>адресу</a:t>
            </a:r>
            <a:r>
              <a:rPr lang="uk-UA" sz="2800" dirty="0" smtClean="0">
                <a:latin typeface="Times New Roman" pitchFamily="18" charset="0"/>
              </a:rPr>
              <a:t>.</a:t>
            </a:r>
          </a:p>
          <a:p>
            <a:pPr indent="444500" algn="just">
              <a:spcBef>
                <a:spcPct val="20000"/>
              </a:spcBef>
            </a:pPr>
            <a:endParaRPr lang="uk-UA" sz="2800" dirty="0">
              <a:latin typeface="Times New Roman" pitchFamily="18" charset="0"/>
            </a:endParaRPr>
          </a:p>
          <a:p>
            <a:pPr indent="444500" algn="just">
              <a:spcBef>
                <a:spcPct val="20000"/>
              </a:spcBef>
            </a:pPr>
            <a:endParaRPr lang="ru-RU" sz="2800" dirty="0">
              <a:latin typeface="Times New Roman" pitchFamily="18" charset="0"/>
            </a:endParaRPr>
          </a:p>
        </p:txBody>
      </p:sp>
      <p:sp>
        <p:nvSpPr>
          <p:cNvPr id="19472" name="WordArt 16"/>
          <p:cNvSpPr>
            <a:spLocks noChangeArrowheads="1" noChangeShapeType="1" noTextEdit="1"/>
          </p:cNvSpPr>
          <p:nvPr/>
        </p:nvSpPr>
        <p:spPr bwMode="auto">
          <a:xfrm>
            <a:off x="1447800" y="304800"/>
            <a:ext cx="54102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Адресація в Інтернеті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3643314"/>
            <a:ext cx="8358214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>
              <a:spcBef>
                <a:spcPct val="20000"/>
              </a:spcBef>
            </a:pPr>
            <a:r>
              <a:rPr lang="uk-UA" sz="3200" dirty="0" smtClean="0">
                <a:latin typeface="Times New Roman" pitchFamily="18" charset="0"/>
              </a:rPr>
              <a:t>Існують два рівноцінних формати адрес, які розрізняються лише за своєю формою: </a:t>
            </a:r>
          </a:p>
          <a:p>
            <a:pPr indent="444500" algn="just">
              <a:spcBef>
                <a:spcPct val="20000"/>
              </a:spcBef>
              <a:buFontTx/>
              <a:buChar char="•"/>
            </a:pPr>
            <a:r>
              <a:rPr lang="uk-UA" sz="3200" dirty="0" smtClean="0">
                <a:latin typeface="Times New Roman" pitchFamily="18" charset="0"/>
              </a:rPr>
              <a:t>IP - адреса </a:t>
            </a:r>
          </a:p>
          <a:p>
            <a:pPr indent="444500" algn="just">
              <a:spcBef>
                <a:spcPct val="20000"/>
              </a:spcBef>
              <a:buFontTx/>
              <a:buChar char="•"/>
            </a:pPr>
            <a:r>
              <a:rPr lang="uk-UA" sz="3200" dirty="0" smtClean="0">
                <a:latin typeface="Times New Roman" pitchFamily="18" charset="0"/>
              </a:rPr>
              <a:t>DNS - адреса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873346" y="2498869"/>
            <a:ext cx="2458558" cy="52322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ru-RU" sz="2800" b="1" dirty="0" smtClean="0"/>
              <a:t>64.233.169.147 </a:t>
            </a:r>
            <a:endParaRPr lang="ru-RU" sz="2800" b="1" dirty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2590771" y="1478564"/>
            <a:ext cx="804862" cy="581337"/>
          </a:xfrm>
          <a:prstGeom prst="wedgeRoundRectCallout">
            <a:avLst>
              <a:gd name="adj1" fmla="val 28699"/>
              <a:gd name="adj2" fmla="val 124310"/>
              <a:gd name="adj3" fmla="val 16667"/>
            </a:avLst>
          </a:prstGeom>
          <a:solidFill>
            <a:srgbClr val="E7E7FF"/>
          </a:solidFill>
          <a:ln w="12700">
            <a:noFill/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>
              <a:defRPr/>
            </a:pPr>
            <a:r>
              <a:rPr lang="ru-RU"/>
              <a:t>0..255</a:t>
            </a:r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3471833" y="1461955"/>
            <a:ext cx="804863" cy="581336"/>
          </a:xfrm>
          <a:prstGeom prst="wedgeRoundRectCallout">
            <a:avLst>
              <a:gd name="adj1" fmla="val 6806"/>
              <a:gd name="adj2" fmla="val 129843"/>
              <a:gd name="adj3" fmla="val 16667"/>
            </a:avLst>
          </a:prstGeom>
          <a:solidFill>
            <a:srgbClr val="E7E7FF"/>
          </a:solidFill>
          <a:ln w="12700">
            <a:noFill/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>
              <a:defRPr/>
            </a:pPr>
            <a:r>
              <a:rPr lang="ru-RU"/>
              <a:t>0..255</a:t>
            </a: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4341783" y="1445345"/>
            <a:ext cx="804863" cy="581337"/>
          </a:xfrm>
          <a:prstGeom prst="wedgeRoundRectCallout">
            <a:avLst>
              <a:gd name="adj1" fmla="val -10944"/>
              <a:gd name="adj2" fmla="val 146046"/>
              <a:gd name="adj3" fmla="val 16667"/>
            </a:avLst>
          </a:prstGeom>
          <a:solidFill>
            <a:srgbClr val="E7E7FF"/>
          </a:solidFill>
          <a:ln w="12700">
            <a:noFill/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>
              <a:defRPr/>
            </a:pPr>
            <a:r>
              <a:rPr lang="ru-RU"/>
              <a:t>0..255</a:t>
            </a:r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>
            <a:off x="5222846" y="1428736"/>
            <a:ext cx="804862" cy="581336"/>
          </a:xfrm>
          <a:prstGeom prst="wedgeRoundRectCallout">
            <a:avLst>
              <a:gd name="adj1" fmla="val -30079"/>
              <a:gd name="adj2" fmla="val 140907"/>
              <a:gd name="adj3" fmla="val 16667"/>
            </a:avLst>
          </a:prstGeom>
          <a:solidFill>
            <a:srgbClr val="E7E7FF"/>
          </a:solidFill>
          <a:ln w="12700">
            <a:noFill/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>
              <a:defRPr/>
            </a:pPr>
            <a:r>
              <a:rPr lang="ru-RU"/>
              <a:t>0..255</a:t>
            </a: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357158" y="2501242"/>
            <a:ext cx="2219325" cy="77590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sz="2800" b="1" dirty="0"/>
              <a:t>IP-</a:t>
            </a:r>
            <a:r>
              <a:rPr lang="ru-RU" sz="2800" b="1" dirty="0"/>
              <a:t>адреса: </a:t>
            </a:r>
          </a:p>
        </p:txBody>
      </p:sp>
      <p:sp>
        <p:nvSpPr>
          <p:cNvPr id="12" name="WordArt 61"/>
          <p:cNvSpPr>
            <a:spLocks noChangeArrowheads="1" noChangeShapeType="1" noTextEdit="1"/>
          </p:cNvSpPr>
          <p:nvPr/>
        </p:nvSpPr>
        <p:spPr bwMode="auto">
          <a:xfrm>
            <a:off x="2571736" y="357166"/>
            <a:ext cx="3643338" cy="84294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IP-</a:t>
            </a:r>
            <a:r>
              <a:rPr lang="ru-RU" sz="3600" b="1" kern="10" dirty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адреса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28596" y="3643314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ІР-адреса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складається з 4 цілих чисел від 0 до 255 кожне, розділених крапками.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285720" y="1428736"/>
            <a:ext cx="848204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712788" algn="just">
              <a:lnSpc>
                <a:spcPct val="90000"/>
              </a:lnSpc>
              <a:spcBef>
                <a:spcPct val="20000"/>
              </a:spcBef>
            </a:pPr>
            <a:r>
              <a:rPr lang="uk-UA" sz="2800" b="1" dirty="0" smtClean="0">
                <a:solidFill>
                  <a:srgbClr val="990000"/>
                </a:solidFill>
                <a:latin typeface="Times New Roman" pitchFamily="18" charset="0"/>
              </a:rPr>
              <a:t>DNS</a:t>
            </a:r>
            <a:r>
              <a:rPr lang="uk-UA" sz="2800" dirty="0" smtClean="0">
                <a:latin typeface="Times New Roman" pitchFamily="18" charset="0"/>
              </a:rPr>
              <a:t> </a:t>
            </a:r>
            <a:r>
              <a:rPr lang="uk-UA" sz="2800" dirty="0">
                <a:latin typeface="Times New Roman" pitchFamily="18" charset="0"/>
              </a:rPr>
              <a:t>- адреса включає більш зручні для користувача </a:t>
            </a:r>
            <a:r>
              <a:rPr lang="uk-UA" sz="2800" b="1" dirty="0">
                <a:latin typeface="Times New Roman" pitchFamily="18" charset="0"/>
              </a:rPr>
              <a:t>буквені скорочення</a:t>
            </a:r>
            <a:r>
              <a:rPr lang="uk-UA" sz="2800" dirty="0">
                <a:latin typeface="Times New Roman" pitchFamily="18" charset="0"/>
              </a:rPr>
              <a:t>, які також розділяються крапками на окремі інформаційні блоки (</a:t>
            </a:r>
            <a:r>
              <a:rPr lang="uk-UA" sz="2800" i="1" dirty="0">
                <a:latin typeface="Times New Roman" pitchFamily="18" charset="0"/>
              </a:rPr>
              <a:t>домени</a:t>
            </a:r>
            <a:r>
              <a:rPr lang="uk-UA" sz="2800" dirty="0" smtClean="0">
                <a:latin typeface="Times New Roman" pitchFamily="18" charset="0"/>
              </a:rPr>
              <a:t>).</a:t>
            </a:r>
          </a:p>
          <a:p>
            <a:pPr indent="712788" algn="just">
              <a:lnSpc>
                <a:spcPct val="90000"/>
              </a:lnSpc>
              <a:spcBef>
                <a:spcPct val="20000"/>
              </a:spcBef>
            </a:pPr>
            <a:endParaRPr lang="uk-UA" sz="2800" u="sng" dirty="0">
              <a:latin typeface="Times New Roman" pitchFamily="18" charset="0"/>
            </a:endParaRPr>
          </a:p>
        </p:txBody>
      </p:sp>
      <p:sp>
        <p:nvSpPr>
          <p:cNvPr id="20497" name="WordArt 17"/>
          <p:cNvSpPr>
            <a:spLocks noChangeArrowheads="1" noChangeShapeType="1" noTextEdit="1"/>
          </p:cNvSpPr>
          <p:nvPr/>
        </p:nvSpPr>
        <p:spPr bwMode="auto">
          <a:xfrm>
            <a:off x="2571736" y="285728"/>
            <a:ext cx="3481382" cy="9905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DNS-</a:t>
            </a:r>
            <a:r>
              <a:rPr lang="ru-RU" sz="3600" b="1" kern="10" dirty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адреса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642910" y="3143248"/>
          <a:ext cx="7858180" cy="2093636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2714644"/>
                <a:gridCol w="5143536"/>
              </a:tblGrid>
              <a:tr h="386756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DNS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IP-</a:t>
                      </a:r>
                      <a:r>
                        <a:rPr lang="ru-RU" sz="1800" dirty="0" smtClean="0"/>
                        <a:t>адреса</a:t>
                      </a:r>
                      <a:endParaRPr lang="ru-RU" dirty="0"/>
                    </a:p>
                  </a:txBody>
                  <a:tcPr/>
                </a:tc>
              </a:tr>
              <a:tr h="6675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mail.ru</a:t>
                      </a:r>
                      <a:endParaRPr lang="ru-RU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217.69.128.44, 217.69.128.45, 217.69.128.41, 217.69.128.42, 217.69.128.43, 217.69.128.44 </a:t>
                      </a:r>
                    </a:p>
                  </a:txBody>
                  <a:tcPr/>
                </a:tc>
              </a:tr>
              <a:tr h="38675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yandex.ua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62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77.88.21.11, 213.180.204.11, 77.88.21.11, 87.250.251.11, 93.158.134.11 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143240" y="5786454"/>
            <a:ext cx="2096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http://2ip.ru/</a:t>
            </a:r>
            <a:r>
              <a:rPr lang="uk-UA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285720" y="1785926"/>
            <a:ext cx="8364565" cy="519113"/>
          </a:xfrm>
          <a:prstGeom prst="rect">
            <a:avLst/>
          </a:prstGeom>
          <a:solidFill>
            <a:srgbClr val="00B0F0"/>
          </a:solidFill>
          <a:ln w="12700">
            <a:noFill/>
            <a:miter lim="800000"/>
            <a:headEnd/>
            <a:tailEnd type="none" w="lg" len="lg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/>
              <a:t>www.qqq.microsoft.ru</a:t>
            </a:r>
            <a:r>
              <a:rPr lang="ru-RU" sz="2800" b="1"/>
              <a:t> </a:t>
            </a:r>
          </a:p>
        </p:txBody>
      </p:sp>
      <p:sp>
        <p:nvSpPr>
          <p:cNvPr id="226310" name="AutoShape 6"/>
          <p:cNvSpPr>
            <a:spLocks noChangeArrowheads="1"/>
          </p:cNvSpPr>
          <p:nvPr/>
        </p:nvSpPr>
        <p:spPr bwMode="auto">
          <a:xfrm>
            <a:off x="6549995" y="2601901"/>
            <a:ext cx="1981200" cy="355600"/>
          </a:xfrm>
          <a:prstGeom prst="wedgeRoundRectCallout">
            <a:avLst>
              <a:gd name="adj1" fmla="val -66986"/>
              <a:gd name="adj2" fmla="val -15268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/>
            <a:r>
              <a:rPr lang="ru-RU" sz="1600"/>
              <a:t>домен 1-ого рівня</a:t>
            </a:r>
          </a:p>
        </p:txBody>
      </p:sp>
      <p:sp>
        <p:nvSpPr>
          <p:cNvPr id="226311" name="AutoShape 7"/>
          <p:cNvSpPr>
            <a:spLocks noChangeArrowheads="1"/>
          </p:cNvSpPr>
          <p:nvPr/>
        </p:nvSpPr>
        <p:spPr bwMode="auto">
          <a:xfrm>
            <a:off x="4492595" y="2601901"/>
            <a:ext cx="1981200" cy="355600"/>
          </a:xfrm>
          <a:prstGeom prst="wedgeRoundRectCallout">
            <a:avLst>
              <a:gd name="adj1" fmla="val -24921"/>
              <a:gd name="adj2" fmla="val -14464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/>
            <a:r>
              <a:rPr lang="ru-RU" sz="1600"/>
              <a:t>домен 2-ого рівня</a:t>
            </a:r>
          </a:p>
        </p:txBody>
      </p:sp>
      <p:sp>
        <p:nvSpPr>
          <p:cNvPr id="226312" name="AutoShape 8"/>
          <p:cNvSpPr>
            <a:spLocks noChangeArrowheads="1"/>
          </p:cNvSpPr>
          <p:nvPr/>
        </p:nvSpPr>
        <p:spPr bwMode="auto">
          <a:xfrm>
            <a:off x="2511395" y="2601901"/>
            <a:ext cx="1905000" cy="355600"/>
          </a:xfrm>
          <a:prstGeom prst="wedgeRoundRectCallout">
            <a:avLst>
              <a:gd name="adj1" fmla="val 4083"/>
              <a:gd name="adj2" fmla="val -154019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/>
            <a:r>
              <a:rPr lang="ru-RU" sz="1600" dirty="0"/>
              <a:t>домен 3-ого </a:t>
            </a:r>
            <a:r>
              <a:rPr lang="ru-RU" sz="1600" dirty="0" err="1"/>
              <a:t>рівня</a:t>
            </a:r>
            <a:endParaRPr lang="ru-RU" sz="1600" dirty="0"/>
          </a:p>
        </p:txBody>
      </p:sp>
      <p:sp>
        <p:nvSpPr>
          <p:cNvPr id="226313" name="AutoShape 9"/>
          <p:cNvSpPr>
            <a:spLocks noChangeArrowheads="1"/>
          </p:cNvSpPr>
          <p:nvPr/>
        </p:nvSpPr>
        <p:spPr bwMode="auto">
          <a:xfrm>
            <a:off x="377795" y="2601901"/>
            <a:ext cx="1981200" cy="355600"/>
          </a:xfrm>
          <a:prstGeom prst="wedgeRoundRectCallout">
            <a:avLst>
              <a:gd name="adj1" fmla="val 77644"/>
              <a:gd name="adj2" fmla="val -15178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/>
            <a:r>
              <a:rPr lang="ru-RU" sz="1600" dirty="0"/>
              <a:t>домен 4-ого </a:t>
            </a:r>
            <a:r>
              <a:rPr lang="ru-RU" sz="1600" dirty="0" err="1"/>
              <a:t>рівня</a:t>
            </a:r>
            <a:endParaRPr lang="ru-RU" sz="1600" dirty="0"/>
          </a:p>
        </p:txBody>
      </p:sp>
      <p:sp>
        <p:nvSpPr>
          <p:cNvPr id="226314" name="Text Box 10"/>
          <p:cNvSpPr txBox="1">
            <a:spLocks noChangeArrowheads="1"/>
          </p:cNvSpPr>
          <p:nvPr/>
        </p:nvSpPr>
        <p:spPr bwMode="auto">
          <a:xfrm>
            <a:off x="285720" y="2928934"/>
            <a:ext cx="814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0850" indent="-450850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</a:rPr>
              <a:t>Домени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</a:rPr>
              <a:t> 1-ого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</a:rPr>
              <a:t>рівня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</a:rPr>
              <a:t>домені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</a:rPr>
              <a:t>зони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)</a:t>
            </a:r>
            <a:endParaRPr lang="ru-RU" sz="20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15451" name="Group 91"/>
          <p:cNvGraphicFramePr>
            <a:graphicFrameLocks noGrp="1"/>
          </p:cNvGraphicFramePr>
          <p:nvPr/>
        </p:nvGraphicFramePr>
        <p:xfrm>
          <a:off x="214282" y="3324200"/>
          <a:ext cx="8701118" cy="35338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351397"/>
                <a:gridCol w="4349721"/>
              </a:tblGrid>
              <a:tr h="441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організації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Країна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441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комерційні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організації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ru</a:t>
                      </a: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Росія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441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edu</a:t>
                      </a: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освіта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ua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Україна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441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gov</a:t>
                      </a: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уряд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.by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Белорусія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441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.mil  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воєнні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відомства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uk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Великобританія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441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.org, </a:t>
                      </a:r>
                      <a:r>
                        <a:rPr kumimoji="0" lang="en-US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.net</a:t>
                      </a: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різні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організациії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.it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Італія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441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.info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інформаційні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сайти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jp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Японія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441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.biz     </a:t>
                      </a:r>
                      <a:r>
                        <a:rPr kumimoji="0" lang="ru-RU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бізнес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cn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Китай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15402" name="WordArt 42"/>
          <p:cNvSpPr>
            <a:spLocks noChangeArrowheads="1" noChangeShapeType="1" noTextEdit="1"/>
          </p:cNvSpPr>
          <p:nvPr/>
        </p:nvSpPr>
        <p:spPr bwMode="auto">
          <a:xfrm>
            <a:off x="3214678" y="214290"/>
            <a:ext cx="2786082" cy="5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kern="1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</a:rPr>
              <a:t>Домен</a:t>
            </a:r>
            <a:endParaRPr lang="ru-RU" sz="3600" b="1" kern="1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4282" y="642918"/>
            <a:ext cx="857256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12788" algn="just">
              <a:lnSpc>
                <a:spcPct val="90000"/>
              </a:lnSpc>
              <a:spcBef>
                <a:spcPct val="20000"/>
              </a:spcBef>
            </a:pPr>
            <a:r>
              <a:rPr lang="uk-UA" sz="2400" b="1" u="sng" dirty="0" smtClean="0">
                <a:solidFill>
                  <a:srgbClr val="990000"/>
                </a:solidFill>
                <a:latin typeface="Times New Roman" pitchFamily="18" charset="0"/>
              </a:rPr>
              <a:t>Домен</a:t>
            </a:r>
            <a:r>
              <a:rPr lang="uk-UA" sz="2400" dirty="0">
                <a:solidFill>
                  <a:prstClr val="black"/>
                </a:solidFill>
                <a:latin typeface="Times New Roman" pitchFamily="18" charset="0"/>
              </a:rPr>
              <a:t> — певна зона в системі доменних імен (DNS) Інтернету, виділена якій-небудь країні, організації або для інших цілей.</a:t>
            </a:r>
            <a:endParaRPr lang="ru-RU" sz="24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6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6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6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6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6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9" grpId="0" animBg="1" autoUpdateAnimBg="0"/>
      <p:bldP spid="226310" grpId="0" animBg="1" autoUpdateAnimBg="0"/>
      <p:bldP spid="226311" grpId="0" animBg="1" autoUpdateAnimBg="0"/>
      <p:bldP spid="226312" grpId="0" animBg="1" autoUpdateAnimBg="0"/>
      <p:bldP spid="226313" grpId="0" animBg="1" autoUpdateAnimBg="0"/>
      <p:bldP spid="22631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500034" y="1357298"/>
            <a:ext cx="81407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712788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uk-UA" sz="2400" b="1" dirty="0">
                <a:solidFill>
                  <a:schemeClr val="accent2"/>
                </a:solidFill>
                <a:latin typeface="Times New Roman" pitchFamily="18" charset="0"/>
              </a:rPr>
              <a:t>URL </a:t>
            </a:r>
            <a:r>
              <a:rPr lang="uk-UA" sz="2400" dirty="0">
                <a:solidFill>
                  <a:schemeClr val="accent2"/>
                </a:solidFill>
                <a:latin typeface="Times New Roman" pitchFamily="18" charset="0"/>
              </a:rPr>
              <a:t>(</a:t>
            </a:r>
            <a:r>
              <a:rPr lang="uk-UA" sz="2400" i="1" dirty="0" err="1">
                <a:solidFill>
                  <a:schemeClr val="accent2"/>
                </a:solidFill>
                <a:latin typeface="Times New Roman" pitchFamily="18" charset="0"/>
              </a:rPr>
              <a:t>Uniform</a:t>
            </a:r>
            <a:r>
              <a:rPr lang="uk-UA" sz="2400" i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uk-UA" sz="2400" i="1" dirty="0" err="1">
                <a:solidFill>
                  <a:schemeClr val="accent2"/>
                </a:solidFill>
                <a:latin typeface="Times New Roman" pitchFamily="18" charset="0"/>
              </a:rPr>
              <a:t>Resource</a:t>
            </a:r>
            <a:r>
              <a:rPr lang="uk-UA" sz="2400" i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uk-UA" sz="2400" i="1" dirty="0" err="1">
                <a:solidFill>
                  <a:schemeClr val="accent2"/>
                </a:solidFill>
                <a:latin typeface="Times New Roman" pitchFamily="18" charset="0"/>
              </a:rPr>
              <a:t>Locator</a:t>
            </a:r>
            <a:r>
              <a:rPr lang="uk-UA" sz="2400" dirty="0">
                <a:solidFill>
                  <a:schemeClr val="accent2"/>
                </a:solidFill>
                <a:latin typeface="Times New Roman" pitchFamily="18" charset="0"/>
              </a:rPr>
              <a:t>)</a:t>
            </a:r>
            <a:r>
              <a:rPr lang="uk-UA" sz="2400" b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</a:rPr>
              <a:t>– універсальна адреса </a:t>
            </a:r>
            <a:r>
              <a:rPr lang="ru-RU" sz="2400" dirty="0" smtClean="0">
                <a:latin typeface="Times New Roman" pitchFamily="18" charset="0"/>
              </a:rPr>
              <a:t>ресурсу (</a:t>
            </a:r>
            <a:r>
              <a:rPr lang="uk-UA" sz="2400" dirty="0" smtClean="0">
                <a:latin typeface="Times New Roman" pitchFamily="18" charset="0"/>
              </a:rPr>
              <a:t>документа) </a:t>
            </a:r>
            <a:r>
              <a:rPr lang="uk-UA" sz="2400" dirty="0">
                <a:latin typeface="Times New Roman" pitchFamily="18" charset="0"/>
              </a:rPr>
              <a:t>в Інтернеті.</a:t>
            </a:r>
          </a:p>
        </p:txBody>
      </p:sp>
      <p:sp>
        <p:nvSpPr>
          <p:cNvPr id="232454" name="AutoShape 6"/>
          <p:cNvSpPr>
            <a:spLocks noChangeArrowheads="1"/>
          </p:cNvSpPr>
          <p:nvPr/>
        </p:nvSpPr>
        <p:spPr bwMode="auto">
          <a:xfrm>
            <a:off x="1225550" y="2987675"/>
            <a:ext cx="6496050" cy="6413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2700">
            <a:noFill/>
            <a:round/>
            <a:headEnd/>
            <a:tailEnd type="none" w="lg" len="lg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 b="1" dirty="0"/>
              <a:t>http:</a:t>
            </a:r>
            <a:r>
              <a:rPr lang="ru-RU" sz="2400" b="1" dirty="0"/>
              <a:t> </a:t>
            </a:r>
            <a:r>
              <a:rPr lang="en-US" sz="2400" b="1" dirty="0"/>
              <a:t>//</a:t>
            </a:r>
            <a:r>
              <a:rPr lang="ru-RU" sz="2400" b="1" dirty="0"/>
              <a:t> </a:t>
            </a:r>
            <a:r>
              <a:rPr lang="en-US" sz="2400" b="1" dirty="0" smtClean="0"/>
              <a:t>www.osvita.ru</a:t>
            </a:r>
            <a:r>
              <a:rPr lang="ru-RU" sz="2400" b="1" dirty="0" smtClean="0"/>
              <a:t> </a:t>
            </a:r>
            <a:r>
              <a:rPr lang="en-US" sz="2400" b="1" dirty="0"/>
              <a:t>/</a:t>
            </a:r>
            <a:r>
              <a:rPr lang="ru-RU" sz="2400" b="1" dirty="0"/>
              <a:t> </a:t>
            </a:r>
            <a:r>
              <a:rPr lang="en-US" sz="2400" b="1" dirty="0"/>
              <a:t>images/new/</a:t>
            </a:r>
            <a:r>
              <a:rPr lang="ru-RU" sz="2400" b="1" dirty="0"/>
              <a:t> </a:t>
            </a:r>
            <a:r>
              <a:rPr lang="en-US" sz="2400" b="1" dirty="0"/>
              <a:t>qq.jpg</a:t>
            </a:r>
            <a:endParaRPr lang="ru-RU" sz="2400" b="1" dirty="0"/>
          </a:p>
        </p:txBody>
      </p:sp>
      <p:sp>
        <p:nvSpPr>
          <p:cNvPr id="232456" name="AutoShape 8"/>
          <p:cNvSpPr>
            <a:spLocks noChangeArrowheads="1"/>
          </p:cNvSpPr>
          <p:nvPr/>
        </p:nvSpPr>
        <p:spPr bwMode="auto">
          <a:xfrm>
            <a:off x="1349375" y="3025775"/>
            <a:ext cx="773113" cy="56515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2457" name="AutoShape 9"/>
          <p:cNvSpPr>
            <a:spLocks noChangeArrowheads="1"/>
          </p:cNvSpPr>
          <p:nvPr/>
        </p:nvSpPr>
        <p:spPr bwMode="auto">
          <a:xfrm>
            <a:off x="2378075" y="3016250"/>
            <a:ext cx="2120900" cy="56515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2458" name="AutoShape 10"/>
          <p:cNvSpPr>
            <a:spLocks noChangeArrowheads="1"/>
          </p:cNvSpPr>
          <p:nvPr/>
        </p:nvSpPr>
        <p:spPr bwMode="auto">
          <a:xfrm>
            <a:off x="4670425" y="3008313"/>
            <a:ext cx="1895475" cy="56515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2459" name="AutoShape 11"/>
          <p:cNvSpPr>
            <a:spLocks noChangeArrowheads="1"/>
          </p:cNvSpPr>
          <p:nvPr/>
        </p:nvSpPr>
        <p:spPr bwMode="auto">
          <a:xfrm>
            <a:off x="6611938" y="3017838"/>
            <a:ext cx="971550" cy="56515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2461" name="AutoShape 13"/>
          <p:cNvSpPr>
            <a:spLocks noChangeArrowheads="1"/>
          </p:cNvSpPr>
          <p:nvPr/>
        </p:nvSpPr>
        <p:spPr bwMode="auto">
          <a:xfrm>
            <a:off x="2438400" y="4343400"/>
            <a:ext cx="1943100" cy="401638"/>
          </a:xfrm>
          <a:prstGeom prst="wedgeRoundRectCallout">
            <a:avLst>
              <a:gd name="adj1" fmla="val 11111"/>
              <a:gd name="adj2" fmla="val -256532"/>
              <a:gd name="adj3" fmla="val 16667"/>
            </a:avLst>
          </a:prstGeom>
          <a:solidFill>
            <a:schemeClr val="folHlink"/>
          </a:solidFill>
          <a:ln w="12700">
            <a:solidFill>
              <a:srgbClr val="0066FF"/>
            </a:solidFill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/>
            <a:r>
              <a:rPr lang="ru-RU"/>
              <a:t>адреса сайта</a:t>
            </a:r>
          </a:p>
        </p:txBody>
      </p:sp>
      <p:sp>
        <p:nvSpPr>
          <p:cNvPr id="232462" name="AutoShape 14"/>
          <p:cNvSpPr>
            <a:spLocks noChangeArrowheads="1"/>
          </p:cNvSpPr>
          <p:nvPr/>
        </p:nvSpPr>
        <p:spPr bwMode="auto">
          <a:xfrm>
            <a:off x="4648200" y="4343400"/>
            <a:ext cx="1943100" cy="401638"/>
          </a:xfrm>
          <a:prstGeom prst="wedgeRoundRectCallout">
            <a:avLst>
              <a:gd name="adj1" fmla="val 7190"/>
              <a:gd name="adj2" fmla="val -245102"/>
              <a:gd name="adj3" fmla="val 16667"/>
            </a:avLst>
          </a:prstGeom>
          <a:solidFill>
            <a:schemeClr val="folHlink"/>
          </a:solidFill>
          <a:ln w="12700">
            <a:solidFill>
              <a:srgbClr val="0066FF"/>
            </a:solidFill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>
              <a:defRPr/>
            </a:pPr>
            <a:r>
              <a:rPr lang="ru-RU"/>
              <a:t>каталог (папка)</a:t>
            </a:r>
          </a:p>
        </p:txBody>
      </p:sp>
      <p:sp>
        <p:nvSpPr>
          <p:cNvPr id="232463" name="AutoShape 15"/>
          <p:cNvSpPr>
            <a:spLocks noChangeArrowheads="1"/>
          </p:cNvSpPr>
          <p:nvPr/>
        </p:nvSpPr>
        <p:spPr bwMode="auto">
          <a:xfrm>
            <a:off x="6781800" y="4343400"/>
            <a:ext cx="1809750" cy="401638"/>
          </a:xfrm>
          <a:prstGeom prst="wedgeRoundRectCallout">
            <a:avLst>
              <a:gd name="adj1" fmla="val -28773"/>
              <a:gd name="adj2" fmla="val -260204"/>
              <a:gd name="adj3" fmla="val 16667"/>
            </a:avLst>
          </a:prstGeom>
          <a:solidFill>
            <a:schemeClr val="folHlink"/>
          </a:solidFill>
          <a:ln w="12700">
            <a:solidFill>
              <a:srgbClr val="0066FF"/>
            </a:solidFill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/>
            <a:r>
              <a:rPr lang="ru-RU"/>
              <a:t>Ім</a:t>
            </a:r>
            <a:r>
              <a:rPr lang="en-US"/>
              <a:t>’</a:t>
            </a:r>
            <a:r>
              <a:rPr lang="ru-RU"/>
              <a:t>я файла</a:t>
            </a:r>
          </a:p>
        </p:txBody>
      </p:sp>
      <p:sp>
        <p:nvSpPr>
          <p:cNvPr id="232455" name="AutoShape 7"/>
          <p:cNvSpPr>
            <a:spLocks noChangeArrowheads="1"/>
          </p:cNvSpPr>
          <p:nvPr/>
        </p:nvSpPr>
        <p:spPr bwMode="auto">
          <a:xfrm>
            <a:off x="609600" y="4267200"/>
            <a:ext cx="1463675" cy="401638"/>
          </a:xfrm>
          <a:prstGeom prst="wedgeRoundRectCallout">
            <a:avLst>
              <a:gd name="adj1" fmla="val 25162"/>
              <a:gd name="adj2" fmla="val -221838"/>
              <a:gd name="adj3" fmla="val 16667"/>
            </a:avLst>
          </a:prstGeom>
          <a:solidFill>
            <a:schemeClr val="folHlink"/>
          </a:solidFill>
          <a:ln w="12700">
            <a:solidFill>
              <a:srgbClr val="0066FF"/>
            </a:solidFill>
            <a:miter lim="800000"/>
            <a:headEnd/>
            <a:tailEnd type="none" w="lg" len="lg"/>
          </a:ln>
          <a:effectLst>
            <a:outerShdw dist="40161" dir="4293903" algn="ctr" rotWithShape="0">
              <a:schemeClr val="bg2">
                <a:alpha val="50000"/>
              </a:schemeClr>
            </a:outerShdw>
          </a:effectLst>
        </p:spPr>
        <p:txBody>
          <a:bodyPr lIns="54000" rIns="18000">
            <a:spAutoFit/>
          </a:bodyPr>
          <a:lstStyle/>
          <a:p>
            <a:pPr algn="ctr">
              <a:defRPr/>
            </a:pPr>
            <a:r>
              <a:rPr lang="ru-RU"/>
              <a:t>протокол</a:t>
            </a:r>
          </a:p>
        </p:txBody>
      </p:sp>
      <p:sp>
        <p:nvSpPr>
          <p:cNvPr id="17443" name="WordArt 35"/>
          <p:cNvSpPr>
            <a:spLocks noChangeArrowheads="1" noChangeShapeType="1" noTextEdit="1"/>
          </p:cNvSpPr>
          <p:nvPr/>
        </p:nvSpPr>
        <p:spPr bwMode="auto">
          <a:xfrm>
            <a:off x="857224" y="285728"/>
            <a:ext cx="656272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66FF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43306" y="285728"/>
            <a:ext cx="16466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5400" b="1" dirty="0">
                <a:solidFill>
                  <a:srgbClr val="009DD9"/>
                </a:solidFill>
                <a:latin typeface="Times New Roman" pitchFamily="18" charset="0"/>
              </a:rPr>
              <a:t>URL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2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2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32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32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32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2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32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232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2" grpId="0" autoUpdateAnimBg="0"/>
      <p:bldP spid="232454" grpId="0" animBg="1"/>
      <p:bldP spid="232456" grpId="0" animBg="1"/>
      <p:bldP spid="232456" grpId="1" animBg="1"/>
      <p:bldP spid="232457" grpId="0" animBg="1"/>
      <p:bldP spid="232457" grpId="1" animBg="1"/>
      <p:bldP spid="232458" grpId="0" animBg="1"/>
      <p:bldP spid="232458" grpId="1" animBg="1"/>
      <p:bldP spid="232459" grpId="0" animBg="1"/>
      <p:bldP spid="232459" grpId="1" animBg="1"/>
      <p:bldP spid="232461" grpId="0" animBg="1"/>
      <p:bldP spid="232462" grpId="0" animBg="1"/>
      <p:bldP spid="232463" grpId="0" animBg="1"/>
      <p:bldP spid="23245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1714488"/>
            <a:ext cx="4415226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l="11022" t="6438" r="8153" b="19527"/>
          <a:stretch>
            <a:fillRect/>
          </a:stretch>
        </p:blipFill>
        <p:spPr bwMode="auto">
          <a:xfrm>
            <a:off x="0" y="5643578"/>
            <a:ext cx="972178" cy="1016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428596" y="1071546"/>
            <a:ext cx="7924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uk-UA" sz="2000" b="1" dirty="0">
                <a:latin typeface="Times New Roman" pitchFamily="18" charset="0"/>
              </a:rPr>
              <a:t>Зараз найбільш популярні послуги (сервіси) Інтернету - це: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Всесвітня павутина (</a:t>
            </a:r>
            <a:r>
              <a:rPr lang="uk-UA" sz="2000" dirty="0" err="1">
                <a:latin typeface="Times New Roman" pitchFamily="18" charset="0"/>
              </a:rPr>
              <a:t>World</a:t>
            </a:r>
            <a:r>
              <a:rPr lang="uk-UA" sz="2000" dirty="0">
                <a:latin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</a:rPr>
              <a:t>Wide</a:t>
            </a:r>
            <a:r>
              <a:rPr lang="uk-UA" sz="2000" dirty="0">
                <a:latin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</a:rPr>
              <a:t>Web</a:t>
            </a:r>
            <a:r>
              <a:rPr lang="uk-UA" sz="2000" dirty="0">
                <a:latin typeface="Times New Roman" pitchFamily="18" charset="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Електронна пошта й списки розсилання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Групи новин (в основному, </a:t>
            </a:r>
            <a:r>
              <a:rPr lang="uk-UA" sz="2000" dirty="0" err="1">
                <a:latin typeface="Times New Roman" pitchFamily="18" charset="0"/>
              </a:rPr>
              <a:t>Usenet</a:t>
            </a:r>
            <a:r>
              <a:rPr lang="uk-UA" sz="2000" dirty="0">
                <a:latin typeface="Times New Roman" pitchFamily="18" charset="0"/>
              </a:rPr>
              <a:t>)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 err="1">
                <a:latin typeface="Times New Roman" pitchFamily="18" charset="0"/>
              </a:rPr>
              <a:t>Файлообміні</a:t>
            </a:r>
            <a:r>
              <a:rPr lang="uk-UA" sz="2000" dirty="0">
                <a:latin typeface="Times New Roman" pitchFamily="18" charset="0"/>
              </a:rPr>
              <a:t> мережі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Електронні платіжні системи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Інтернет-Радіо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Інтернет-Телебачення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IP-Телефонія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 err="1">
                <a:latin typeface="Times New Roman" pitchFamily="18" charset="0"/>
              </a:rPr>
              <a:t>Мессенжери</a:t>
            </a:r>
            <a:r>
              <a:rPr lang="uk-UA" sz="2000" dirty="0">
                <a:latin typeface="Times New Roman" pitchFamily="18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IRC (реалізовано також як </a:t>
            </a:r>
            <a:r>
              <a:rPr lang="uk-UA" sz="2000" dirty="0" err="1">
                <a:latin typeface="Times New Roman" pitchFamily="18" charset="0"/>
              </a:rPr>
              <a:t>веб-чати</a:t>
            </a:r>
            <a:r>
              <a:rPr lang="uk-UA" sz="2000" dirty="0">
                <a:latin typeface="Times New Roman" pitchFamily="18" charset="0"/>
              </a:rPr>
              <a:t>)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Пошукові системи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Інтернет-Реклама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uk-UA" sz="2000" dirty="0">
                <a:latin typeface="Times New Roman" pitchFamily="18" charset="0"/>
              </a:rPr>
              <a:t>Вилучений термінал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21520" name="WordArt 16"/>
          <p:cNvSpPr>
            <a:spLocks noChangeArrowheads="1" noChangeShapeType="1" noTextEdit="1"/>
          </p:cNvSpPr>
          <p:nvPr/>
        </p:nvSpPr>
        <p:spPr bwMode="auto">
          <a:xfrm>
            <a:off x="1828800" y="228600"/>
            <a:ext cx="5600720" cy="6286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Служби</a:t>
            </a:r>
            <a:r>
              <a:rPr lang="ru-RU" sz="3600" b="1" kern="10" dirty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та </a:t>
            </a:r>
            <a:r>
              <a:rPr lang="ru-RU" sz="3600" b="1" kern="10" dirty="0" err="1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сервіси</a:t>
            </a:r>
            <a:endParaRPr lang="ru-RU" sz="3600" b="1" kern="10" dirty="0">
              <a:ln w="9525">
                <a:solidFill>
                  <a:srgbClr val="0066FF"/>
                </a:solidFill>
                <a:round/>
                <a:headEnd/>
                <a:tailEnd/>
              </a:ln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8" name="Text Box 4"/>
          <p:cNvSpPr txBox="1">
            <a:spLocks noChangeArrowheads="1"/>
          </p:cNvSpPr>
          <p:nvPr/>
        </p:nvSpPr>
        <p:spPr bwMode="auto">
          <a:xfrm>
            <a:off x="285720" y="1571612"/>
            <a:ext cx="848201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38163" algn="just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800" b="1" dirty="0">
                <a:solidFill>
                  <a:schemeClr val="accent2"/>
                </a:solidFill>
                <a:latin typeface="Times New Roman" pitchFamily="18" charset="0"/>
              </a:rPr>
              <a:t>WWW (</a:t>
            </a:r>
            <a:r>
              <a:rPr lang="en-US" sz="2800" b="1" i="1" dirty="0">
                <a:solidFill>
                  <a:schemeClr val="accent2"/>
                </a:solidFill>
                <a:latin typeface="Times New Roman" pitchFamily="18" charset="0"/>
              </a:rPr>
              <a:t>World Wide Web</a:t>
            </a:r>
            <a:r>
              <a:rPr lang="en-US" sz="2800" b="1" dirty="0">
                <a:solidFill>
                  <a:schemeClr val="accent2"/>
                </a:solidFill>
                <a:latin typeface="Times New Roman" pitchFamily="18" charset="0"/>
              </a:rPr>
              <a:t>)</a:t>
            </a:r>
            <a:r>
              <a:rPr lang="ru-RU" sz="2800" b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</a:rPr>
              <a:t>– </a:t>
            </a:r>
            <a:r>
              <a:rPr lang="uk-UA" sz="2800" dirty="0">
                <a:latin typeface="Times New Roman" pitchFamily="18" charset="0"/>
              </a:rPr>
              <a:t>служба для обміну інформацією у вигляді </a:t>
            </a:r>
            <a:r>
              <a:rPr lang="uk-UA" sz="2800" dirty="0" err="1">
                <a:latin typeface="Times New Roman" pitchFamily="18" charset="0"/>
              </a:rPr>
              <a:t>гіпертексту</a:t>
            </a:r>
            <a:r>
              <a:rPr lang="ru-RU" sz="2800" dirty="0">
                <a:latin typeface="Times New Roman" pitchFamily="18" charset="0"/>
              </a:rPr>
              <a:t> .</a:t>
            </a:r>
          </a:p>
          <a:p>
            <a:pPr indent="538163" algn="just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ru-RU" sz="2800" b="1" dirty="0" err="1">
                <a:solidFill>
                  <a:srgbClr val="333399"/>
                </a:solidFill>
                <a:latin typeface="Times New Roman" pitchFamily="18" charset="0"/>
              </a:rPr>
              <a:t>Гіпертекст</a:t>
            </a:r>
            <a:r>
              <a:rPr lang="ru-RU" sz="2800" dirty="0">
                <a:latin typeface="Times New Roman" pitchFamily="18" charset="0"/>
              </a:rPr>
              <a:t> – </a:t>
            </a:r>
            <a:r>
              <a:rPr lang="uk-UA" sz="2800" dirty="0" smtClean="0">
                <a:latin typeface="Times New Roman" pitchFamily="18" charset="0"/>
              </a:rPr>
              <a:t>документ, </a:t>
            </a:r>
            <a:r>
              <a:rPr lang="uk-UA" sz="2800" dirty="0">
                <a:latin typeface="Times New Roman" pitchFamily="18" charset="0"/>
              </a:rPr>
              <a:t>що містить активні перехресні посилання на інші документи</a:t>
            </a:r>
            <a:r>
              <a:rPr lang="ru-RU" sz="2800" dirty="0">
                <a:latin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</a:rPr>
              <a:t>Такі</a:t>
            </a:r>
            <a:r>
              <a:rPr lang="ru-RU" sz="2800" dirty="0" smtClean="0">
                <a:latin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</a:rPr>
              <a:t>посилання</a:t>
            </a:r>
            <a:r>
              <a:rPr lang="ru-RU" sz="2800" dirty="0" smtClean="0">
                <a:latin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</a:rPr>
              <a:t>називаються</a:t>
            </a:r>
            <a:r>
              <a:rPr lang="ru-RU" sz="2800" dirty="0" smtClean="0">
                <a:latin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</a:rPr>
              <a:t>гіперпосиланнями</a:t>
            </a:r>
            <a:r>
              <a:rPr lang="ru-RU" sz="2800" dirty="0" smtClean="0">
                <a:latin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</a:endParaRPr>
          </a:p>
          <a:p>
            <a:pPr indent="538163" algn="just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ru-RU" sz="2800" b="1" dirty="0" err="1">
                <a:solidFill>
                  <a:srgbClr val="333399"/>
                </a:solidFill>
                <a:latin typeface="Times New Roman" pitchFamily="18" charset="0"/>
              </a:rPr>
              <a:t>Гіпермедія</a:t>
            </a:r>
            <a:r>
              <a:rPr lang="ru-RU" sz="2800" dirty="0">
                <a:latin typeface="Times New Roman" pitchFamily="18" charset="0"/>
              </a:rPr>
              <a:t> – </a:t>
            </a:r>
            <a:r>
              <a:rPr lang="uk-UA" sz="2800" dirty="0">
                <a:latin typeface="Times New Roman" pitchFamily="18" charset="0"/>
              </a:rPr>
              <a:t>документ, що включає текст, малюнки, звуки, відео й містить активні перехресні посилання на інші документи</a:t>
            </a:r>
            <a:r>
              <a:rPr lang="ru-RU" sz="2800" dirty="0">
                <a:latin typeface="Times New Roman" pitchFamily="18" charset="0"/>
              </a:rPr>
              <a:t> .</a:t>
            </a:r>
          </a:p>
        </p:txBody>
      </p:sp>
      <p:sp>
        <p:nvSpPr>
          <p:cNvPr id="23573" name="WordArt 21"/>
          <p:cNvSpPr>
            <a:spLocks noChangeArrowheads="1" noChangeShapeType="1" noTextEdit="1"/>
          </p:cNvSpPr>
          <p:nvPr/>
        </p:nvSpPr>
        <p:spPr bwMode="auto">
          <a:xfrm>
            <a:off x="2143108" y="357166"/>
            <a:ext cx="4243395" cy="7858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Служба </a:t>
            </a:r>
            <a:r>
              <a:rPr lang="en-US" sz="3600" b="1" kern="10" dirty="0">
                <a:ln w="9525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WWW</a:t>
            </a:r>
            <a:endParaRPr lang="ru-RU" sz="3600" b="1" kern="10" dirty="0">
              <a:ln w="9525">
                <a:solidFill>
                  <a:srgbClr val="0066FF"/>
                </a:solidFill>
                <a:round/>
                <a:headEnd/>
                <a:tailEnd/>
              </a:ln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6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6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6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8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785794"/>
            <a:ext cx="85725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latin typeface="Times New Roman" pitchFamily="18" charset="0"/>
                <a:cs typeface="Times New Roman" pitchFamily="18" charset="0"/>
              </a:rPr>
              <a:t>Домашнє завдання:</a:t>
            </a:r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§5.4 </a:t>
            </a:r>
            <a:r>
              <a:rPr lang="uk-UA" sz="4000" b="1" i="1" dirty="0">
                <a:latin typeface="Times New Roman" pitchFamily="18" charset="0"/>
                <a:cs typeface="Times New Roman" pitchFamily="18" charset="0"/>
              </a:rPr>
              <a:t>завдання 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6*, 8</a:t>
            </a:r>
            <a:endParaRPr lang="uk-UA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5.5 (до стор.183) </a:t>
            </a:r>
            <a:r>
              <a:rPr lang="uk-UA" sz="4000" b="1" i="1" dirty="0">
                <a:latin typeface="Times New Roman" pitchFamily="18" charset="0"/>
                <a:cs typeface="Times New Roman" pitchFamily="18" charset="0"/>
              </a:rPr>
              <a:t>завдання 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Додатково</a:t>
            </a:r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: скласти 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кросворд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або тест (12 запитань) </a:t>
            </a:r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на тему «Комп’ютерні мережі. Глобальна мережа Інтернет»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750" t="9375" r="2499" b="8124"/>
          <a:stretch>
            <a:fillRect/>
          </a:stretch>
        </p:blipFill>
        <p:spPr bwMode="auto">
          <a:xfrm>
            <a:off x="1714480" y="714356"/>
            <a:ext cx="6000792" cy="528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e0705b627b44364e33fb5e040229934c321c649"/>
</p:tagLst>
</file>

<file path=ppt/theme/theme1.xml><?xml version="1.0" encoding="utf-8"?>
<a:theme xmlns:a="http://schemas.openxmlformats.org/drawingml/2006/main" name="Тема1">
  <a:themeElements>
    <a:clrScheme name="Каллиграфия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</TotalTime>
  <Words>874</Words>
  <Application>Microsoft Office PowerPoint</Application>
  <PresentationFormat>Экран (4:3)</PresentationFormat>
  <Paragraphs>133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Тема1</vt:lpstr>
      <vt:lpstr>Слайд 1</vt:lpstr>
      <vt:lpstr>Передай чергу другу</vt:lpstr>
      <vt:lpstr>Що таке комп’ютерна мережа?</vt:lpstr>
      <vt:lpstr>Які бувають мережі за територіальною поширеністю?</vt:lpstr>
      <vt:lpstr>На якій території розповсюджена регіональна мережа?  Наведіть приклади регіональних мереж</vt:lpstr>
      <vt:lpstr>Що таке топологія мережі?</vt:lpstr>
      <vt:lpstr>Намалюйте на дошці існуючі топології мереж та підпишіть їх</vt:lpstr>
      <vt:lpstr>Які існують способи підключення ПК до мережі?</vt:lpstr>
      <vt:lpstr>Для чого була створена комп'ютерна мережа?</vt:lpstr>
      <vt:lpstr>Як зробити спільний доступ до папки?</vt:lpstr>
      <vt:lpstr>Як потрапити до спільної папки на іншому комп'ютері локальної мережі?</vt:lpstr>
      <vt:lpstr>Які існують протоколи передачі даних?</vt:lpstr>
      <vt:lpstr>Яку мережу називають телекомунікаційною?</vt:lpstr>
      <vt:lpstr>Що таке провайдер?  Наведіть приклади</vt:lpstr>
      <vt:lpstr>Слайд 15</vt:lpstr>
      <vt:lpstr>26.01.12 Класна робота  Мережа Інтернет. Адресація та служби Інтернету. Поняття гіпертекстового документу.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Передай чергу другу</dc:title>
  <dc:creator>Dimich</dc:creator>
  <cp:lastModifiedBy>Admin</cp:lastModifiedBy>
  <cp:revision>38</cp:revision>
  <dcterms:created xsi:type="dcterms:W3CDTF">2011-02-02T11:20:39Z</dcterms:created>
  <dcterms:modified xsi:type="dcterms:W3CDTF">2012-01-26T09:13:19Z</dcterms:modified>
</cp:coreProperties>
</file>