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9"/>
  </p:notesMasterIdLst>
  <p:sldIdLst>
    <p:sldId id="343" r:id="rId2"/>
    <p:sldId id="327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342" r:id="rId18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0000"/>
    <a:srgbClr val="080808"/>
    <a:srgbClr val="0000CC"/>
    <a:srgbClr val="00FF00"/>
    <a:srgbClr val="FF99CC"/>
    <a:srgbClr val="0099FF"/>
    <a:srgbClr val="007E39"/>
    <a:srgbClr val="FF0000"/>
    <a:srgbClr val="78A96B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930" y="-17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2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401763" y="914400"/>
            <a:ext cx="4054475" cy="3132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046163" y="4352925"/>
            <a:ext cx="4770437" cy="3476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CA39A-E3E3-4C31-BA7B-72956A192EE0}" type="datetimeFigureOut">
              <a:rPr lang="ru-RU"/>
              <a:pPr>
                <a:defRPr/>
              </a:pPr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A5C7D-F4B6-4B4A-88BE-A03F1F2357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72333-83F1-4BF3-8E59-F82DB2F8833D}" type="datetimeFigureOut">
              <a:rPr lang="ru-RU"/>
              <a:pPr>
                <a:defRPr/>
              </a:pPr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271BB-6ED7-45C0-B343-9913A5D1C7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1CAAC-BCEB-41D9-A82C-FB1E8DCA70E8}" type="datetimeFigureOut">
              <a:rPr lang="ru-RU"/>
              <a:pPr>
                <a:defRPr/>
              </a:pPr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180D8-B0F7-4059-86C3-3D607C8A2A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B048B-6633-4000-B7E9-32CBB5AF4011}" type="datetimeFigureOut">
              <a:rPr lang="ru-RU"/>
              <a:pPr>
                <a:defRPr/>
              </a:pPr>
              <a:t>25.11.2013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6CF2C-1B78-4541-90C4-1CB3002D52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D00E-170C-4558-BC9F-BDE7A1F28475}" type="datetimeFigureOut">
              <a:rPr lang="ru-RU"/>
              <a:pPr>
                <a:defRPr/>
              </a:pPr>
              <a:t>25.11.2013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61977-8AD2-4E44-9386-3D66BEE4BE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BD3F9-1691-4999-9B6B-2B09B1E013B8}" type="datetimeFigureOut">
              <a:rPr lang="ru-RU"/>
              <a:pPr>
                <a:defRPr/>
              </a:pPr>
              <a:t>25.11.2013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1A742-E295-42BA-A6EC-6AA497335F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4A241-B19F-492B-9B79-0327C4DEECA0}" type="datetimeFigureOut">
              <a:rPr lang="ru-RU"/>
              <a:pPr>
                <a:defRPr/>
              </a:pPr>
              <a:t>25.11.2013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09086-2A22-4A09-B8C7-BF8F3A506C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2E4E1-FAE3-4243-AC4B-ECE73B8776E3}" type="datetimeFigureOut">
              <a:rPr lang="ru-RU"/>
              <a:pPr>
                <a:defRPr/>
              </a:pPr>
              <a:t>25.11.2013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EAC79-BBDD-4366-A03E-4EDA394B74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AB71E-4717-4E8F-8337-766BE0DE8B31}" type="datetimeFigureOut">
              <a:rPr lang="ru-RU"/>
              <a:pPr>
                <a:defRPr/>
              </a:pPr>
              <a:t>25.11.2013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1F660-8E2E-48E2-AA04-9D92BF6BAA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D8BEA-0B14-4BA2-B714-06AD31DA05A7}" type="datetimeFigureOut">
              <a:rPr lang="ru-RU"/>
              <a:pPr>
                <a:defRPr/>
              </a:pPr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521AF-58C3-4FE8-ACFE-72C9FF5C21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123CB-E81B-4FD9-A1E5-E9D446F3853A}" type="datetimeFigureOut">
              <a:rPr lang="ru-RU"/>
              <a:pPr>
                <a:defRPr/>
              </a:pPr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46C7D-B979-4088-99C9-E57AFC4747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93000"/>
              </a:lnSpc>
              <a:buClr>
                <a:srgbClr val="FFCC00"/>
              </a:buClr>
              <a:buSzPct val="100000"/>
              <a:buFont typeface="Arial" charset="0"/>
              <a:buNone/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23E2A4F9-227A-4C11-86B6-29404D4113C4}" type="datetimeFigureOut">
              <a:rPr lang="ru-RU"/>
              <a:pPr>
                <a:defRPr/>
              </a:pPr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lnSpc>
                <a:spcPct val="93000"/>
              </a:lnSpc>
              <a:buClr>
                <a:srgbClr val="FFCC00"/>
              </a:buClr>
              <a:buSzPct val="100000"/>
              <a:buFont typeface="Arial" charset="0"/>
              <a:buNone/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93000"/>
              </a:lnSpc>
              <a:buClr>
                <a:srgbClr val="FFCC00"/>
              </a:buClr>
              <a:buSzPct val="100000"/>
              <a:buFont typeface="Arial" charset="0"/>
              <a:buNone/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A0C24EBB-1802-4E4D-962F-C6982E1D0A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571612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0" b="1" i="0" u="none" strike="noStrike" cap="none" spc="600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Педрада</a:t>
            </a:r>
            <a:endParaRPr kumimoji="0" lang="uk-UA" sz="16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itchFamily="82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2900"/>
            <a:ext cx="914400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5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Розвиток  критичного  та  креативного мислення  на  уроках  </a:t>
            </a:r>
            <a:r>
              <a:rPr kumimoji="0" lang="uk-UA" sz="5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особистісно</a:t>
            </a:r>
            <a:r>
              <a:rPr kumimoji="0" lang="uk-UA" sz="5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 зорієнтованого  навчання.</a:t>
            </a:r>
            <a:endParaRPr kumimoji="0" lang="uk-UA" sz="5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itchFamily="82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857224" y="3143248"/>
            <a:ext cx="828677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1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Освіта, яка не вчить жити в сучасному світі, не має ніякої цінності. Кожен із нас приходить у життя з природженою здатністю жити успішно й щасливо. А ми повинні збагатити цю здатність знаннями і навичками, які допомогли б нам</a:t>
            </a:r>
            <a:endParaRPr kumimoji="0" lang="uk-UA" sz="2800" b="0" i="1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1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реалізувати якомога ефективніше.</a:t>
            </a:r>
            <a:endParaRPr kumimoji="0" lang="uk-UA" sz="2800" b="0" i="1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1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</a:t>
            </a:r>
            <a:r>
              <a:rPr kumimoji="0" lang="uk-UA" sz="28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Р. Т. </a:t>
            </a:r>
            <a:r>
              <a:rPr kumimoji="0" lang="uk-UA" sz="2800" b="0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Кіосакі</a:t>
            </a:r>
            <a:r>
              <a:rPr kumimoji="0" lang="uk-UA" sz="28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2800" b="0" i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42844" y="811486"/>
            <a:ext cx="9001156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Особистісно</a:t>
            </a:r>
            <a:r>
              <a:rPr kumimoji="0" lang="uk-UA" sz="44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зорієнтоване навчання —</a:t>
            </a:r>
            <a:r>
              <a:rPr kumimoji="0" lang="uk-UA" sz="4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4400" b="0" i="1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 таке навчання, центром якого є особистість дитини, її самоцінність, об'єктивний досвід кожного спочатку розкривається, а потім узгоджується зі змістом освіти </a:t>
            </a:r>
            <a:endParaRPr kumimoji="0" lang="en-US" sz="4400" b="0" i="1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(І. В. </a:t>
            </a:r>
            <a:r>
              <a:rPr kumimoji="0" lang="uk-UA" sz="4400" b="0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Якиманська</a:t>
            </a:r>
            <a:r>
              <a:rPr kumimoji="0" lang="uk-UA" sz="4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uk-UA" sz="4400" b="0" i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428736"/>
            <a:ext cx="892975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4400" b="1" dirty="0" smtClean="0"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Творчість</a:t>
            </a:r>
            <a:r>
              <a:rPr lang="uk-UA" sz="4400" dirty="0" smtClean="0"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uk-UA" sz="4400" dirty="0" smtClean="0"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 створення духовних і матеріальних цінностей високої суспільної значущості, вона є вершиною духовного життя людини. </a:t>
            </a:r>
            <a:endParaRPr lang="uk-UA" sz="4400" dirty="0"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трелка вниз 11"/>
          <p:cNvSpPr/>
          <p:nvPr/>
        </p:nvSpPr>
        <p:spPr>
          <a:xfrm>
            <a:off x="7000892" y="4714885"/>
            <a:ext cx="484632" cy="978408"/>
          </a:xfrm>
          <a:prstGeom prst="downArrow">
            <a:avLst>
              <a:gd name="adj1" fmla="val 33827"/>
              <a:gd name="adj2" fmla="val 82345"/>
            </a:avLst>
          </a:prstGeom>
          <a:effectLst>
            <a:glow rad="2286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1571604" y="4714885"/>
            <a:ext cx="484632" cy="978408"/>
          </a:xfrm>
          <a:prstGeom prst="downArrow">
            <a:avLst>
              <a:gd name="adj1" fmla="val 33827"/>
              <a:gd name="adj2" fmla="val 82345"/>
            </a:avLst>
          </a:prstGeom>
          <a:effectLst>
            <a:glow rad="2286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войная стрелка влево/вверх 9"/>
          <p:cNvSpPr/>
          <p:nvPr/>
        </p:nvSpPr>
        <p:spPr>
          <a:xfrm rot="18900000" flipV="1">
            <a:off x="3338766" y="2451974"/>
            <a:ext cx="2496282" cy="2454119"/>
          </a:xfrm>
          <a:prstGeom prst="leftUpArrow">
            <a:avLst>
              <a:gd name="adj1" fmla="val 8914"/>
              <a:gd name="adj2" fmla="val 15521"/>
              <a:gd name="adj3" fmla="val 29893"/>
            </a:avLst>
          </a:prstGeom>
          <a:ln w="9525"/>
          <a:effectLst>
            <a:glow rad="2286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Креативність має подвійне значення:</a:t>
            </a: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071670" y="1643050"/>
            <a:ext cx="5072098" cy="1071570"/>
          </a:xfrm>
          <a:prstGeom prst="roundRect">
            <a:avLst>
              <a:gd name="adj" fmla="val 38610"/>
            </a:avLst>
          </a:prstGeom>
          <a:effectLst>
            <a:glow rad="2286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000" b="1" spc="300" dirty="0" smtClean="0">
                <a:solidFill>
                  <a:srgbClr val="00FF00"/>
                </a:solidFill>
                <a:effectLst>
                  <a:glow rad="101600">
                    <a:srgbClr val="0000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Креативність</a:t>
            </a:r>
            <a:r>
              <a:rPr lang="uk-UA" dirty="0" smtClean="0">
                <a:effectLst/>
              </a:rPr>
              <a:t> </a:t>
            </a:r>
            <a:endParaRPr lang="ru-RU" dirty="0">
              <a:effectLst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4744" y="4071942"/>
            <a:ext cx="3600000" cy="785818"/>
          </a:xfrm>
          <a:prstGeom prst="roundRect">
            <a:avLst>
              <a:gd name="adj" fmla="val 41602"/>
            </a:avLst>
          </a:prstGeom>
          <a:effectLst>
            <a:glow rad="2286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spc="300" dirty="0" smtClean="0">
                <a:solidFill>
                  <a:srgbClr val="00FF00"/>
                </a:solidFill>
                <a:effectLst>
                  <a:glow rad="101600">
                    <a:srgbClr val="0000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Creative (</a:t>
            </a:r>
            <a:r>
              <a:rPr lang="ru-RU" sz="4000" b="1" spc="300" dirty="0" smtClean="0">
                <a:solidFill>
                  <a:srgbClr val="00FF00"/>
                </a:solidFill>
                <a:effectLst>
                  <a:glow rad="101600">
                    <a:srgbClr val="0000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англ.</a:t>
            </a:r>
            <a:r>
              <a:rPr lang="en-US" sz="4000" b="1" spc="300" dirty="0" smtClean="0">
                <a:solidFill>
                  <a:srgbClr val="00FF00"/>
                </a:solidFill>
                <a:effectLst>
                  <a:glow rad="101600">
                    <a:srgbClr val="0000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)</a:t>
            </a:r>
            <a:endParaRPr lang="ru-RU" sz="40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429256" y="4071942"/>
            <a:ext cx="3600000" cy="785818"/>
          </a:xfrm>
          <a:prstGeom prst="roundRect">
            <a:avLst>
              <a:gd name="adj" fmla="val 39940"/>
            </a:avLst>
          </a:prstGeom>
          <a:effectLst>
            <a:glow rad="2286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spc="300" dirty="0" smtClean="0">
                <a:solidFill>
                  <a:srgbClr val="00FF00"/>
                </a:solidFill>
                <a:effectLst>
                  <a:glow rad="101600">
                    <a:srgbClr val="0000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Creation (</a:t>
            </a:r>
            <a:r>
              <a:rPr lang="ru-RU" sz="4000" b="1" spc="300" dirty="0" smtClean="0">
                <a:solidFill>
                  <a:srgbClr val="00FF00"/>
                </a:solidFill>
                <a:effectLst>
                  <a:glow rad="101600">
                    <a:srgbClr val="0000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лат.</a:t>
            </a:r>
            <a:r>
              <a:rPr lang="en-US" sz="4000" b="1" spc="300" dirty="0" smtClean="0">
                <a:solidFill>
                  <a:srgbClr val="00FF00"/>
                </a:solidFill>
                <a:effectLst>
                  <a:glow rad="101600">
                    <a:srgbClr val="0000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)</a:t>
            </a:r>
            <a:endParaRPr lang="ru-RU" sz="4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57224" y="5572140"/>
            <a:ext cx="198964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spc="300" dirty="0" smtClean="0">
                <a:solidFill>
                  <a:srgbClr val="00FF00"/>
                </a:solidFill>
                <a:effectLst>
                  <a:glow rad="101600">
                    <a:srgbClr val="0000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Творчий</a:t>
            </a:r>
            <a:endParaRPr lang="ru-RU" sz="4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004196" y="5588517"/>
            <a:ext cx="25683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spc="300" dirty="0" smtClean="0">
                <a:solidFill>
                  <a:srgbClr val="00FF00"/>
                </a:solidFill>
                <a:effectLst>
                  <a:glow rad="101600">
                    <a:srgbClr val="0000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Створення</a:t>
            </a:r>
            <a:endParaRPr lang="ru-RU" sz="44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8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0" grpId="0" animBg="1"/>
      <p:bldP spid="4" grpId="0" animBg="1"/>
      <p:bldP spid="6" grpId="0" animBg="1"/>
      <p:bldP spid="7" grpId="0" animBg="1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 err="1" smtClean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imes New Roman" pitchFamily="18" charset="0"/>
                <a:cs typeface="Times New Roman" pitchFamily="18" charset="0"/>
              </a:rPr>
              <a:t>Дж.Гілфорд</a:t>
            </a:r>
            <a:r>
              <a:rPr lang="uk-UA" sz="4400" b="1" dirty="0" smtClean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imes New Roman" pitchFamily="18" charset="0"/>
                <a:cs typeface="Times New Roman" pitchFamily="18" charset="0"/>
              </a:rPr>
              <a:t>  виділяє  шість параметрів  креативності:</a:t>
            </a:r>
            <a:endParaRPr lang="uk-UA" sz="4400" dirty="0">
              <a:solidFill>
                <a:srgbClr val="FFFF00"/>
              </a:solidFill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71406" y="1566526"/>
            <a:ext cx="9144000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здатність до знаходження і постановки проблеми;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2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здатність до генерування великої кількості ідей;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5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lvl="0" defTabSz="914400" eaLnBrk="0" hangingPunct="0">
              <a:buFontTx/>
              <a:buChar char="-"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гнучкість </a:t>
            </a:r>
            <a:r>
              <a:rPr lang="uk-UA" sz="3200" dirty="0" smtClean="0"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здатність до продумування різноманітних ідей;</a:t>
            </a:r>
          </a:p>
          <a:p>
            <a:pPr lvl="0" defTabSz="914400" eaLnBrk="0" hangingPunct="0"/>
            <a:endParaRPr kumimoji="0" lang="uk-UA" sz="5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оригінальність </a:t>
            </a:r>
            <a:r>
              <a:rPr kumimoji="0" lang="uk-UA" sz="3200" b="0" i="0" u="none" strike="noStrike" cap="none" normalizeH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здатність відповідати на стимули нестандартно;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5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здатність удосконалювати об'єкт, додаючи деталі</a:t>
            </a:r>
            <a:r>
              <a:rPr lang="uk-UA" sz="3200" dirty="0" smtClean="0"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5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здатність розв'язувати проблеми, тобто здатність до аналізу та синтезу.</a:t>
            </a:r>
            <a:endParaRPr kumimoji="0" lang="uk-UA" sz="32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4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84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4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4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84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4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4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84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" y="896479"/>
            <a:ext cx="914400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Креативність </a:t>
            </a:r>
            <a:r>
              <a:rPr lang="uk-UA" sz="3000" dirty="0" smtClean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uk-UA" sz="30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сума інтелектуальних та особистісних особливостей індивіда, який здатен до самостійного висування проблеми, генерувати нові, оригінальні ідеї, знаходити нетрадиційні та нешаблонні способи вирішення проблемних завдань.</a:t>
            </a:r>
            <a:endParaRPr kumimoji="0" lang="uk-UA" sz="30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1470" y="4143380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uk-UA" sz="3000" b="1" dirty="0" smtClean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Креативність </a:t>
            </a:r>
            <a:r>
              <a:rPr lang="uk-UA" sz="3000" dirty="0" smtClean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lang="uk-UA" sz="3000" dirty="0" smtClean="0">
                <a:effectLst>
                  <a:glow rad="101600">
                    <a:srgbClr val="000000"/>
                  </a:glow>
                </a:effectLst>
                <a:latin typeface="Times New Roman" pitchFamily="18" charset="0"/>
                <a:cs typeface="Times New Roman" pitchFamily="18" charset="0"/>
              </a:rPr>
              <a:t>це здатність народжувати надзвичайні ідеї, відхилятися від традиційних схем мислення, швидко розв'язувати проблемні ситуації.</a:t>
            </a:r>
            <a:endParaRPr lang="uk-UA" sz="3000" dirty="0"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Основні складові креативності:</a:t>
            </a: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/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42908" y="1714488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uk-UA" sz="30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Швидкість думки - кількість ідей, що виникає за деяку одиницю часу.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uk-UA" sz="30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Гнучкість думки — здатність переходити з однієї ідеї на іншу.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uk-UA" sz="30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Оригінальність — здатність знаходити ідеї, що відрізняються від загальноприйнятих.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uk-UA" sz="30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Допитливість — чутливість до проблем, до навколишніх ситуацій.</a:t>
            </a:r>
            <a:endParaRPr kumimoji="0" lang="uk-UA" sz="30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imes New Roman" pitchFamily="18" charset="0"/>
                <a:cs typeface="Times New Roman" pitchFamily="18" charset="0"/>
              </a:rPr>
              <a:t>Готовність до творчої діяльності складається з трьох компонентів: </a:t>
            </a:r>
            <a:endParaRPr lang="uk-UA" sz="4400" dirty="0">
              <a:solidFill>
                <a:srgbClr val="FFFF00"/>
              </a:solidFill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2071678"/>
            <a:ext cx="91440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мотиваційного;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40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змістового;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40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uk-UA" sz="4000" b="0" i="0" u="none" strike="noStrike" cap="none" normalizeH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40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емоційного.</a:t>
            </a:r>
            <a:endParaRPr kumimoji="0" lang="uk-UA" sz="40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5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0" u="none" strike="noStrike" cap="none" normalizeH="0" baseline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Етапи творчого розвитку:</a:t>
            </a:r>
            <a:endParaRPr kumimoji="0" lang="uk-UA" sz="44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/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780146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Перший етап —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 попереднє накопичення знань, спостережень, вражень, навичок, майстерності.</a:t>
            </a:r>
            <a:endParaRPr kumimoji="0" lang="uk-UA" sz="32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923154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Другий етап — </a:t>
            </a:r>
            <a:r>
              <a:rPr lang="uk-UA" sz="3200" dirty="0" smtClean="0"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художній задум — евристичне прозріння творця, початок цілеспрямованої роботи. </a:t>
            </a:r>
            <a:endParaRPr lang="uk-UA" sz="3200" dirty="0"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145224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Третій етап — </a:t>
            </a:r>
            <a:r>
              <a:rPr lang="uk-UA" sz="3200" dirty="0" smtClean="0"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 період виношування, коли сконцентруються досвід вражень та уява особистості. </a:t>
            </a:r>
            <a:endParaRPr lang="uk-UA" sz="3200" dirty="0"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4780674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Четвертий етап —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включає плани, чернетки, зразки, ескізи, пробні варіанти.</a:t>
            </a:r>
            <a:endParaRPr kumimoji="0" lang="uk-UA" sz="32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987497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П'ятий етап — </a:t>
            </a:r>
            <a:r>
              <a:rPr lang="uk-UA" sz="3200" dirty="0" smtClean="0"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 фаза кінцевої розробки. </a:t>
            </a:r>
            <a:endParaRPr lang="uk-UA" sz="3200" dirty="0"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4" grpId="0"/>
      <p:bldP spid="5" grpId="0"/>
      <p:bldP spid="1027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42908" y="1214422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Навчити </a:t>
            </a: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мислити  критично 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означає правильно поставити запитання, направити увагу в правильне русло, вчити робити висновки, знаходити рішення. Для того щоб кожна дитина могла розвинути свої творчі можливості, необхідно розумне керівництво  з боку вчителя.</a:t>
            </a:r>
            <a:endParaRPr kumimoji="0" lang="uk-UA" sz="36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" y="0"/>
            <a:ext cx="9144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200" b="1" i="0" u="none" strike="noStrike" cap="none" normalizeH="0" baseline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Прийоми створення ситуації успіху: </a:t>
            </a:r>
            <a:endParaRPr kumimoji="0" lang="ru-RU" sz="4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928670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“Радість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класу”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емоційний відгук на успіх учня класу, констатація будь-якого, навіть незначного позитивного результату діяльності, навіювання у дитини віри в себе.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2643182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“Лінія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горизонту”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перший успіх дитини одразу підхоплюється вчителем, пропонується повторити завдання на більш складному рівні, наче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“відсуваючи”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лінію горизонту.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4684952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“Авансування”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вчитель в індивідуальній формі виконує з учнем завдання, пояснюючи йому складні місця, а потім у класі дає подібне завдання, що самостійно виконується учнем, і він відчуває успіх.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/>
      <p:bldP spid="245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14346" y="319043"/>
            <a:ext cx="9144000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Критичне </a:t>
            </a:r>
            <a:r>
              <a:rPr kumimoji="0" lang="uk-UA" sz="4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мислення </a:t>
            </a:r>
            <a:r>
              <a:rPr kumimoji="0" lang="uk-UA" sz="4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 вміння активно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творчо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індивідуально сприймати інформацію, оптимально застосовувати потрібний вид розумової діяльності, різносторонньо аналізувати інформацію, мати особисту незалежну   думку та вміти коректно її відстоювати,  уміти застосовувати здобуті знання на практиці.</a:t>
            </a:r>
            <a:endParaRPr kumimoji="0" lang="uk-UA" sz="36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800" b="1" i="0" u="none" strike="noStrike" cap="none" normalizeH="0" baseline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Ознаки людини, яка мислить критично:</a:t>
            </a:r>
            <a:endParaRPr kumimoji="0" lang="ru-RU" sz="38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857232"/>
            <a:ext cx="9144000" cy="586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uk-UA" sz="25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5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5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Здатність сприймати думки інших критично  - </a:t>
            </a:r>
            <a:r>
              <a:rPr kumimoji="0" lang="uk-UA" sz="25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людина виявляє здатність прислухатись до думок інших, оцінювати й аналізувати їх щодо розв'язання поставленої проблеми.</a:t>
            </a:r>
            <a:endParaRPr kumimoji="0" lang="uk-UA" sz="25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uk-UA" sz="25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5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5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Компетентність</a:t>
            </a:r>
            <a:r>
              <a:rPr kumimoji="0" lang="uk-UA" sz="25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</a:t>
            </a:r>
            <a:r>
              <a:rPr kumimoji="0" lang="uk-UA" sz="25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людина виявляє прагнення до аргументації прийнятого нею рішення на основі життєвого досвіду, фактів з життя та знання справи.</a:t>
            </a:r>
            <a:endParaRPr kumimoji="0" lang="uk-UA" sz="25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uk-UA" sz="25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Незалежність думок</a:t>
            </a:r>
            <a:r>
              <a:rPr kumimoji="0" lang="uk-UA" sz="25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uk-UA" sz="25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людина прислуховується до критики на свою адресу, може протиставити свою думку думкам інших або не погодитися з групою.</a:t>
            </a:r>
            <a:endParaRPr kumimoji="0" lang="uk-UA" sz="25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uk-UA" sz="25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5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5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Допитливість</a:t>
            </a:r>
            <a:r>
              <a:rPr kumimoji="0" lang="uk-UA" sz="25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uk-UA" sz="25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людина виявляє вміння поникнути в сутність проблеми, глибину інформації.</a:t>
            </a:r>
            <a:endParaRPr kumimoji="0" lang="uk-UA" sz="25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uk-UA" sz="25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5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5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Здатність до діалогу та дискусії </a:t>
            </a:r>
            <a:r>
              <a:rPr kumimoji="0" lang="uk-UA" sz="25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uk-UA" sz="2500" b="0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людина вміє вести діалог та дискутувати, тобто вислухати думку інших, з повагою ставитись до цих думок, переконливо доводити свою позицію, толерантно поводити себе під час проведення дискусій.</a:t>
            </a:r>
            <a:endParaRPr kumimoji="0" lang="uk-UA" sz="25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Умови, які стимулюють учнів до критичного мислення:  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785918" y="1643050"/>
            <a:ext cx="91440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marR="0" lvl="0" indent="-742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 Час.</a:t>
            </a:r>
          </a:p>
          <a:p>
            <a:pPr marL="742950" marR="0" lvl="0" indent="-742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 Очікування ідей.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 Спілкування.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 Цінування думок інших.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 Віра в сили учнів.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 Активна позиція.</a:t>
            </a:r>
            <a:endParaRPr kumimoji="0" lang="uk-UA" sz="36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7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6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6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76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Структура уроку з використанням технології критичного мислення: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714480" y="2003061"/>
            <a:ext cx="6429388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marR="0" lvl="0" indent="-742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 Розминка.</a:t>
            </a:r>
          </a:p>
          <a:p>
            <a:pPr marL="742950" marR="0" lvl="0" indent="-742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 Обґрунтування навчання.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 Актуалізація.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 Усвідомлення змісту.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8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 Рефлексія.</a:t>
            </a:r>
            <a:endParaRPr kumimoji="0" lang="uk-UA" sz="3600" b="0" i="0" u="none" strike="noStrike" cap="none" normalizeH="0" baseline="0" dirty="0" smtClean="0">
              <a:ln>
                <a:noFill/>
              </a:ln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42844" y="1357298"/>
            <a:ext cx="892971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1" u="none" strike="noStrike" cap="none" normalizeH="0" baseline="0" dirty="0" err="1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“Дати</a:t>
            </a:r>
            <a:r>
              <a:rPr kumimoji="0" lang="uk-UA" sz="2800" b="0" i="1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дітям радість праці, радість успіху в навчанні, пробудити в їх серцях почуття гордості, власної гідності. В наших школах не повинно бути нещасливих дітей, </a:t>
            </a:r>
            <a:r>
              <a:rPr kumimoji="0" lang="uk-UA" sz="2800" b="0" i="1" u="none" strike="noStrike" cap="none" normalizeH="0" baseline="0" dirty="0" err="1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дітей</a:t>
            </a:r>
            <a:r>
              <a:rPr kumimoji="0" lang="uk-UA" sz="2800" b="0" i="1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душу яких з'їдає думка, що вони ні на що не здатні. Успіх у навчанні — єдине джерело внутрішніх сил дитини, які народжують енергію для подолання труднощів, бажання </a:t>
            </a:r>
            <a:r>
              <a:rPr kumimoji="0" lang="uk-UA" sz="2800" b="0" i="1" u="none" strike="noStrike" cap="none" normalizeH="0" baseline="0" dirty="0" err="1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вчитися”</a:t>
            </a:r>
            <a:r>
              <a:rPr kumimoji="0" lang="uk-UA" sz="2800" b="0" i="1" u="none" strike="noStrike" cap="none" normalizeH="0" baseline="0" dirty="0" smtClean="0">
                <a:ln>
                  <a:noFill/>
                </a:ln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       </a:t>
            </a:r>
            <a:r>
              <a:rPr lang="uk-UA" sz="2800" i="1" dirty="0" smtClean="0"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i="1" dirty="0" smtClean="0"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i="1" dirty="0" smtClean="0"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В. О. </a:t>
            </a:r>
            <a:r>
              <a:rPr lang="ru-RU" sz="2800" i="1" dirty="0" err="1" smtClean="0"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Сухомлинський</a:t>
            </a:r>
            <a:endParaRPr kumimoji="0" lang="uk-UA" sz="2800" b="0" i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1887</TotalTime>
  <Words>849</Words>
  <Application>Microsoft Office PowerPoint</Application>
  <PresentationFormat>Экран (4:3)</PresentationFormat>
  <Paragraphs>87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Лена</dc:creator>
  <cp:lastModifiedBy>K.L.iF</cp:lastModifiedBy>
  <cp:revision>148</cp:revision>
  <dcterms:modified xsi:type="dcterms:W3CDTF">2013-11-25T14:14:37Z</dcterms:modified>
</cp:coreProperties>
</file>