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77" autoAdjust="0"/>
    <p:restoredTop sz="94987" autoAdjust="0"/>
  </p:normalViewPr>
  <p:slideViewPr>
    <p:cSldViewPr>
      <p:cViewPr varScale="1">
        <p:scale>
          <a:sx n="96" d="100"/>
          <a:sy n="96" d="100"/>
        </p:scale>
        <p:origin x="-4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F4AD33-A925-418F-A7F9-79481DF53B9C}" type="datetimeFigureOut">
              <a:rPr lang="ru-RU" smtClean="0"/>
              <a:pPr/>
              <a:t>26.01.2015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C79EABA-C86A-4C28-960A-786DA3752F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Титульный лист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4361837" cy="64294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29190" y="1500174"/>
            <a:ext cx="407196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Конгаровой</a:t>
            </a:r>
            <a:r>
              <a:rPr lang="ru-RU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Светланы </a:t>
            </a:r>
            <a:r>
              <a:rPr lang="ru-RU" sz="2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Фадеевны</a:t>
            </a:r>
            <a:endParaRPr lang="ru-RU" sz="24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ru-RU" sz="2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Таштыпская</a:t>
            </a:r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школа-интернат №1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ведения об автор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0288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29190" y="785794"/>
            <a:ext cx="42148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Образование:</a:t>
            </a:r>
            <a:r>
              <a:rPr lang="ru-RU" sz="1600" dirty="0" err="1"/>
              <a:t>__высшее</a:t>
            </a:r>
            <a:r>
              <a:rPr lang="ru-RU" sz="1600" dirty="0"/>
              <a:t>, </a:t>
            </a:r>
            <a:endParaRPr lang="ru-RU" sz="1600" dirty="0" smtClean="0"/>
          </a:p>
          <a:p>
            <a:r>
              <a:rPr lang="ru-RU" sz="1600" dirty="0" smtClean="0"/>
              <a:t>Абаканский </a:t>
            </a:r>
            <a:r>
              <a:rPr lang="ru-RU" sz="1600" dirty="0"/>
              <a:t>государственный педагогический институт, 1992, </a:t>
            </a:r>
            <a:r>
              <a:rPr lang="ru-RU" sz="1600" dirty="0" smtClean="0"/>
              <a:t>история с </a:t>
            </a:r>
            <a:r>
              <a:rPr lang="ru-RU" sz="1600" dirty="0"/>
              <a:t>дополнительной специальностью «Правоведение»;</a:t>
            </a:r>
          </a:p>
          <a:p>
            <a:r>
              <a:rPr lang="ru-RU" sz="1600" dirty="0" smtClean="0"/>
              <a:t>среднее </a:t>
            </a:r>
            <a:r>
              <a:rPr lang="ru-RU" sz="1600" dirty="0"/>
              <a:t>специальное, </a:t>
            </a:r>
            <a:endParaRPr lang="ru-RU" sz="1600" dirty="0" smtClean="0"/>
          </a:p>
          <a:p>
            <a:r>
              <a:rPr lang="ru-RU" sz="1600" dirty="0" smtClean="0"/>
              <a:t>Минусинское </a:t>
            </a:r>
            <a:r>
              <a:rPr lang="ru-RU" sz="1600" dirty="0"/>
              <a:t>педагогическое училище, 1983, физическая          </a:t>
            </a:r>
          </a:p>
          <a:p>
            <a:r>
              <a:rPr lang="ru-RU" sz="1600" dirty="0" smtClean="0"/>
              <a:t>культура</a:t>
            </a:r>
            <a:endParaRPr lang="ru-RU" sz="1600" dirty="0"/>
          </a:p>
          <a:p>
            <a:r>
              <a:rPr lang="ru-RU" sz="1600" dirty="0"/>
              <a:t>                                           </a:t>
            </a:r>
          </a:p>
          <a:p>
            <a:r>
              <a:rPr lang="ru-RU" sz="1600" b="1" dirty="0"/>
              <a:t>Стаж педагогической работы        30     </a:t>
            </a:r>
            <a:endParaRPr lang="ru-RU" sz="1600" dirty="0"/>
          </a:p>
          <a:p>
            <a:r>
              <a:rPr lang="ru-RU" sz="1600" b="1" dirty="0"/>
              <a:t>Стаж работы в данном учреждении </a:t>
            </a:r>
            <a:r>
              <a:rPr lang="ru-RU" sz="1600" b="1" dirty="0" smtClean="0"/>
              <a:t>21</a:t>
            </a:r>
          </a:p>
          <a:p>
            <a:endParaRPr lang="ru-RU" sz="1600" dirty="0"/>
          </a:p>
          <a:p>
            <a:r>
              <a:rPr lang="ru-RU" sz="1600" b="1" dirty="0"/>
              <a:t>Стаж работы в данной </a:t>
            </a:r>
            <a:r>
              <a:rPr lang="ru-RU" sz="1600" b="1" dirty="0" smtClean="0"/>
              <a:t>должности 30</a:t>
            </a:r>
            <a:endParaRPr lang="ru-RU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езультаты деятельност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35768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57752" y="0"/>
            <a:ext cx="364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Диаграмма годовых оценок                       </a:t>
            </a:r>
            <a:r>
              <a:rPr lang="ru-RU" dirty="0" smtClean="0"/>
              <a:t>                                                  </a:t>
            </a:r>
            <a:endParaRPr lang="ru-RU" dirty="0"/>
          </a:p>
          <a:p>
            <a:pPr algn="ctr"/>
            <a:r>
              <a:rPr lang="ru-RU" dirty="0"/>
              <a:t>(общая успеваемость)                                 </a:t>
            </a:r>
            <a:r>
              <a:rPr lang="ru-RU" dirty="0" smtClean="0"/>
              <a:t>                                               </a:t>
            </a:r>
            <a:endParaRPr lang="ru-RU" dirty="0"/>
          </a:p>
          <a:p>
            <a:pPr algn="ctr"/>
            <a:r>
              <a:rPr lang="ru-RU" dirty="0"/>
              <a:t>100%</a:t>
            </a: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5000628" y="571480"/>
          <a:ext cx="3539584" cy="3020226"/>
        </p:xfrm>
        <a:graphic>
          <a:graphicData uri="http://schemas.openxmlformats.org/presentationml/2006/ole">
            <p:oleObj spid="_x0000_s16386" name="Диаграмма" r:id="rId4" imgW="1943269" imgH="1657435" progId="MSGraph.Char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72066" y="3286124"/>
            <a:ext cx="32848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Диаграмма годовых </a:t>
            </a:r>
            <a:r>
              <a:rPr lang="ru-RU" dirty="0" smtClean="0"/>
              <a:t>оценок </a:t>
            </a:r>
          </a:p>
          <a:p>
            <a:r>
              <a:rPr lang="ru-RU" dirty="0" smtClean="0"/>
              <a:t>(качество успеваемости  96%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175425" y="3786191"/>
          <a:ext cx="4754293" cy="3071810"/>
        </p:xfrm>
        <a:graphic>
          <a:graphicData uri="http://schemas.openxmlformats.org/presentationml/2006/ole">
            <p:oleObj spid="_x0000_s16387" name="Диаграмма" r:id="rId5" imgW="3010069" imgH="4857835" progId="MSGraph.Chart.8">
              <p:embed followColorScheme="full"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5784" y="0"/>
            <a:ext cx="4786314" cy="6858000"/>
          </a:xfrm>
          <a:prstGeom prst="rect">
            <a:avLst/>
          </a:prstGeom>
        </p:spPr>
      </p:pic>
      <p:pic>
        <p:nvPicPr>
          <p:cNvPr id="3" name="Рисунок 2" descr="Шаблон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3108" y="500042"/>
            <a:ext cx="25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72132" y="0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3" y="0"/>
            <a:ext cx="407196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Внеклассная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85918" y="42860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Цели: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714356"/>
            <a:ext cx="450056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-систематическое занятие физической культурой и спортом;</a:t>
            </a:r>
          </a:p>
          <a:p>
            <a:r>
              <a:rPr lang="ru-RU" sz="1400" dirty="0"/>
              <a:t>-повышение мотивации к занятиям физкультурой и спортом;</a:t>
            </a:r>
          </a:p>
          <a:p>
            <a:r>
              <a:rPr lang="ru-RU" sz="1400" dirty="0"/>
              <a:t>-повышение спортивного мастерства;</a:t>
            </a:r>
          </a:p>
          <a:p>
            <a:r>
              <a:rPr lang="ru-RU" sz="1400" dirty="0"/>
              <a:t>-выявление и поддержка одаренных детей;</a:t>
            </a:r>
          </a:p>
          <a:p>
            <a:r>
              <a:rPr lang="ru-RU" sz="1400" dirty="0"/>
              <a:t>-формирование эмоционально-ценностного отношения к предмету</a:t>
            </a:r>
            <a:r>
              <a:rPr lang="ru-RU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910" y="2571744"/>
            <a:ext cx="3358612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Спортивные мероприятия: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День здоровья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err="1" smtClean="0"/>
              <a:t>Турслет</a:t>
            </a:r>
            <a:endParaRPr lang="ru-RU" sz="1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Шиповка юных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Веселые старты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Папа, мама, я – спортивная семья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Соревнования по видам спорта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err="1" smtClean="0"/>
              <a:t>Дуатлон</a:t>
            </a:r>
            <a:endParaRPr lang="ru-RU" sz="1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Русская лапта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Готов к защите Отечества!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Вперед, мальчишки!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Зимние забавы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err="1" smtClean="0"/>
              <a:t>Папа+сын</a:t>
            </a:r>
            <a:endParaRPr lang="ru-RU" sz="1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Пионербол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День прыгуна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Президентские состязания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Президентские игры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/>
              <a:t>Победа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400" dirty="0" smtClean="0"/>
          </a:p>
          <a:p>
            <a:pPr marL="342900" indent="-342900">
              <a:buFont typeface="Arial" pitchFamily="34" charset="0"/>
              <a:buChar char="•"/>
            </a:pP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857884" y="500042"/>
            <a:ext cx="2287806" cy="3508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Спортивные секции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Волейбол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Баскетбол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Каратэ</a:t>
            </a:r>
          </a:p>
          <a:p>
            <a:r>
              <a:rPr lang="ru-RU" dirty="0" smtClean="0"/>
              <a:t>ДЮСШ: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Легкая атлетика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Бокс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Вольная борьба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Кл. борьба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Н/теннис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Л</a:t>
            </a:r>
            <a:r>
              <a:rPr lang="ru-RU" sz="1400" dirty="0" smtClean="0"/>
              <a:t>ыжный спорт</a:t>
            </a:r>
          </a:p>
          <a:p>
            <a:r>
              <a:rPr lang="ru-RU" dirty="0" smtClean="0"/>
              <a:t>ЦДТ: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Шахматы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Туристический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02882" cy="6858000"/>
          </a:xfrm>
          <a:prstGeom prst="rect">
            <a:avLst/>
          </a:prstGeom>
        </p:spPr>
      </p:pic>
      <p:pic>
        <p:nvPicPr>
          <p:cNvPr id="3" name="Рисунок 2" descr="Шабло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0"/>
            <a:ext cx="442912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8662" y="214290"/>
            <a:ext cx="3169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Участие в олимпиаде по ФК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1" y="785794"/>
          <a:ext cx="4357720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285884"/>
                <a:gridCol w="614369"/>
                <a:gridCol w="871544"/>
                <a:gridCol w="87154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Класс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Уровень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Результат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2012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Бутанаев</a:t>
                      </a:r>
                      <a:endParaRPr lang="ru-RU" sz="1200" dirty="0" smtClean="0"/>
                    </a:p>
                    <a:p>
                      <a:r>
                        <a:rPr lang="ru-RU" sz="1200" dirty="0" smtClean="0"/>
                        <a:t>Тамерлан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Муниципальный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2012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Шейерман</a:t>
                      </a:r>
                      <a:r>
                        <a:rPr lang="ru-RU" sz="1200" dirty="0" smtClean="0"/>
                        <a:t> Екатерина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Муниципальный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2013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Карпов Константин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муниципальный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410" name="Picture 2" descr="img55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071546"/>
            <a:ext cx="1643074" cy="2316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643570" y="214290"/>
            <a:ext cx="2893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Участие в соревнованиях</a:t>
            </a:r>
            <a:endParaRPr lang="ru-RU" dirty="0"/>
          </a:p>
        </p:txBody>
      </p:sp>
      <p:pic>
        <p:nvPicPr>
          <p:cNvPr id="9" name="Рисунок 8" descr="img5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16" y="1142984"/>
            <a:ext cx="1571636" cy="2222844"/>
          </a:xfrm>
          <a:prstGeom prst="rect">
            <a:avLst/>
          </a:prstGeom>
        </p:spPr>
      </p:pic>
      <p:pic>
        <p:nvPicPr>
          <p:cNvPr id="11" name="Рисунок 10" descr="img52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2066" y="3643314"/>
            <a:ext cx="1806047" cy="25543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5784" y="0"/>
            <a:ext cx="490288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58" y="0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Обобщение </a:t>
            </a:r>
            <a:r>
              <a:rPr lang="ru-RU" dirty="0" smtClean="0"/>
              <a:t>опыта</a:t>
            </a:r>
          </a:p>
          <a:p>
            <a:endParaRPr lang="ru-RU" dirty="0"/>
          </a:p>
        </p:txBody>
      </p:sp>
      <p:pic>
        <p:nvPicPr>
          <p:cNvPr id="18434" name="Picture 2" descr="img5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4" y="115888"/>
            <a:ext cx="1885970" cy="267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img5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142852"/>
            <a:ext cx="1872254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img57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9216" y="3071810"/>
            <a:ext cx="197347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img57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3069308"/>
            <a:ext cx="2000264" cy="2823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" y="428604"/>
            <a:ext cx="43576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2013 – Обобщение опыта – Тема: «Повышение роли 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         предмета «Физическая культура в </a:t>
            </a:r>
            <a:r>
              <a:rPr lang="ru-RU" sz="1400" dirty="0" err="1" smtClean="0"/>
              <a:t>форми</a:t>
            </a:r>
            <a:endParaRPr lang="ru-RU" sz="1400" dirty="0" smtClean="0"/>
          </a:p>
          <a:p>
            <a:r>
              <a:rPr lang="ru-RU" sz="1400" dirty="0" smtClean="0"/>
              <a:t> </a:t>
            </a:r>
            <a:r>
              <a:rPr lang="ru-RU" sz="1400" dirty="0" smtClean="0"/>
              <a:t>        </a:t>
            </a:r>
            <a:r>
              <a:rPr lang="ru-RU" sz="1400" dirty="0" err="1" smtClean="0"/>
              <a:t>ровании</a:t>
            </a:r>
            <a:r>
              <a:rPr lang="ru-RU" sz="1400" dirty="0" smtClean="0"/>
              <a:t> культуры ЗОЖ.</a:t>
            </a:r>
          </a:p>
          <a:p>
            <a:r>
              <a:rPr lang="ru-RU" sz="1400" dirty="0" smtClean="0"/>
              <a:t>2013 – Открытый урок – Тема:»Волейбол.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       Обучение техническим приемам в волейболе»</a:t>
            </a:r>
          </a:p>
          <a:p>
            <a:r>
              <a:rPr lang="ru-RU" sz="1400" dirty="0" smtClean="0"/>
              <a:t>2013 – Обобщение опыта и открытый урок «УУД – одно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         из структурных элементов в </a:t>
            </a:r>
            <a:r>
              <a:rPr lang="ru-RU" sz="1400" dirty="0" err="1" smtClean="0"/>
              <a:t>образоват</a:t>
            </a:r>
            <a:r>
              <a:rPr lang="ru-RU" sz="1400" dirty="0" smtClean="0"/>
              <a:t>. про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        </a:t>
            </a:r>
            <a:r>
              <a:rPr lang="ru-RU" sz="1400" dirty="0" err="1" smtClean="0"/>
              <a:t>цессе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2014 – Открытый урок «Легкая атлетика. Развитие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        скоростно-силовых качеств»</a:t>
            </a:r>
          </a:p>
          <a:p>
            <a:r>
              <a:rPr lang="ru-RU" sz="1400" dirty="0" smtClean="0"/>
              <a:t>2014 – Республиканская педагогическая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           мастерская</a:t>
            </a:r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Admin\Рабочий стол\Новая папка\Шаблон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477"/>
            <a:ext cx="4929190" cy="686847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71670" y="142852"/>
            <a:ext cx="5468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Личностный профессиональный рост педагога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57159" y="500043"/>
            <a:ext cx="442915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Тема самообразования </a:t>
            </a:r>
            <a:r>
              <a:rPr lang="ru-RU" sz="1400" b="1" dirty="0" smtClean="0"/>
              <a:t>-</a:t>
            </a: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/>
              <a:t>«</a:t>
            </a:r>
            <a:r>
              <a:rPr lang="ru-RU" sz="1400" dirty="0" smtClean="0"/>
              <a:t>Формирование двигательной активности обучающихся» </a:t>
            </a:r>
            <a:r>
              <a:rPr lang="ru-RU" sz="1400" dirty="0" smtClean="0"/>
              <a:t>.</a:t>
            </a:r>
          </a:p>
          <a:p>
            <a:r>
              <a:rPr lang="ru-RU" sz="1400" b="1" dirty="0" smtClean="0"/>
              <a:t>Ожидаемые результаты</a:t>
            </a:r>
            <a:br>
              <a:rPr lang="ru-RU" sz="1400" b="1" dirty="0" smtClean="0"/>
            </a:br>
            <a:r>
              <a:rPr lang="ru-RU" sz="1400" b="1" dirty="0" smtClean="0"/>
              <a:t>и основные целевые </a:t>
            </a:r>
            <a:r>
              <a:rPr lang="ru-RU" sz="1400" b="1" dirty="0" smtClean="0"/>
              <a:t>индикаторы:</a:t>
            </a:r>
          </a:p>
          <a:p>
            <a:r>
              <a:rPr lang="ru-RU" sz="1400" dirty="0" smtClean="0"/>
              <a:t>Повысить свой теоретический, научно-методический уровень, профессиональное мастерство и компетентность.</a:t>
            </a:r>
          </a:p>
          <a:p>
            <a:r>
              <a:rPr lang="ru-RU" sz="1400" dirty="0" smtClean="0"/>
              <a:t>Повышение качества успеваемости.</a:t>
            </a:r>
          </a:p>
          <a:p>
            <a:r>
              <a:rPr lang="ru-RU" sz="1400" dirty="0" smtClean="0"/>
              <a:t>Разработка методических материалов.</a:t>
            </a:r>
          </a:p>
          <a:p>
            <a:r>
              <a:rPr lang="ru-RU" sz="1400" dirty="0" smtClean="0"/>
              <a:t>Повышение двигательной активности учащихся, их мотивации к спортивно-оздоровительной деятельности</a:t>
            </a:r>
            <a:r>
              <a:rPr lang="ru-RU" sz="1400" dirty="0" smtClean="0"/>
              <a:t>.</a:t>
            </a:r>
          </a:p>
          <a:p>
            <a:r>
              <a:rPr lang="ru-RU" sz="1400" b="1" dirty="0" smtClean="0"/>
              <a:t>Полученные результаты (промежуточные, конечные</a:t>
            </a:r>
            <a:r>
              <a:rPr lang="ru-RU" sz="1400" b="1" dirty="0" smtClean="0"/>
              <a:t>):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29190" y="571481"/>
            <a:ext cx="421481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Полученные результаты (промежуточные, конечные</a:t>
            </a:r>
            <a:r>
              <a:rPr lang="ru-RU" sz="1400" b="1" dirty="0" smtClean="0"/>
              <a:t>):</a:t>
            </a:r>
          </a:p>
          <a:p>
            <a:r>
              <a:rPr lang="ru-RU" sz="1400" dirty="0" smtClean="0"/>
              <a:t>Разработка комплекса заданий для развития скоростно-силовых качеств.</a:t>
            </a:r>
          </a:p>
          <a:p>
            <a:r>
              <a:rPr lang="ru-RU" sz="1400" dirty="0" smtClean="0"/>
              <a:t>Применение изученного материала на практике.</a:t>
            </a:r>
          </a:p>
          <a:p>
            <a:r>
              <a:rPr lang="ru-RU" sz="1400" dirty="0" smtClean="0"/>
              <a:t>Разработана система мониторинга физических способностей обучающихся.</a:t>
            </a:r>
          </a:p>
          <a:p>
            <a:r>
              <a:rPr lang="ru-RU" sz="1400" dirty="0" smtClean="0"/>
              <a:t>Обобщение опыта и анализ на </a:t>
            </a:r>
            <a:r>
              <a:rPr lang="ru-RU" sz="1400" dirty="0" smtClean="0"/>
              <a:t>РМО.</a:t>
            </a:r>
          </a:p>
          <a:p>
            <a:pPr algn="ctr"/>
            <a:r>
              <a:rPr lang="ru-RU" sz="1400" b="1" dirty="0" smtClean="0"/>
              <a:t>Семинары:</a:t>
            </a:r>
          </a:p>
          <a:p>
            <a:pPr marL="342900" indent="-342900">
              <a:buAutoNum type="arabicPeriod"/>
            </a:pPr>
            <a:r>
              <a:rPr lang="ru-RU" sz="1400" b="1" dirty="0" smtClean="0"/>
              <a:t>Региональный  - «</a:t>
            </a:r>
            <a:r>
              <a:rPr lang="ru-RU" sz="1400" dirty="0" smtClean="0"/>
              <a:t>Обучение </a:t>
            </a:r>
            <a:r>
              <a:rPr lang="ru-RU" sz="1400" dirty="0" smtClean="0"/>
              <a:t>технике игры в волейбол детей 10-12 </a:t>
            </a:r>
            <a:r>
              <a:rPr lang="ru-RU" sz="1400" dirty="0" smtClean="0"/>
              <a:t>лет».</a:t>
            </a:r>
          </a:p>
          <a:p>
            <a:pPr marL="342900" indent="-342900">
              <a:buAutoNum type="arabicPeriod"/>
            </a:pPr>
            <a:r>
              <a:rPr lang="ru-RU" sz="1400" b="1" dirty="0" smtClean="0"/>
              <a:t>Региональный – «</a:t>
            </a:r>
            <a:r>
              <a:rPr lang="ru-RU" sz="1400" dirty="0" smtClean="0"/>
              <a:t>Методика </a:t>
            </a:r>
            <a:r>
              <a:rPr lang="ru-RU" sz="1400" dirty="0" smtClean="0"/>
              <a:t>подготовки </a:t>
            </a:r>
            <a:r>
              <a:rPr lang="ru-RU" sz="1400" dirty="0" err="1" smtClean="0"/>
              <a:t>щкольников</a:t>
            </a:r>
            <a:r>
              <a:rPr lang="ru-RU" sz="1400" dirty="0" smtClean="0"/>
              <a:t> к практической части олимпиады по физической </a:t>
            </a:r>
            <a:r>
              <a:rPr lang="ru-RU" sz="1400" dirty="0" smtClean="0"/>
              <a:t>культуре»</a:t>
            </a:r>
          </a:p>
          <a:p>
            <a:pPr marL="342900" indent="-342900">
              <a:buAutoNum type="arabicPeriod"/>
            </a:pPr>
            <a:r>
              <a:rPr lang="ru-RU" sz="1400" b="1" dirty="0" smtClean="0"/>
              <a:t>Региональный – «</a:t>
            </a:r>
            <a:r>
              <a:rPr lang="ru-RU" sz="1400" dirty="0" smtClean="0"/>
              <a:t>Особенности </a:t>
            </a:r>
            <a:r>
              <a:rPr lang="ru-RU" sz="1400" dirty="0" smtClean="0"/>
              <a:t>судейства в волейболе и </a:t>
            </a:r>
            <a:r>
              <a:rPr lang="ru-RU" sz="1400" dirty="0" smtClean="0"/>
              <a:t>баскетболе»</a:t>
            </a:r>
          </a:p>
          <a:p>
            <a:pPr marL="342900" indent="-342900">
              <a:buAutoNum type="arabicPeriod"/>
            </a:pPr>
            <a:r>
              <a:rPr lang="ru-RU" sz="1400" b="1" dirty="0" smtClean="0"/>
              <a:t>Региональный – «</a:t>
            </a:r>
            <a:r>
              <a:rPr lang="ru-RU" sz="1400" dirty="0" smtClean="0"/>
              <a:t>Решение сложных олимпиадных  </a:t>
            </a:r>
            <a:r>
              <a:rPr lang="ru-RU" sz="1400" dirty="0" smtClean="0"/>
              <a:t>задач по физической культуре»</a:t>
            </a:r>
            <a:endParaRPr lang="ru-RU" sz="1400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0288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034" y="285729"/>
            <a:ext cx="37147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Тема самообразования - </a:t>
            </a:r>
            <a:r>
              <a:rPr lang="ru-RU" sz="1400" dirty="0"/>
              <a:t>«Формирование двигательной активности обучающихся </a:t>
            </a:r>
            <a:endParaRPr lang="ru-RU" sz="1400" dirty="0" smtClean="0"/>
          </a:p>
          <a:p>
            <a:pPr algn="ctr"/>
            <a:r>
              <a:rPr lang="ru-RU" dirty="0" smtClean="0"/>
              <a:t>План</a:t>
            </a:r>
            <a:endParaRPr lang="ru-RU" dirty="0"/>
          </a:p>
          <a:p>
            <a:r>
              <a:rPr lang="ru-RU" sz="1200" dirty="0" smtClean="0"/>
              <a:t>1. Мониторинг </a:t>
            </a:r>
            <a:r>
              <a:rPr lang="ru-RU" sz="1200" dirty="0"/>
              <a:t>двигательных качеств учащихся, состояния здоровья.</a:t>
            </a:r>
          </a:p>
          <a:p>
            <a:r>
              <a:rPr lang="ru-RU" sz="1200" dirty="0" smtClean="0"/>
              <a:t>2. Изучение </a:t>
            </a:r>
            <a:r>
              <a:rPr lang="ru-RU" sz="1200" dirty="0"/>
              <a:t>литературы по теме самообразования.</a:t>
            </a:r>
          </a:p>
          <a:p>
            <a:r>
              <a:rPr lang="ru-RU" sz="1200" dirty="0" smtClean="0"/>
              <a:t>3. Разработка </a:t>
            </a:r>
            <a:r>
              <a:rPr lang="ru-RU" sz="1200" dirty="0"/>
              <a:t>системы мер, направленных на решение проблемы развития физических качеств учащихся</a:t>
            </a:r>
          </a:p>
          <a:p>
            <a:r>
              <a:rPr lang="ru-RU" sz="1200" dirty="0" smtClean="0"/>
              <a:t>4. Прогнозирование </a:t>
            </a:r>
            <a:r>
              <a:rPr lang="ru-RU" sz="1200" dirty="0"/>
              <a:t>результатов.</a:t>
            </a:r>
          </a:p>
          <a:p>
            <a:r>
              <a:rPr lang="ru-RU" sz="1200" dirty="0" smtClean="0"/>
              <a:t>5. Внедрение </a:t>
            </a:r>
            <a:r>
              <a:rPr lang="ru-RU" sz="1200" dirty="0"/>
              <a:t>системы мер, направленных на решение проблемы.</a:t>
            </a:r>
          </a:p>
          <a:p>
            <a:r>
              <a:rPr lang="ru-RU" sz="1200" dirty="0" smtClean="0"/>
              <a:t>6. Формирование </a:t>
            </a:r>
            <a:r>
              <a:rPr lang="ru-RU" sz="1200" dirty="0"/>
              <a:t>методического комплекса.</a:t>
            </a:r>
          </a:p>
          <a:p>
            <a:r>
              <a:rPr lang="ru-RU" sz="1200" dirty="0" smtClean="0"/>
              <a:t>7. Отслеживание </a:t>
            </a:r>
            <a:r>
              <a:rPr lang="ru-RU" sz="1200" dirty="0"/>
              <a:t>процесса, текущих, промежуточных результатов.</a:t>
            </a:r>
          </a:p>
          <a:p>
            <a:r>
              <a:rPr lang="ru-RU" sz="1200" dirty="0" smtClean="0"/>
              <a:t>8. Корректировка </a:t>
            </a:r>
            <a:r>
              <a:rPr lang="ru-RU" sz="1200" dirty="0"/>
              <a:t>работы</a:t>
            </a:r>
            <a:r>
              <a:rPr lang="ru-RU" sz="1200" dirty="0" smtClean="0"/>
              <a:t>.</a:t>
            </a:r>
            <a:endParaRPr lang="ru-RU" sz="1200" dirty="0"/>
          </a:p>
          <a:p>
            <a:r>
              <a:rPr lang="ru-RU" sz="1200" dirty="0" smtClean="0"/>
              <a:t>9. Использование </a:t>
            </a:r>
            <a:r>
              <a:rPr lang="ru-RU" sz="1200" dirty="0"/>
              <a:t>опыта самим педагогом в процессе дальнейшей работы.</a:t>
            </a:r>
          </a:p>
          <a:p>
            <a:endParaRPr lang="ru-RU" sz="1200" dirty="0"/>
          </a:p>
          <a:p>
            <a:endParaRPr lang="ru-RU" sz="1200" dirty="0"/>
          </a:p>
        </p:txBody>
      </p:sp>
      <p:pic>
        <p:nvPicPr>
          <p:cNvPr id="4" name="Рисунок 3" descr="Шаблон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0"/>
            <a:ext cx="471487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357166"/>
            <a:ext cx="45720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Участие в семинарах</a:t>
            </a:r>
          </a:p>
          <a:p>
            <a:r>
              <a:rPr lang="ru-RU" sz="1200" dirty="0" smtClean="0"/>
              <a:t>14.05.12</a:t>
            </a:r>
            <a:endParaRPr lang="ru-RU" sz="1200" dirty="0"/>
          </a:p>
          <a:p>
            <a:r>
              <a:rPr lang="ru-RU" sz="1200" dirty="0"/>
              <a:t>Семинар</a:t>
            </a:r>
          </a:p>
          <a:p>
            <a:r>
              <a:rPr lang="ru-RU" sz="1200" dirty="0"/>
              <a:t>Обучение технике игры в волейбол детей 10-12 лет</a:t>
            </a:r>
          </a:p>
          <a:p>
            <a:r>
              <a:rPr lang="ru-RU" sz="1200" dirty="0"/>
              <a:t>региональный</a:t>
            </a:r>
          </a:p>
          <a:p>
            <a:r>
              <a:rPr lang="ru-RU" sz="1200" dirty="0"/>
              <a:t>23.04.14</a:t>
            </a:r>
          </a:p>
          <a:p>
            <a:r>
              <a:rPr lang="ru-RU" sz="1200" dirty="0"/>
              <a:t>Семинар</a:t>
            </a:r>
          </a:p>
          <a:p>
            <a:r>
              <a:rPr lang="ru-RU" sz="1200" dirty="0"/>
              <a:t>Методика подготовки </a:t>
            </a:r>
            <a:r>
              <a:rPr lang="ru-RU" sz="1200" dirty="0" err="1"/>
              <a:t>щкольников</a:t>
            </a:r>
            <a:r>
              <a:rPr lang="ru-RU" sz="1200" dirty="0"/>
              <a:t> к практической части олимпиады по физической культуре</a:t>
            </a:r>
          </a:p>
          <a:p>
            <a:r>
              <a:rPr lang="ru-RU" sz="1200" dirty="0"/>
              <a:t>региональный</a:t>
            </a:r>
          </a:p>
          <a:p>
            <a:r>
              <a:rPr lang="ru-RU" sz="1200" dirty="0"/>
              <a:t>23.04.14</a:t>
            </a:r>
          </a:p>
          <a:p>
            <a:r>
              <a:rPr lang="ru-RU" sz="1200" dirty="0"/>
              <a:t>Семинар</a:t>
            </a:r>
          </a:p>
          <a:p>
            <a:r>
              <a:rPr lang="ru-RU" sz="1200" dirty="0"/>
              <a:t>Особенности судейства в волейболе и баскетболе</a:t>
            </a:r>
          </a:p>
          <a:p>
            <a:r>
              <a:rPr lang="ru-RU" sz="1200" dirty="0"/>
              <a:t>региональный</a:t>
            </a:r>
          </a:p>
          <a:p>
            <a:r>
              <a:rPr lang="ru-RU" sz="1200" dirty="0"/>
              <a:t>28.10.14</a:t>
            </a:r>
          </a:p>
          <a:p>
            <a:r>
              <a:rPr lang="ru-RU" sz="1200" dirty="0"/>
              <a:t>Семинар</a:t>
            </a:r>
          </a:p>
          <a:p>
            <a:r>
              <a:rPr lang="ru-RU" sz="1200" dirty="0"/>
              <a:t>Решение сложных олимпиадных задач по физической культуре</a:t>
            </a:r>
          </a:p>
          <a:p>
            <a:r>
              <a:rPr lang="ru-RU" sz="1200" dirty="0"/>
              <a:t>региональный</a:t>
            </a:r>
          </a:p>
          <a:p>
            <a:endParaRPr lang="ru-RU" sz="1200" dirty="0" smtClean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Admin\Рабочий стол\Новая папка\Шаблон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64343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214290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Участие в профессиональных конкурсах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0" y="1285860"/>
          <a:ext cx="4262448" cy="285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612"/>
                <a:gridCol w="1065612"/>
                <a:gridCol w="1065612"/>
                <a:gridCol w="1065612"/>
              </a:tblGrid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Название конкурса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Результат</a:t>
                      </a:r>
                      <a:endParaRPr lang="ru-RU" sz="1400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Российский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«Лучшее из опыта преподавания»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участие</a:t>
                      </a:r>
                      <a:endParaRPr lang="ru-RU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Российский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«Педагогическое мастерство»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II</a:t>
                      </a:r>
                      <a:endParaRPr lang="ru-RU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Российский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«Современный открытый урок»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4819" name="Picture 3" descr="Конгарова С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 descr="Конгарова С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0"/>
            <a:ext cx="17811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 descr="диплом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2714620"/>
            <a:ext cx="18383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Admin\Рабочий стол\Новая папка\Мои достиже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67251" cy="6668040"/>
          </a:xfrm>
          <a:prstGeom prst="rect">
            <a:avLst/>
          </a:prstGeom>
          <a:noFill/>
        </p:spPr>
      </p:pic>
      <p:pic>
        <p:nvPicPr>
          <p:cNvPr id="35843" name="Picture 3" descr="img5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"/>
            <a:ext cx="2112123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img5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0"/>
            <a:ext cx="1927173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 descr="img5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3214686"/>
            <a:ext cx="1928826" cy="268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190</TotalTime>
  <Words>549</Words>
  <Application>Microsoft Office PowerPoint</Application>
  <PresentationFormat>Экран (4:3)</PresentationFormat>
  <Paragraphs>160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Начальная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19</cp:revision>
  <dcterms:created xsi:type="dcterms:W3CDTF">2015-01-18T15:03:41Z</dcterms:created>
  <dcterms:modified xsi:type="dcterms:W3CDTF">2015-01-26T16:46:00Z</dcterms:modified>
</cp:coreProperties>
</file>