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66"/>
    <a:srgbClr val="FF6600"/>
    <a:srgbClr val="800000"/>
    <a:srgbClr val="FF3300"/>
    <a:srgbClr val="003300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361" autoAdjust="0"/>
  </p:normalViewPr>
  <p:slideViewPr>
    <p:cSldViewPr snapToGrid="0">
      <p:cViewPr varScale="1">
        <p:scale>
          <a:sx n="110" d="100"/>
          <a:sy n="110" d="100"/>
        </p:scale>
        <p:origin x="168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8D3AB6-753D-44E8-A30B-45538CE7B5C8}" type="datetimeFigureOut">
              <a:rPr lang="ru-RU" smtClean="0"/>
              <a:t>18.03.2015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A18FA0-EBA1-46F9-ABBA-7ADD826886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2159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A18FA0-EBA1-46F9-ABBA-7ADD826886D4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69912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A18FA0-EBA1-46F9-ABBA-7ADD826886D4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54463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A18FA0-EBA1-46F9-ABBA-7ADD826886D4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94401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A18FA0-EBA1-46F9-ABBA-7ADD826886D4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52467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A18FA0-EBA1-46F9-ABBA-7ADD826886D4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27328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A18FA0-EBA1-46F9-ABBA-7ADD826886D4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78816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A18FA0-EBA1-46F9-ABBA-7ADD826886D4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09109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A18FA0-EBA1-46F9-ABBA-7ADD826886D4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55384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A18FA0-EBA1-46F9-ABBA-7ADD826886D4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65214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A18FA0-EBA1-46F9-ABBA-7ADD826886D4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72619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A18FA0-EBA1-46F9-ABBA-7ADD826886D4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47352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A18FA0-EBA1-46F9-ABBA-7ADD826886D4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01876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A18FA0-EBA1-46F9-ABBA-7ADD826886D4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26195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A18FA0-EBA1-46F9-ABBA-7ADD826886D4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32810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8512E-4E96-4B91-AABD-3B33C08330D8}" type="datetimeFigureOut">
              <a:rPr lang="ru-RU" smtClean="0"/>
              <a:t>18.03.2015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7CB8E-C698-4915-9B21-42685584A7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7943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8512E-4E96-4B91-AABD-3B33C08330D8}" type="datetimeFigureOut">
              <a:rPr lang="ru-RU" smtClean="0"/>
              <a:t>18.03.2015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7CB8E-C698-4915-9B21-42685584A7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66742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8512E-4E96-4B91-AABD-3B33C08330D8}" type="datetimeFigureOut">
              <a:rPr lang="ru-RU" smtClean="0"/>
              <a:t>18.03.2015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7CB8E-C698-4915-9B21-42685584A7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96220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8512E-4E96-4B91-AABD-3B33C08330D8}" type="datetimeFigureOut">
              <a:rPr lang="ru-RU" smtClean="0"/>
              <a:t>18.03.2015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7CB8E-C698-4915-9B21-42685584A7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39628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8512E-4E96-4B91-AABD-3B33C08330D8}" type="datetimeFigureOut">
              <a:rPr lang="ru-RU" smtClean="0"/>
              <a:t>18.03.2015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7CB8E-C698-4915-9B21-42685584A7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91157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8512E-4E96-4B91-AABD-3B33C08330D8}" type="datetimeFigureOut">
              <a:rPr lang="ru-RU" smtClean="0"/>
              <a:t>18.03.2015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7CB8E-C698-4915-9B21-42685584A7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66715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8512E-4E96-4B91-AABD-3B33C08330D8}" type="datetimeFigureOut">
              <a:rPr lang="ru-RU" smtClean="0"/>
              <a:t>18.03.2015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7CB8E-C698-4915-9B21-42685584A7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70142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8512E-4E96-4B91-AABD-3B33C08330D8}" type="datetimeFigureOut">
              <a:rPr lang="ru-RU" smtClean="0"/>
              <a:t>18.03.2015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7CB8E-C698-4915-9B21-42685584A7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72822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8512E-4E96-4B91-AABD-3B33C08330D8}" type="datetimeFigureOut">
              <a:rPr lang="ru-RU" smtClean="0"/>
              <a:t>18.03.2015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7CB8E-C698-4915-9B21-42685584A7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22715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8512E-4E96-4B91-AABD-3B33C08330D8}" type="datetimeFigureOut">
              <a:rPr lang="ru-RU" smtClean="0"/>
              <a:t>18.03.2015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7CB8E-C698-4915-9B21-42685584A7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43474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8512E-4E96-4B91-AABD-3B33C08330D8}" type="datetimeFigureOut">
              <a:rPr lang="ru-RU" smtClean="0"/>
              <a:t>18.03.2015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7CB8E-C698-4915-9B21-42685584A7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25607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68512E-4E96-4B91-AABD-3B33C08330D8}" type="datetimeFigureOut">
              <a:rPr lang="ru-RU" smtClean="0"/>
              <a:t>18.03.2015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97CB8E-C698-4915-9B21-42685584A7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4059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gif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7" Type="http://schemas.openxmlformats.org/officeDocument/2006/relationships/image" Target="../media/image8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image" Target="../media/image12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jpeg"/><Relationship Id="rId7" Type="http://schemas.microsoft.com/office/2007/relationships/hdphoto" Target="../media/hdphoto5.wdp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microsoft.com/office/2007/relationships/hdphoto" Target="../media/hdphoto4.wdp"/><Relationship Id="rId4" Type="http://schemas.openxmlformats.org/officeDocument/2006/relationships/image" Target="../media/image13.png"/><Relationship Id="rId9" Type="http://schemas.microsoft.com/office/2007/relationships/hdphoto" Target="../media/hdphoto6.wdp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1.jp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microsoft.com/office/2007/relationships/hdphoto" Target="../media/hdphoto7.wdp"/><Relationship Id="rId5" Type="http://schemas.openxmlformats.org/officeDocument/2006/relationships/image" Target="../media/image16.pn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image" Target="../media/image1.jp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microsoft.com/office/2007/relationships/hdphoto" Target="../media/hdphoto9.wdp"/><Relationship Id="rId5" Type="http://schemas.openxmlformats.org/officeDocument/2006/relationships/image" Target="../media/image18.pn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microsoft.com/office/2007/relationships/hdphoto" Target="../media/hdphoto12.wdp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microsoft.com/office/2007/relationships/hdphoto" Target="../media/hdphoto11.wdp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jpg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microsoft.com/office/2007/relationships/hdphoto" Target="../media/hdphoto13.wd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7.jpg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3" Type="http://schemas.openxmlformats.org/officeDocument/2006/relationships/image" Target="../media/image1.jp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jpg"/><Relationship Id="rId5" Type="http://schemas.openxmlformats.org/officeDocument/2006/relationships/image" Target="../media/image29.jpg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1.jpg"/><Relationship Id="rId7" Type="http://schemas.openxmlformats.org/officeDocument/2006/relationships/image" Target="../media/image3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5.wdp"/><Relationship Id="rId5" Type="http://schemas.openxmlformats.org/officeDocument/2006/relationships/image" Target="../media/image32.png"/><Relationship Id="rId4" Type="http://schemas.openxmlformats.org/officeDocument/2006/relationships/image" Target="../media/image10.jpeg"/><Relationship Id="rId9" Type="http://schemas.microsoft.com/office/2007/relationships/hdphoto" Target="../media/hdphoto16.wdp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18.wdp"/><Relationship Id="rId3" Type="http://schemas.openxmlformats.org/officeDocument/2006/relationships/image" Target="../media/image1.jp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7.wdp"/><Relationship Id="rId5" Type="http://schemas.openxmlformats.org/officeDocument/2006/relationships/image" Target="../media/image35.png"/><Relationship Id="rId4" Type="http://schemas.openxmlformats.org/officeDocument/2006/relationships/image" Target="../media/image10.jpeg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19.wdp"/><Relationship Id="rId3" Type="http://schemas.openxmlformats.org/officeDocument/2006/relationships/image" Target="../media/image1.jp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jpg"/><Relationship Id="rId5" Type="http://schemas.openxmlformats.org/officeDocument/2006/relationships/image" Target="../media/image37.jpeg"/><Relationship Id="rId4" Type="http://schemas.openxmlformats.org/officeDocument/2006/relationships/image" Target="../media/image10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1.jpg"/><Relationship Id="rId7" Type="http://schemas.microsoft.com/office/2007/relationships/hdphoto" Target="../media/hdphoto20.wdp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5" Type="http://schemas.openxmlformats.org/officeDocument/2006/relationships/image" Target="../media/image40.jpg"/><Relationship Id="rId4" Type="http://schemas.openxmlformats.org/officeDocument/2006/relationships/image" Target="../media/image10.jpeg"/><Relationship Id="rId9" Type="http://schemas.microsoft.com/office/2007/relationships/hdphoto" Target="../media/hdphoto21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4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jpg"/><Relationship Id="rId5" Type="http://schemas.openxmlformats.org/officeDocument/2006/relationships/image" Target="../media/image43.jpg"/><Relationship Id="rId4" Type="http://schemas.openxmlformats.org/officeDocument/2006/relationships/image" Target="../media/image10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1.jpg"/><Relationship Id="rId7" Type="http://schemas.openxmlformats.org/officeDocument/2006/relationships/image" Target="../media/image47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22.wdp"/><Relationship Id="rId5" Type="http://schemas.openxmlformats.org/officeDocument/2006/relationships/image" Target="../media/image46.png"/><Relationship Id="rId4" Type="http://schemas.openxmlformats.org/officeDocument/2006/relationships/image" Target="../media/image10.jpeg"/><Relationship Id="rId9" Type="http://schemas.microsoft.com/office/2007/relationships/hdphoto" Target="../media/hdphoto23.wdp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hdphoto" Target="../media/hdphoto25.wdp"/><Relationship Id="rId3" Type="http://schemas.openxmlformats.org/officeDocument/2006/relationships/image" Target="../media/image1.jp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microsoft.com/office/2007/relationships/hdphoto" Target="../media/hdphoto24.wdp"/><Relationship Id="rId5" Type="http://schemas.openxmlformats.org/officeDocument/2006/relationships/image" Target="../media/image49.png"/><Relationship Id="rId10" Type="http://schemas.microsoft.com/office/2007/relationships/hdphoto" Target="../media/hdphoto26.wdp"/><Relationship Id="rId4" Type="http://schemas.openxmlformats.org/officeDocument/2006/relationships/image" Target="../media/image10.jpeg"/><Relationship Id="rId9" Type="http://schemas.openxmlformats.org/officeDocument/2006/relationships/image" Target="../media/image5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g"/><Relationship Id="rId3" Type="http://schemas.openxmlformats.org/officeDocument/2006/relationships/image" Target="../media/image1.jpg"/><Relationship Id="rId7" Type="http://schemas.openxmlformats.org/officeDocument/2006/relationships/image" Target="../media/image55.jpg"/><Relationship Id="rId12" Type="http://schemas.openxmlformats.org/officeDocument/2006/relationships/image" Target="../media/image60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4.jpeg"/><Relationship Id="rId11" Type="http://schemas.openxmlformats.org/officeDocument/2006/relationships/image" Target="../media/image59.jpg"/><Relationship Id="rId5" Type="http://schemas.openxmlformats.org/officeDocument/2006/relationships/image" Target="../media/image53.jpeg"/><Relationship Id="rId10" Type="http://schemas.openxmlformats.org/officeDocument/2006/relationships/image" Target="../media/image58.jpg"/><Relationship Id="rId4" Type="http://schemas.openxmlformats.org/officeDocument/2006/relationships/image" Target="../media/image52.jpeg"/><Relationship Id="rId9" Type="http://schemas.openxmlformats.org/officeDocument/2006/relationships/image" Target="../media/image5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5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Загнутый угол 4"/>
          <p:cNvSpPr/>
          <p:nvPr/>
        </p:nvSpPr>
        <p:spPr>
          <a:xfrm>
            <a:off x="194095" y="185468"/>
            <a:ext cx="8740899" cy="6487063"/>
          </a:xfrm>
          <a:prstGeom prst="foldedCorner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>
              <a:solidFill>
                <a:srgbClr val="003300"/>
              </a:solidFill>
            </a:endParaRPr>
          </a:p>
          <a:p>
            <a:pPr algn="ctr"/>
            <a:r>
              <a:rPr lang="ru-RU" dirty="0" smtClean="0">
                <a:solidFill>
                  <a:srgbClr val="003300"/>
                </a:solidFill>
              </a:rPr>
              <a:t>Арсеньев</a:t>
            </a:r>
          </a:p>
          <a:p>
            <a:pPr algn="ctr"/>
            <a:r>
              <a:rPr lang="ru-RU" dirty="0" smtClean="0">
                <a:solidFill>
                  <a:srgbClr val="003300"/>
                </a:solidFill>
              </a:rPr>
              <a:t>2015</a:t>
            </a:r>
            <a:endParaRPr lang="ru-RU" dirty="0">
              <a:solidFill>
                <a:srgbClr val="003300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6187" y="1682377"/>
            <a:ext cx="4088325" cy="395076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194094" y="749943"/>
            <a:ext cx="2655395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       2015 –</a:t>
            </a:r>
          </a:p>
          <a:p>
            <a:pPr algn="ctr"/>
            <a:r>
              <a:rPr lang="ru-RU" sz="2400" b="1" dirty="0" smtClean="0">
                <a:latin typeface="Monotype Corsiva" panose="03010101010201010101" pitchFamily="66" charset="0"/>
              </a:rPr>
              <a:t> </a:t>
            </a:r>
            <a:r>
              <a:rPr lang="ru-RU" sz="2400" b="1" dirty="0" smtClean="0">
                <a:solidFill>
                  <a:srgbClr val="0033CC"/>
                </a:solidFill>
                <a:latin typeface="Monotype Corsiva" panose="03010101010201010101" pitchFamily="66" charset="0"/>
              </a:rPr>
              <a:t>Год Литературы </a:t>
            </a:r>
          </a:p>
          <a:p>
            <a:pPr algn="ctr"/>
            <a:r>
              <a:rPr lang="ru-RU" sz="2400" b="1" dirty="0" smtClean="0">
                <a:solidFill>
                  <a:srgbClr val="0033CC"/>
                </a:solidFill>
                <a:latin typeface="Monotype Corsiva" panose="03010101010201010101" pitchFamily="66" charset="0"/>
              </a:rPr>
              <a:t>в России!</a:t>
            </a:r>
          </a:p>
          <a:p>
            <a:pPr algn="ctr"/>
            <a:endParaRPr lang="ru-RU" sz="1400" b="1" dirty="0" smtClean="0">
              <a:latin typeface="Monotype Corsiva" panose="03010101010201010101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438400" y="343741"/>
            <a:ext cx="533611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3300"/>
                </a:solidFill>
              </a:rPr>
              <a:t>Муниципальное бюджетное учреждение культуры Централизованная библиотечная система</a:t>
            </a:r>
          </a:p>
          <a:p>
            <a:pPr algn="ctr"/>
            <a:r>
              <a:rPr lang="ru-RU" b="1" dirty="0" smtClean="0">
                <a:solidFill>
                  <a:srgbClr val="003300"/>
                </a:solidFill>
              </a:rPr>
              <a:t>Центральная городская библиотека</a:t>
            </a:r>
          </a:p>
          <a:p>
            <a:pPr algn="ctr"/>
            <a:endParaRPr lang="ru-RU" b="1" dirty="0" smtClean="0">
              <a:solidFill>
                <a:srgbClr val="003300"/>
              </a:solidFill>
            </a:endParaRPr>
          </a:p>
          <a:p>
            <a:pPr algn="ctr"/>
            <a:endParaRPr lang="ru-RU" b="1" dirty="0">
              <a:solidFill>
                <a:srgbClr val="00B050"/>
              </a:solidFill>
            </a:endParaRPr>
          </a:p>
          <a:p>
            <a:pPr algn="ctr"/>
            <a:endParaRPr lang="ru-RU" b="1" dirty="0">
              <a:solidFill>
                <a:srgbClr val="00B05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458790" y="2518056"/>
            <a:ext cx="269094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И   у </a:t>
            </a:r>
          </a:p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книг бывают юбилеи</a:t>
            </a:r>
          </a:p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        </a:t>
            </a:r>
            <a:r>
              <a:rPr lang="ru-RU" sz="2000" b="1" dirty="0" smtClean="0">
                <a:solidFill>
                  <a:srgbClr val="002060"/>
                </a:solidFill>
              </a:rPr>
              <a:t>Литературная    </a:t>
            </a:r>
          </a:p>
          <a:p>
            <a:pPr algn="ctr"/>
            <a:r>
              <a:rPr lang="ru-RU" sz="2000" b="1" dirty="0">
                <a:solidFill>
                  <a:srgbClr val="002060"/>
                </a:solidFill>
              </a:rPr>
              <a:t> </a:t>
            </a:r>
            <a:r>
              <a:rPr lang="ru-RU" sz="2000" b="1" dirty="0" smtClean="0">
                <a:solidFill>
                  <a:srgbClr val="002060"/>
                </a:solidFill>
              </a:rPr>
              <a:t>     азбука</a:t>
            </a:r>
            <a:endParaRPr lang="ru-RU" sz="2400" b="1" dirty="0">
              <a:solidFill>
                <a:srgbClr val="002060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58706">
            <a:off x="593566" y="2647591"/>
            <a:ext cx="2719549" cy="2127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365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5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Загнутый угол 4"/>
          <p:cNvSpPr/>
          <p:nvPr/>
        </p:nvSpPr>
        <p:spPr>
          <a:xfrm>
            <a:off x="194094" y="185468"/>
            <a:ext cx="8755811" cy="6487063"/>
          </a:xfrm>
          <a:prstGeom prst="foldedCorner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262853" y="181153"/>
            <a:ext cx="55070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1200" b="1" dirty="0" smtClean="0">
              <a:latin typeface="Monotype Corsiva" panose="03010101010201010101" pitchFamily="66" charset="0"/>
            </a:endParaRPr>
          </a:p>
          <a:p>
            <a:pPr algn="ctr"/>
            <a:r>
              <a:rPr lang="ru-RU" sz="3200" b="1" dirty="0" smtClean="0">
                <a:solidFill>
                  <a:srgbClr val="990000"/>
                </a:solidFill>
                <a:latin typeface="Monotype Corsiva" panose="03010101010201010101" pitchFamily="66" charset="0"/>
              </a:rPr>
              <a:t>Что Год текущий нам готовит?</a:t>
            </a:r>
            <a:endParaRPr lang="ru-RU" sz="3200" b="1" dirty="0">
              <a:solidFill>
                <a:srgbClr val="99000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53770" y="635708"/>
            <a:ext cx="327608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От января до декабря </a:t>
            </a:r>
          </a:p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Сменяют даты и события…</a:t>
            </a:r>
          </a:p>
          <a:p>
            <a:pPr algn="ctr"/>
            <a:r>
              <a:rPr lang="ru-RU" sz="28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 </a:t>
            </a:r>
            <a:r>
              <a:rPr lang="ru-RU" sz="28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И в череде календаря </a:t>
            </a:r>
          </a:p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Свой юбилей справляет Книга!</a:t>
            </a:r>
            <a:endParaRPr lang="ru-RU" sz="2800" b="1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2" name="Вертикальный свиток 1"/>
          <p:cNvSpPr/>
          <p:nvPr/>
        </p:nvSpPr>
        <p:spPr>
          <a:xfrm>
            <a:off x="418177" y="1202638"/>
            <a:ext cx="4632960" cy="3622766"/>
          </a:xfrm>
          <a:prstGeom prst="verticalScroll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800000"/>
                </a:solidFill>
              </a:rPr>
              <a:t>В Литературной стране тоже случаются юбилеи, их празднуют книги и писатели, а также книжные герои, которые живут самостоятельной, независимой от создателей жизнью. </a:t>
            </a:r>
          </a:p>
          <a:p>
            <a:pPr algn="ctr"/>
            <a:r>
              <a:rPr lang="ru-RU" sz="2000" b="1" dirty="0" smtClean="0">
                <a:solidFill>
                  <a:srgbClr val="800000"/>
                </a:solidFill>
              </a:rPr>
              <a:t>Смотрите, читайте:</a:t>
            </a:r>
          </a:p>
          <a:p>
            <a:pPr algn="ctr"/>
            <a:r>
              <a:rPr lang="ru-RU" sz="2000" b="1" dirty="0" smtClean="0">
                <a:solidFill>
                  <a:srgbClr val="800000"/>
                </a:solidFill>
              </a:rPr>
              <a:t> Юбилеи книг в виде «Литературной азбуки».</a:t>
            </a:r>
            <a:endParaRPr lang="ru-RU" sz="2000" b="1" dirty="0">
              <a:solidFill>
                <a:srgbClr val="800000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71" b="15950"/>
          <a:stretch/>
        </p:blipFill>
        <p:spPr>
          <a:xfrm rot="21070475">
            <a:off x="266910" y="5584830"/>
            <a:ext cx="1543747" cy="10683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7742" y="3417035"/>
            <a:ext cx="1705335" cy="261783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5744" y="4725954"/>
            <a:ext cx="1637165" cy="19873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8656" y="2377460"/>
            <a:ext cx="1488703" cy="2314933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8228" y="4037119"/>
            <a:ext cx="1762040" cy="17620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92944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415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Загнутый угол 4"/>
          <p:cNvSpPr/>
          <p:nvPr/>
        </p:nvSpPr>
        <p:spPr>
          <a:xfrm>
            <a:off x="205156" y="168051"/>
            <a:ext cx="8755811" cy="6487063"/>
          </a:xfrm>
          <a:prstGeom prst="foldedCorner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355818" y="285629"/>
            <a:ext cx="34747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Литературная азбука</a:t>
            </a:r>
            <a:endParaRPr lang="ru-RU" sz="2400" b="1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06494" y="703624"/>
            <a:ext cx="363244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FF0000"/>
                </a:solidFill>
              </a:rPr>
              <a:t>«Алиса </a:t>
            </a:r>
            <a:r>
              <a:rPr lang="ru-RU" sz="2200" b="1" dirty="0">
                <a:solidFill>
                  <a:srgbClr val="FF0000"/>
                </a:solidFill>
              </a:rPr>
              <a:t>в</a:t>
            </a:r>
            <a:r>
              <a:rPr lang="ru-RU" sz="2200" b="1" dirty="0" smtClean="0">
                <a:solidFill>
                  <a:srgbClr val="FF0000"/>
                </a:solidFill>
              </a:rPr>
              <a:t> Стране чудес» (1865)</a:t>
            </a:r>
          </a:p>
        </p:txBody>
      </p:sp>
      <p:sp>
        <p:nvSpPr>
          <p:cNvPr id="9" name="Солнце 8"/>
          <p:cNvSpPr/>
          <p:nvPr/>
        </p:nvSpPr>
        <p:spPr>
          <a:xfrm>
            <a:off x="83023" y="46252"/>
            <a:ext cx="1082799" cy="1107725"/>
          </a:xfrm>
          <a:prstGeom prst="sun">
            <a:avLst/>
          </a:prstGeom>
          <a:solidFill>
            <a:schemeClr val="bg1"/>
          </a:solidFill>
          <a:ln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800000"/>
                </a:solidFill>
              </a:rPr>
              <a:t>А</a:t>
            </a:r>
            <a:endParaRPr lang="ru-RU" sz="2400" b="1" dirty="0">
              <a:solidFill>
                <a:srgbClr val="80000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560" y="1588943"/>
            <a:ext cx="3449602" cy="474218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06494" y="2054106"/>
            <a:ext cx="3117668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FF0000"/>
                </a:solidFill>
                <a:latin typeface="Monotype Corsiva" panose="03010101010201010101" pitchFamily="66" charset="0"/>
              </a:rPr>
              <a:t>150</a:t>
            </a:r>
            <a:r>
              <a:rPr lang="ru-RU" sz="2000" b="1" dirty="0">
                <a:latin typeface="Monotype Corsiva" panose="03010101010201010101" pitchFamily="66" charset="0"/>
              </a:rPr>
              <a:t> </a:t>
            </a:r>
            <a:r>
              <a:rPr lang="ru-RU" sz="20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лет назад…</a:t>
            </a:r>
          </a:p>
          <a:p>
            <a:pPr algn="ctr"/>
            <a:r>
              <a:rPr lang="ru-RU" sz="1700" b="1" dirty="0" smtClean="0">
                <a:latin typeface="Monotype Corsiva" panose="03010101010201010101" pitchFamily="66" charset="0"/>
              </a:rPr>
              <a:t> </a:t>
            </a:r>
            <a:r>
              <a:rPr lang="ru-RU" sz="1700" b="1" dirty="0" smtClean="0"/>
              <a:t>английские</a:t>
            </a:r>
            <a:r>
              <a:rPr lang="ru-RU" sz="1700" b="1" dirty="0" smtClean="0">
                <a:latin typeface="Monotype Corsiva" panose="03010101010201010101" pitchFamily="66" charset="0"/>
              </a:rPr>
              <a:t> </a:t>
            </a:r>
            <a:r>
              <a:rPr lang="ru-RU" sz="1700" b="1" dirty="0" smtClean="0"/>
              <a:t> </a:t>
            </a:r>
            <a:r>
              <a:rPr lang="ru-RU" sz="1700" b="1" dirty="0"/>
              <a:t>читатели познакомились с </a:t>
            </a:r>
            <a:r>
              <a:rPr lang="ru-RU" sz="1700" b="1" dirty="0" smtClean="0"/>
              <a:t>девочкой Алисой</a:t>
            </a:r>
            <a:r>
              <a:rPr lang="ru-RU" sz="1700" b="1" dirty="0"/>
              <a:t>, оказавшейся в Стране чудес. </a:t>
            </a:r>
            <a:r>
              <a:rPr lang="ru-RU" sz="1700" b="1" dirty="0" smtClean="0"/>
              <a:t>А придумал её преподаватель математики Чарлз </a:t>
            </a:r>
            <a:r>
              <a:rPr lang="ru-RU" sz="1700" b="1" dirty="0" err="1" smtClean="0"/>
              <a:t>Лютвидж</a:t>
            </a:r>
            <a:r>
              <a:rPr lang="ru-RU" sz="1700" b="1" dirty="0" smtClean="0"/>
              <a:t> Доджсон для дочери своих друзей Алисы </a:t>
            </a:r>
            <a:r>
              <a:rPr lang="ru-RU" sz="1700" b="1" dirty="0" err="1" smtClean="0"/>
              <a:t>Лидделл</a:t>
            </a:r>
            <a:r>
              <a:rPr lang="ru-RU" sz="1700" b="1" dirty="0" smtClean="0"/>
              <a:t>.  Так появился писатель Льюис Кэрролл, чья история про Алису нашла путь к сердцам миллионов читателей. Эта очень английская сказка стала любимой во всем мире.</a:t>
            </a:r>
            <a:endParaRPr lang="ru-RU" sz="1700" b="1" dirty="0" smtClean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882" y="202856"/>
            <a:ext cx="1723085" cy="242093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7808" y="3027266"/>
            <a:ext cx="3400199" cy="2720159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4259948" y="1116173"/>
            <a:ext cx="291686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«Подумать </a:t>
            </a:r>
            <a:r>
              <a:rPr lang="ru-RU" b="1" dirty="0">
                <a:solidFill>
                  <a:srgbClr val="002060"/>
                </a:solidFill>
                <a:latin typeface="Comic Sans MS" panose="030F0702030302020204" pitchFamily="66" charset="0"/>
              </a:rPr>
              <a:t>только, что из-за какой-то вещи можно так уменьшиться, что превратиться в </a:t>
            </a:r>
            <a:r>
              <a:rPr lang="ru-RU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ничто».</a:t>
            </a:r>
            <a:endParaRPr lang="ru-RU" b="1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3864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51"/>
          <a:stretch/>
        </p:blipFill>
        <p:spPr>
          <a:xfrm>
            <a:off x="0" y="-8709"/>
            <a:ext cx="9144000" cy="6858000"/>
          </a:xfrm>
          <a:prstGeom prst="rect">
            <a:avLst/>
          </a:prstGeom>
        </p:spPr>
      </p:pic>
      <p:sp>
        <p:nvSpPr>
          <p:cNvPr id="5" name="Загнутый угол 4"/>
          <p:cNvSpPr/>
          <p:nvPr/>
        </p:nvSpPr>
        <p:spPr>
          <a:xfrm>
            <a:off x="194094" y="124507"/>
            <a:ext cx="8755811" cy="6487063"/>
          </a:xfrm>
          <a:prstGeom prst="foldedCorner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олнце 5"/>
          <p:cNvSpPr/>
          <p:nvPr/>
        </p:nvSpPr>
        <p:spPr>
          <a:xfrm>
            <a:off x="71336" y="0"/>
            <a:ext cx="1082799" cy="1107725"/>
          </a:xfrm>
          <a:prstGeom prst="sun">
            <a:avLst/>
          </a:prstGeom>
          <a:solidFill>
            <a:schemeClr val="bg1"/>
          </a:solidFill>
          <a:ln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800000"/>
                </a:solidFill>
              </a:rPr>
              <a:t>Б</a:t>
            </a:r>
            <a:endParaRPr lang="ru-RU" sz="2400" b="1" dirty="0">
              <a:solidFill>
                <a:srgbClr val="8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54135" y="300007"/>
            <a:ext cx="34747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Литературная азбука</a:t>
            </a:r>
            <a:endParaRPr lang="ru-RU" sz="2400" b="1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592" y="1802472"/>
            <a:ext cx="3449602" cy="439832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246244" y="834405"/>
            <a:ext cx="31249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 smtClean="0">
                <a:solidFill>
                  <a:srgbClr val="FF0000"/>
                </a:solidFill>
              </a:rPr>
              <a:t>«Борис Годунов» (1825)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274920" y="2332042"/>
            <a:ext cx="2921576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1447165" algn="l"/>
              </a:tabLst>
            </a:pPr>
            <a:r>
              <a:rPr lang="ru-RU" sz="2000" b="1" dirty="0" smtClean="0">
                <a:solidFill>
                  <a:srgbClr val="FF0000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190</a:t>
            </a:r>
            <a:r>
              <a:rPr lang="ru-RU" sz="2000" b="1" dirty="0" smtClean="0"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FF0000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лет назад…</a:t>
            </a:r>
          </a:p>
          <a:p>
            <a:pPr algn="ctr">
              <a:tabLst>
                <a:tab pos="1447165" algn="l"/>
              </a:tabLst>
            </a:pPr>
            <a:r>
              <a:rPr lang="ru-RU" sz="2000" b="1" dirty="0" smtClean="0"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А. С. Пушкин </a:t>
            </a:r>
          </a:p>
          <a:p>
            <a:pPr algn="ctr">
              <a:tabLst>
                <a:tab pos="1447165" algn="l"/>
              </a:tabLst>
            </a:pPr>
            <a:r>
              <a:rPr lang="ru-RU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создал настоящую шекспировскую трагедию, где есть всё, что положено: верность и предательство, вера и любовь, хитрость и «святая простота», и, конечно, убийства… </a:t>
            </a:r>
            <a:r>
              <a:rPr lang="ru-RU" b="1" dirty="0" smtClean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Россия периода Смуты в отличном произведении великого русского поэта!</a:t>
            </a:r>
            <a:endParaRPr lang="ru-RU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5434" y="3965425"/>
            <a:ext cx="1623817" cy="249270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7225" y="1982418"/>
            <a:ext cx="1458672" cy="17706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7343" y="2006844"/>
            <a:ext cx="2317458" cy="17706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Прямоугольник 1"/>
          <p:cNvSpPr/>
          <p:nvPr/>
        </p:nvSpPr>
        <p:spPr>
          <a:xfrm>
            <a:off x="4599781" y="300007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«Бессмысленная </a:t>
            </a:r>
            <a:r>
              <a:rPr lang="ru-RU" sz="1600" b="1" dirty="0">
                <a:solidFill>
                  <a:srgbClr val="002060"/>
                </a:solidFill>
                <a:latin typeface="Comic Sans MS" panose="030F0702030302020204" pitchFamily="66" charset="0"/>
              </a:rPr>
              <a:t>чернь</a:t>
            </a:r>
          </a:p>
          <a:p>
            <a:r>
              <a:rPr lang="ru-RU" sz="1600" b="1" dirty="0">
                <a:solidFill>
                  <a:srgbClr val="002060"/>
                </a:solidFill>
                <a:latin typeface="Comic Sans MS" panose="030F0702030302020204" pitchFamily="66" charset="0"/>
              </a:rPr>
              <a:t>Изменчива, мятежна, суеверна,</a:t>
            </a:r>
          </a:p>
          <a:p>
            <a:r>
              <a:rPr lang="ru-RU" sz="1600" b="1" dirty="0">
                <a:solidFill>
                  <a:srgbClr val="002060"/>
                </a:solidFill>
                <a:latin typeface="Comic Sans MS" panose="030F0702030302020204" pitchFamily="66" charset="0"/>
              </a:rPr>
              <a:t>Легко пустой надежде предана,</a:t>
            </a:r>
          </a:p>
          <a:p>
            <a:r>
              <a:rPr lang="ru-RU" sz="1600" b="1" dirty="0">
                <a:solidFill>
                  <a:srgbClr val="002060"/>
                </a:solidFill>
                <a:latin typeface="Comic Sans MS" panose="030F0702030302020204" pitchFamily="66" charset="0"/>
              </a:rPr>
              <a:t>Мгновенному внушению послушна,</a:t>
            </a:r>
          </a:p>
          <a:p>
            <a:r>
              <a:rPr lang="ru-RU" sz="1600" b="1" dirty="0">
                <a:solidFill>
                  <a:srgbClr val="002060"/>
                </a:solidFill>
                <a:latin typeface="Comic Sans MS" panose="030F0702030302020204" pitchFamily="66" charset="0"/>
              </a:rPr>
              <a:t>Для истины глуха и </a:t>
            </a:r>
            <a:r>
              <a:rPr lang="ru-RU" sz="1600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равнодушна…»</a:t>
            </a:r>
          </a:p>
          <a:p>
            <a:r>
              <a:rPr lang="ru-RU" sz="1600" b="1" dirty="0" smtClean="0">
                <a:solidFill>
                  <a:srgbClr val="002060"/>
                </a:solidFill>
              </a:rPr>
              <a:t>         (Князь </a:t>
            </a:r>
            <a:r>
              <a:rPr lang="ru-RU" sz="1600" b="1" dirty="0">
                <a:solidFill>
                  <a:srgbClr val="002060"/>
                </a:solidFill>
              </a:rPr>
              <a:t>Василий </a:t>
            </a:r>
            <a:r>
              <a:rPr lang="ru-RU" sz="1600" b="1" dirty="0" smtClean="0">
                <a:solidFill>
                  <a:srgbClr val="002060"/>
                </a:solidFill>
              </a:rPr>
              <a:t>Шуйский)</a:t>
            </a:r>
            <a:endParaRPr lang="ru-RU" sz="16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7471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5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Загнутый угол 4"/>
          <p:cNvSpPr/>
          <p:nvPr/>
        </p:nvSpPr>
        <p:spPr>
          <a:xfrm>
            <a:off x="194094" y="185468"/>
            <a:ext cx="8755811" cy="6487063"/>
          </a:xfrm>
          <a:prstGeom prst="foldedCorner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олнце 5"/>
          <p:cNvSpPr/>
          <p:nvPr/>
        </p:nvSpPr>
        <p:spPr>
          <a:xfrm>
            <a:off x="83023" y="11418"/>
            <a:ext cx="1082799" cy="1107725"/>
          </a:xfrm>
          <a:prstGeom prst="sun">
            <a:avLst/>
          </a:prstGeom>
          <a:solidFill>
            <a:schemeClr val="bg1"/>
          </a:solidFill>
          <a:ln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800000"/>
                </a:solidFill>
              </a:rPr>
              <a:t>В</a:t>
            </a:r>
            <a:endParaRPr lang="ru-RU" sz="2400" b="1" dirty="0">
              <a:solidFill>
                <a:srgbClr val="8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54135" y="300007"/>
            <a:ext cx="34747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Литературная азбука</a:t>
            </a:r>
            <a:endParaRPr lang="ru-RU" sz="2400" b="1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00952" y="746196"/>
            <a:ext cx="31249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</a:rPr>
              <a:t>«Василий </a:t>
            </a:r>
            <a:r>
              <a:rPr lang="ru-RU" sz="2000" b="1" dirty="0" err="1" smtClean="0">
                <a:solidFill>
                  <a:srgbClr val="FF0000"/>
                </a:solidFill>
              </a:rPr>
              <a:t>Тёркин</a:t>
            </a:r>
            <a:r>
              <a:rPr lang="ru-RU" sz="2000" b="1" dirty="0" smtClean="0">
                <a:solidFill>
                  <a:srgbClr val="FF0000"/>
                </a:solidFill>
              </a:rPr>
              <a:t>» (1945)     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626" y="1559983"/>
            <a:ext cx="3694031" cy="4398324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835107" y="2103872"/>
            <a:ext cx="3377550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      70 лет назад…</a:t>
            </a:r>
          </a:p>
          <a:p>
            <a:pPr algn="ctr"/>
            <a:r>
              <a:rPr lang="ru-RU" sz="1600" b="1" dirty="0" smtClean="0"/>
              <a:t>Поэму </a:t>
            </a:r>
            <a:r>
              <a:rPr lang="ru-RU" sz="1600" b="1" dirty="0"/>
              <a:t>«Василий </a:t>
            </a:r>
            <a:r>
              <a:rPr lang="ru-RU" sz="1600" b="1" dirty="0" err="1"/>
              <a:t>Тёркин</a:t>
            </a:r>
            <a:r>
              <a:rPr lang="ru-RU" sz="1600" b="1" dirty="0" smtClean="0"/>
              <a:t>»</a:t>
            </a:r>
          </a:p>
          <a:p>
            <a:pPr algn="ctr"/>
            <a:r>
              <a:rPr lang="ru-RU" sz="1600" b="1" dirty="0" smtClean="0"/>
              <a:t> </a:t>
            </a:r>
            <a:r>
              <a:rPr lang="ru-RU" sz="1600" b="1" dirty="0"/>
              <a:t>А. Т. Твардовский создал в годы войны. Она выходила частями, и каждую новую главу читатели ждали с нетерпением – поэму полюбили все: и </a:t>
            </a:r>
            <a:r>
              <a:rPr lang="ru-RU" sz="1600" b="1" dirty="0" smtClean="0"/>
              <a:t>бойцы на фронте, </a:t>
            </a:r>
            <a:r>
              <a:rPr lang="ru-RU" sz="1600" b="1" dirty="0"/>
              <a:t>и люди в тылу. Василий Теркин стал одним из любимых литературных героев, ведь в нём воплотились многие черты русского характера — смелость, упорство, находчивость, оптимизм и огромная преданность своей родной земле.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822949" y="367196"/>
            <a:ext cx="374759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«Теркин </a:t>
            </a:r>
            <a:r>
              <a:rPr lang="ru-RU" b="1" dirty="0">
                <a:solidFill>
                  <a:srgbClr val="002060"/>
                </a:solidFill>
                <a:latin typeface="Comic Sans MS" panose="030F0702030302020204" pitchFamily="66" charset="0"/>
              </a:rPr>
              <a:t>— кто же он такой?</a:t>
            </a:r>
          </a:p>
          <a:p>
            <a:r>
              <a:rPr lang="ru-RU" b="1" dirty="0">
                <a:solidFill>
                  <a:srgbClr val="002060"/>
                </a:solidFill>
                <a:latin typeface="Comic Sans MS" panose="030F0702030302020204" pitchFamily="66" charset="0"/>
              </a:rPr>
              <a:t>Скажем откровенно:</a:t>
            </a:r>
          </a:p>
          <a:p>
            <a:r>
              <a:rPr lang="ru-RU" b="1" dirty="0">
                <a:solidFill>
                  <a:srgbClr val="002060"/>
                </a:solidFill>
                <a:latin typeface="Comic Sans MS" panose="030F0702030302020204" pitchFamily="66" charset="0"/>
              </a:rPr>
              <a:t>Просто парень сам собой.</a:t>
            </a:r>
          </a:p>
          <a:p>
            <a:r>
              <a:rPr lang="ru-RU" b="1" dirty="0">
                <a:solidFill>
                  <a:srgbClr val="002060"/>
                </a:solidFill>
                <a:latin typeface="Comic Sans MS" panose="030F0702030302020204" pitchFamily="66" charset="0"/>
              </a:rPr>
              <a:t>Он </a:t>
            </a:r>
            <a:r>
              <a:rPr lang="ru-RU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обыкновенный».</a:t>
            </a:r>
            <a:endParaRPr lang="ru-RU" b="1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2531" y="1567525"/>
            <a:ext cx="2567374" cy="302989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7188" y="2761387"/>
            <a:ext cx="2343705" cy="356212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57331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51"/>
          <a:stretch/>
        </p:blipFill>
        <p:spPr>
          <a:xfrm>
            <a:off x="0" y="-8708"/>
            <a:ext cx="9144000" cy="6858000"/>
          </a:xfrm>
          <a:prstGeom prst="rect">
            <a:avLst/>
          </a:prstGeom>
        </p:spPr>
      </p:pic>
      <p:sp>
        <p:nvSpPr>
          <p:cNvPr id="5" name="Загнутый угол 4"/>
          <p:cNvSpPr/>
          <p:nvPr/>
        </p:nvSpPr>
        <p:spPr>
          <a:xfrm>
            <a:off x="194094" y="168051"/>
            <a:ext cx="8755811" cy="6487063"/>
          </a:xfrm>
          <a:prstGeom prst="foldedCorner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олнце 5"/>
          <p:cNvSpPr/>
          <p:nvPr/>
        </p:nvSpPr>
        <p:spPr>
          <a:xfrm>
            <a:off x="83023" y="11418"/>
            <a:ext cx="1082799" cy="1107725"/>
          </a:xfrm>
          <a:prstGeom prst="sun">
            <a:avLst/>
          </a:prstGeom>
          <a:solidFill>
            <a:schemeClr val="bg1"/>
          </a:solidFill>
          <a:ln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800000"/>
                </a:solidFill>
              </a:rPr>
              <a:t>Г</a:t>
            </a:r>
            <a:endParaRPr lang="ru-RU" sz="2400" b="1" dirty="0">
              <a:solidFill>
                <a:srgbClr val="8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54135" y="300007"/>
            <a:ext cx="34747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Литературная азбука</a:t>
            </a:r>
            <a:endParaRPr lang="ru-RU" sz="2400" b="1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58291" y="880775"/>
            <a:ext cx="37137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</a:rPr>
              <a:t>«Герой нашего времени» (1840)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422" y="1696675"/>
            <a:ext cx="3694031" cy="439832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888273" y="2142285"/>
            <a:ext cx="3430179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«Один из героев нашего века» – именно так первоначально назывался роман </a:t>
            </a:r>
          </a:p>
          <a:p>
            <a:pPr algn="ctr"/>
            <a:r>
              <a:rPr lang="ru-RU" b="1" dirty="0" smtClean="0"/>
              <a:t>М. Ю. Лермонтова. </a:t>
            </a:r>
          </a:p>
          <a:p>
            <a:pPr algn="ctr"/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>
                <a:solidFill>
                  <a:srgbClr val="FF0000"/>
                </a:solidFill>
              </a:rPr>
              <a:t>175 лет </a:t>
            </a:r>
            <a:r>
              <a:rPr lang="ru-RU" b="1" dirty="0"/>
              <a:t>прошло с тех пор, </a:t>
            </a:r>
            <a:r>
              <a:rPr lang="ru-RU" b="1" dirty="0" smtClean="0"/>
              <a:t>как он </a:t>
            </a:r>
            <a:r>
              <a:rPr lang="ru-RU" b="1" dirty="0"/>
              <a:t>был </a:t>
            </a:r>
            <a:r>
              <a:rPr lang="ru-RU" b="1" dirty="0" smtClean="0"/>
              <a:t>издан и признан одним из лучших произведений в мировой классике.  </a:t>
            </a:r>
          </a:p>
          <a:p>
            <a:pPr algn="ctr"/>
            <a:r>
              <a:rPr lang="ru-RU" b="1" dirty="0" smtClean="0"/>
              <a:t>«Герой нашего времени» - это </a:t>
            </a:r>
            <a:r>
              <a:rPr lang="ru-RU" b="1" dirty="0"/>
              <a:t>портрет «… но не одного человека; это портрет, составленный из пороков всего нашего поколения, в полном их развитии». </a:t>
            </a:r>
          </a:p>
        </p:txBody>
      </p:sp>
      <p:sp>
        <p:nvSpPr>
          <p:cNvPr id="3" name="Вертикальный свиток 2"/>
          <p:cNvSpPr/>
          <p:nvPr/>
        </p:nvSpPr>
        <p:spPr>
          <a:xfrm>
            <a:off x="4822949" y="359300"/>
            <a:ext cx="3951185" cy="2166016"/>
          </a:xfrm>
          <a:prstGeom prst="verticalScroll">
            <a:avLst/>
          </a:prstGeom>
          <a:solidFill>
            <a:schemeClr val="bg1"/>
          </a:solidFill>
          <a:ln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Знаете </a:t>
            </a:r>
            <a:r>
              <a:rPr lang="ru-RU" sz="1500" b="1" dirty="0">
                <a:solidFill>
                  <a:srgbClr val="FF0000"/>
                </a:solidFill>
                <a:latin typeface="Comic Sans MS" panose="030F0702030302020204" pitchFamily="66" charset="0"/>
              </a:rPr>
              <a:t>ли вы, </a:t>
            </a:r>
            <a:r>
              <a:rPr lang="ru-RU" sz="1500" b="1" dirty="0">
                <a:solidFill>
                  <a:srgbClr val="002060"/>
                </a:solidFill>
                <a:latin typeface="Comic Sans MS" panose="030F0702030302020204" pitchFamily="66" charset="0"/>
              </a:rPr>
              <a:t>что прототипом княжны Мэри стала Наталья Соломоновна – сестра Николая </a:t>
            </a:r>
            <a:r>
              <a:rPr lang="ru-RU" sz="1500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Мартынова</a:t>
            </a:r>
            <a:r>
              <a:rPr lang="ru-RU" sz="1500" b="1" dirty="0">
                <a:solidFill>
                  <a:srgbClr val="002060"/>
                </a:solidFill>
                <a:latin typeface="Comic Sans MS" panose="030F0702030302020204" pitchFamily="66" charset="0"/>
              </a:rPr>
              <a:t>, убившего Лермонтова на дуэли? Поэт часто посещал дом </a:t>
            </a:r>
            <a:r>
              <a:rPr lang="ru-RU" sz="1500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Мартыновых</a:t>
            </a:r>
            <a:r>
              <a:rPr lang="ru-RU" sz="1500" b="1" dirty="0">
                <a:solidFill>
                  <a:srgbClr val="002060"/>
                </a:solidFill>
                <a:latin typeface="Comic Sans MS" panose="030F0702030302020204" pitchFamily="66" charset="0"/>
              </a:rPr>
              <a:t>, время от времени завтракал с ними и был увлечен девушкой.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2546" y="2582835"/>
            <a:ext cx="2274633" cy="360529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4589" y="4686184"/>
            <a:ext cx="3130851" cy="20790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TextBox 11"/>
          <p:cNvSpPr txBox="1"/>
          <p:nvPr/>
        </p:nvSpPr>
        <p:spPr>
          <a:xfrm>
            <a:off x="6869357" y="3961536"/>
            <a:ext cx="20075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М. Ю. Лермонтов</a:t>
            </a:r>
          </a:p>
          <a:p>
            <a:r>
              <a:rPr lang="ru-RU" dirty="0"/>
              <a:t> </a:t>
            </a:r>
            <a:r>
              <a:rPr lang="ru-RU" dirty="0" smtClean="0"/>
              <a:t>  (1814-1841)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79697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5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Загнутый угол 4"/>
          <p:cNvSpPr/>
          <p:nvPr/>
        </p:nvSpPr>
        <p:spPr>
          <a:xfrm>
            <a:off x="194094" y="185468"/>
            <a:ext cx="8755811" cy="6487063"/>
          </a:xfrm>
          <a:prstGeom prst="foldedCorner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Солнце 5"/>
          <p:cNvSpPr/>
          <p:nvPr/>
        </p:nvSpPr>
        <p:spPr>
          <a:xfrm>
            <a:off x="83023" y="-23416"/>
            <a:ext cx="1082799" cy="1107725"/>
          </a:xfrm>
          <a:prstGeom prst="sun">
            <a:avLst/>
          </a:prstGeom>
          <a:solidFill>
            <a:schemeClr val="bg1"/>
          </a:solidFill>
          <a:ln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800000"/>
                </a:solidFill>
              </a:rPr>
              <a:t>Д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54135" y="300007"/>
            <a:ext cx="34747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Литературная азбука</a:t>
            </a:r>
            <a:endParaRPr lang="ru-RU" sz="2400" b="1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78129" y="799948"/>
            <a:ext cx="53067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</a:rPr>
              <a:t>«Дон Кихот»</a:t>
            </a:r>
          </a:p>
          <a:p>
            <a:pPr algn="ctr"/>
            <a:r>
              <a:rPr lang="ru-RU" sz="1600" b="1" dirty="0" smtClean="0"/>
              <a:t>(«Хитроумный идальго Дон Кихот Ламанчский», 1615)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094" y="1910244"/>
            <a:ext cx="4147660" cy="4499266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888273" y="2377637"/>
            <a:ext cx="3740581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  400 лет назад…</a:t>
            </a:r>
          </a:p>
          <a:p>
            <a:pPr algn="ctr"/>
            <a:r>
              <a:rPr lang="ru-RU" sz="1600" dirty="0" smtClean="0"/>
              <a:t> </a:t>
            </a:r>
            <a:r>
              <a:rPr lang="ru-RU" sz="1600" b="1" dirty="0" smtClean="0"/>
              <a:t>Сервантес начал писать роман находясь в долговой </a:t>
            </a:r>
            <a:r>
              <a:rPr lang="ru-RU" sz="1600" b="1" dirty="0"/>
              <a:t>тюрьме по ложному обвинению в растрате. Начинаясь как пародия на рыцарский роман, «Дон Кихот» </a:t>
            </a:r>
            <a:r>
              <a:rPr lang="ru-RU" sz="1600" b="1" dirty="0" smtClean="0"/>
              <a:t>превратился в повествование о рыцарстве </a:t>
            </a:r>
            <a:r>
              <a:rPr lang="ru-RU" sz="1600" b="1" dirty="0"/>
              <a:t>и благородстве, а его герой Дон Кихот давно встал в ряд «вечных образов», зажил «самостоятельной» от своего создателя жизнью. </a:t>
            </a:r>
            <a:endParaRPr lang="ru-RU" sz="1600" b="1" dirty="0" smtClean="0"/>
          </a:p>
          <a:p>
            <a:pPr algn="ctr"/>
            <a:r>
              <a:rPr lang="ru-RU" sz="1600" b="1" dirty="0" smtClean="0"/>
              <a:t>Роман Мигеля </a:t>
            </a:r>
            <a:r>
              <a:rPr lang="ru-RU" sz="1600" b="1" dirty="0"/>
              <a:t>де Сервантеса Сааведры «</a:t>
            </a:r>
            <a:r>
              <a:rPr lang="ru-RU" sz="1600" b="1" dirty="0" smtClean="0"/>
              <a:t>Хитроумный идальго </a:t>
            </a:r>
            <a:r>
              <a:rPr lang="ru-RU" sz="1600" b="1" dirty="0"/>
              <a:t>Дон </a:t>
            </a:r>
            <a:r>
              <a:rPr lang="ru-RU" sz="1600" b="1" dirty="0" smtClean="0"/>
              <a:t>Кихот Ламанчский</a:t>
            </a:r>
            <a:r>
              <a:rPr lang="ru-RU" sz="1600" b="1" dirty="0"/>
              <a:t>» </a:t>
            </a:r>
            <a:r>
              <a:rPr lang="ru-RU" sz="1600" b="1" dirty="0" smtClean="0"/>
              <a:t> в 2002 году признан </a:t>
            </a:r>
            <a:r>
              <a:rPr lang="ru-RU" sz="1600" b="1" dirty="0"/>
              <a:t>лучшим романом в </a:t>
            </a:r>
            <a:r>
              <a:rPr lang="ru-RU" sz="1600" b="1" dirty="0" smtClean="0"/>
              <a:t>мировой литературе</a:t>
            </a:r>
            <a:r>
              <a:rPr lang="ru-RU" sz="1600" b="1" dirty="0"/>
              <a:t>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870393" y="330785"/>
            <a:ext cx="383797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«Каждый человек есть немножко Дон Кихот…»</a:t>
            </a:r>
          </a:p>
          <a:p>
            <a:r>
              <a:rPr lang="ru-RU" sz="1600" dirty="0" smtClean="0"/>
              <a:t>                                              В. Г. Белинский.</a:t>
            </a:r>
            <a:endParaRPr lang="ru-RU" sz="1600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2152" y="1221412"/>
            <a:ext cx="1814262" cy="272139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0362" y="2710271"/>
            <a:ext cx="2304822" cy="369923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2" name="TextBox 11"/>
          <p:cNvSpPr txBox="1"/>
          <p:nvPr/>
        </p:nvSpPr>
        <p:spPr>
          <a:xfrm>
            <a:off x="7185184" y="4206661"/>
            <a:ext cx="18757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Сервантес  М. де С.</a:t>
            </a:r>
          </a:p>
          <a:p>
            <a:pPr algn="ctr"/>
            <a:r>
              <a:rPr lang="ru-RU" sz="1600" dirty="0" smtClean="0"/>
              <a:t>(1547-1616)</a:t>
            </a:r>
          </a:p>
        </p:txBody>
      </p:sp>
    </p:spTree>
    <p:extLst>
      <p:ext uri="{BB962C8B-B14F-4D97-AF65-F5344CB8AC3E}">
        <p14:creationId xmlns:p14="http://schemas.microsoft.com/office/powerpoint/2010/main" val="73650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5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Загнутый угол 4"/>
          <p:cNvSpPr/>
          <p:nvPr/>
        </p:nvSpPr>
        <p:spPr>
          <a:xfrm>
            <a:off x="194093" y="185468"/>
            <a:ext cx="8755811" cy="6487063"/>
          </a:xfrm>
          <a:prstGeom prst="foldedCorner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олнце 5"/>
          <p:cNvSpPr/>
          <p:nvPr/>
        </p:nvSpPr>
        <p:spPr>
          <a:xfrm>
            <a:off x="58365" y="37420"/>
            <a:ext cx="1082799" cy="1107725"/>
          </a:xfrm>
          <a:prstGeom prst="sun">
            <a:avLst/>
          </a:prstGeom>
          <a:solidFill>
            <a:schemeClr val="bg1"/>
          </a:solidFill>
          <a:ln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800000"/>
                </a:solidFill>
              </a:rPr>
              <a:t>З</a:t>
            </a:r>
            <a:endParaRPr lang="ru-RU" sz="2400" b="1" dirty="0">
              <a:solidFill>
                <a:srgbClr val="8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54135" y="300007"/>
            <a:ext cx="34747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Литературная азбука</a:t>
            </a:r>
            <a:endParaRPr lang="ru-RU" sz="2400" b="1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195" y="1786774"/>
            <a:ext cx="4147660" cy="449926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016137" y="814705"/>
            <a:ext cx="30777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«Золотой горшок» (1815)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844481" y="2239917"/>
            <a:ext cx="372751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       200 лет назад…</a:t>
            </a:r>
          </a:p>
          <a:p>
            <a:pPr algn="ctr"/>
            <a:r>
              <a:rPr lang="ru-RU" sz="1600" b="1" dirty="0" smtClean="0"/>
              <a:t>Сказка </a:t>
            </a:r>
            <a:r>
              <a:rPr lang="ru-RU" sz="1600" b="1" dirty="0"/>
              <a:t>«Золотой горшок» стала первой в короткой творческой жизни немецкого сказочника Эрнеста Теодора Амадея Гофмана. Необычная сказка погружает в таинственный мир реальности и фантазии, грёз и волшебства. «Золотой горшок» - сказка-повесть о мечтательном Ансельме, чьи выдумки и истории уносят наше воображение в другое измерение, туда, где живут колдуньи, находится Атлантида…Писатель из обыкновенной обыденной жизни был способен создать сказочное чудо.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641826" y="300007"/>
            <a:ext cx="433671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«Да бывают </a:t>
            </a:r>
            <a:r>
              <a:rPr lang="ru-RU" sz="1600" b="1" dirty="0">
                <a:solidFill>
                  <a:srgbClr val="002060"/>
                </a:solidFill>
                <a:latin typeface="Comic Sans MS" panose="030F0702030302020204" pitchFamily="66" charset="0"/>
              </a:rPr>
              <a:t>частые примеры, что некие </a:t>
            </a:r>
            <a:r>
              <a:rPr lang="ru-RU" sz="1600" b="1" dirty="0" err="1">
                <a:solidFill>
                  <a:srgbClr val="002060"/>
                </a:solidFill>
                <a:latin typeface="Comic Sans MS" panose="030F0702030302020204" pitchFamily="66" charset="0"/>
              </a:rPr>
              <a:t>фантазмы</a:t>
            </a:r>
            <a:r>
              <a:rPr lang="ru-RU" sz="1600" b="1" dirty="0">
                <a:solidFill>
                  <a:srgbClr val="002060"/>
                </a:solidFill>
                <a:latin typeface="Comic Sans MS" panose="030F0702030302020204" pitchFamily="66" charset="0"/>
              </a:rPr>
              <a:t> являются человеку и немало его беспокоят и мучат; но это есть телесная болезнь, и против неё весьма помогают </a:t>
            </a:r>
            <a:r>
              <a:rPr lang="ru-RU" sz="1600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пиявки…»</a:t>
            </a:r>
          </a:p>
          <a:p>
            <a:r>
              <a:rPr lang="ru-RU" sz="1200" b="1" dirty="0" smtClean="0"/>
              <a:t>Из сказки «Золотой горшок»</a:t>
            </a:r>
            <a:r>
              <a:rPr lang="ru-RU" sz="1600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 </a:t>
            </a:r>
            <a:endParaRPr lang="ru-RU" sz="1600" b="1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0181" y="1639463"/>
            <a:ext cx="2099093" cy="272882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4583" y="3189343"/>
            <a:ext cx="2401781" cy="336821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2" name="TextBox 11"/>
          <p:cNvSpPr txBox="1"/>
          <p:nvPr/>
        </p:nvSpPr>
        <p:spPr>
          <a:xfrm>
            <a:off x="7166364" y="4503187"/>
            <a:ext cx="197612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Гофман Э.Т.А</a:t>
            </a:r>
          </a:p>
          <a:p>
            <a:pPr algn="ctr"/>
            <a:r>
              <a:rPr lang="ru-RU" sz="2000" dirty="0" smtClean="0"/>
              <a:t>(1776-1822)</a:t>
            </a:r>
          </a:p>
          <a:p>
            <a:pPr algn="ctr"/>
            <a:endParaRPr lang="ru-RU" sz="2400" b="1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0424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51"/>
          <a:stretch/>
        </p:blipFill>
        <p:spPr>
          <a:xfrm>
            <a:off x="0" y="-8708"/>
            <a:ext cx="9144000" cy="6858000"/>
          </a:xfrm>
          <a:prstGeom prst="rect">
            <a:avLst/>
          </a:prstGeom>
        </p:spPr>
      </p:pic>
      <p:sp>
        <p:nvSpPr>
          <p:cNvPr id="5" name="Загнутый угол 4"/>
          <p:cNvSpPr/>
          <p:nvPr/>
        </p:nvSpPr>
        <p:spPr>
          <a:xfrm>
            <a:off x="194094" y="168051"/>
            <a:ext cx="8755811" cy="6487063"/>
          </a:xfrm>
          <a:prstGeom prst="foldedCorner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олнце 5"/>
          <p:cNvSpPr/>
          <p:nvPr/>
        </p:nvSpPr>
        <p:spPr>
          <a:xfrm>
            <a:off x="58365" y="2586"/>
            <a:ext cx="1082799" cy="1107725"/>
          </a:xfrm>
          <a:prstGeom prst="sun">
            <a:avLst/>
          </a:prstGeom>
          <a:solidFill>
            <a:schemeClr val="bg1"/>
          </a:solidFill>
          <a:ln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800000"/>
                </a:solidFill>
              </a:rPr>
              <a:t>К</a:t>
            </a:r>
            <a:endParaRPr lang="ru-RU" sz="2400" b="1" dirty="0">
              <a:solidFill>
                <a:srgbClr val="8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54135" y="300007"/>
            <a:ext cx="34747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Литературная азбука</a:t>
            </a:r>
            <a:endParaRPr lang="ru-RU" sz="2400" b="1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35258" y="852937"/>
            <a:ext cx="38796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FF0000"/>
                </a:solidFill>
              </a:rPr>
              <a:t>«Калевала» (1835) –</a:t>
            </a:r>
          </a:p>
          <a:p>
            <a:pPr algn="ctr"/>
            <a:r>
              <a:rPr lang="ru-RU" dirty="0"/>
              <a:t>к</a:t>
            </a:r>
            <a:r>
              <a:rPr lang="ru-RU" dirty="0" smtClean="0"/>
              <a:t>арело-финский народный эпос</a:t>
            </a:r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877" y="1764573"/>
            <a:ext cx="4147660" cy="4499266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849085" y="2362978"/>
            <a:ext cx="3846879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180 лет назад…</a:t>
            </a:r>
          </a:p>
          <a:p>
            <a:pPr algn="ctr"/>
            <a:r>
              <a:rPr lang="ru-RU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 </a:t>
            </a:r>
            <a:r>
              <a:rPr lang="ru-RU" sz="1600" b="1" dirty="0" smtClean="0"/>
              <a:t> финский учёный, врач и поэт </a:t>
            </a:r>
            <a:r>
              <a:rPr lang="ru-RU" sz="1600" b="1" dirty="0" err="1" smtClean="0"/>
              <a:t>Элиас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Леннрот</a:t>
            </a:r>
            <a:r>
              <a:rPr lang="ru-RU" sz="1600" b="1" dirty="0" smtClean="0"/>
              <a:t> опубликовал 32 песни-главы карело-финского эпоса «Калевала», которому суждено было войти в золотой фонд мировой литературы. «Калевала» уходит своими корнями в глубину тысячелетий, её песни сложились еще во 2-1 тыс. до н.э. В Финляндии — это национальный эпос, который выполнил свою главную роль: пробуждение национального самосознания, формирование и объединение нации в тяжёлые времена.</a:t>
            </a:r>
            <a:endParaRPr lang="ru-RU" sz="16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446525" y="255790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«</a:t>
            </a:r>
            <a:r>
              <a:rPr lang="ru-RU" b="1" dirty="0">
                <a:solidFill>
                  <a:srgbClr val="002060"/>
                </a:solidFill>
                <a:latin typeface="Comic Sans MS" panose="030F0702030302020204" pitchFamily="66" charset="0"/>
              </a:rPr>
              <a:t>Ждать, искать меня здесь будут</a:t>
            </a:r>
            <a:r>
              <a:rPr lang="ru-RU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...».</a:t>
            </a:r>
            <a:r>
              <a:rPr lang="ru-RU" b="1" dirty="0">
                <a:solidFill>
                  <a:srgbClr val="002060"/>
                </a:solidFill>
                <a:latin typeface="Comic Sans MS" panose="030F0702030302020204" pitchFamily="66" charset="0"/>
              </a:rPr>
              <a:t> </a:t>
            </a:r>
            <a:r>
              <a:rPr lang="ru-RU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                                 </a:t>
            </a:r>
          </a:p>
          <a:p>
            <a:r>
              <a:rPr lang="ru-RU" dirty="0"/>
              <a:t> </a:t>
            </a:r>
            <a:r>
              <a:rPr lang="ru-RU" dirty="0" smtClean="0"/>
              <a:t>                         Песнопевец </a:t>
            </a:r>
            <a:r>
              <a:rPr lang="ru-RU" dirty="0" err="1" smtClean="0"/>
              <a:t>Вяйнямёйнен</a:t>
            </a:r>
            <a:endParaRPr lang="ru-RU" dirty="0"/>
          </a:p>
          <a:p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0582" y="961524"/>
            <a:ext cx="2154119" cy="336581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1171" y="4059188"/>
            <a:ext cx="2030577" cy="254837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4584" y="2185160"/>
            <a:ext cx="2513471" cy="33364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55704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5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Загнутый угол 4"/>
          <p:cNvSpPr/>
          <p:nvPr/>
        </p:nvSpPr>
        <p:spPr>
          <a:xfrm>
            <a:off x="194094" y="185468"/>
            <a:ext cx="8755811" cy="6487063"/>
          </a:xfrm>
          <a:prstGeom prst="foldedCorner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олнце 5"/>
          <p:cNvSpPr/>
          <p:nvPr/>
        </p:nvSpPr>
        <p:spPr>
          <a:xfrm>
            <a:off x="58365" y="-32248"/>
            <a:ext cx="1082799" cy="1107725"/>
          </a:xfrm>
          <a:prstGeom prst="sun">
            <a:avLst/>
          </a:prstGeom>
          <a:solidFill>
            <a:schemeClr val="bg1"/>
          </a:solidFill>
          <a:ln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800000"/>
                </a:solidFill>
              </a:rPr>
              <a:t>Л</a:t>
            </a:r>
            <a:endParaRPr lang="ru-RU" sz="2400" b="1" dirty="0">
              <a:solidFill>
                <a:srgbClr val="8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54135" y="300007"/>
            <a:ext cx="34747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Литературная азбука</a:t>
            </a:r>
            <a:endParaRPr lang="ru-RU" sz="2400" b="1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49219" y="894972"/>
            <a:ext cx="3879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«Ледяной дом» (1835) 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195" y="1786774"/>
            <a:ext cx="4147660" cy="4499266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862830" y="2281584"/>
            <a:ext cx="16177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  <a:latin typeface="Monotype Corsiva" panose="03010101010201010101" pitchFamily="66" charset="0"/>
              </a:rPr>
              <a:t>180 лет назад…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749219" y="2579583"/>
            <a:ext cx="3879636" cy="3077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 </a:t>
            </a:r>
            <a:r>
              <a:rPr lang="ru-RU" sz="1600" b="1" dirty="0"/>
              <a:t>Вышел в свет один из лучших русских исторических романов «Ледяной дом», изображающий мрачную эпоху царствования императрицы Анны Иоанновны. Жестокая, изуверская история шутовской свадьбы в ледяном дворце потрясла читающую публику, успех книги превзошёл все ожидания. Писательский талант И. И. </a:t>
            </a:r>
            <a:r>
              <a:rPr lang="ru-RU" sz="1600" b="1" dirty="0" smtClean="0"/>
              <a:t>Лажечникова, увлекательность </a:t>
            </a:r>
            <a:r>
              <a:rPr lang="ru-RU" sz="1600" b="1" dirty="0"/>
              <a:t>повествования принесла ему славу «отечественного Вальтера Скотта» у современников.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6481" y="1572080"/>
            <a:ext cx="2245041" cy="272466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2320" y="2855834"/>
            <a:ext cx="2225926" cy="355200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2" name="Прямоугольник 11"/>
          <p:cNvSpPr/>
          <p:nvPr/>
        </p:nvSpPr>
        <p:spPr>
          <a:xfrm>
            <a:off x="4513634" y="433307"/>
            <a:ext cx="4572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«…Поэзия </a:t>
            </a:r>
            <a:r>
              <a:rPr lang="ru-RU" sz="1600" b="1" dirty="0">
                <a:solidFill>
                  <a:srgbClr val="002060"/>
                </a:solidFill>
                <a:latin typeface="Comic Sans MS" panose="030F0702030302020204" pitchFamily="66" charset="0"/>
              </a:rPr>
              <a:t>останется всегда поэзией, и многие страницы вашего романа будут жить, доколе не забудется русский язык</a:t>
            </a:r>
            <a:r>
              <a:rPr lang="ru-RU" sz="1600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».</a:t>
            </a:r>
          </a:p>
          <a:p>
            <a:r>
              <a:rPr lang="ru-RU" sz="1600" b="1" dirty="0">
                <a:solidFill>
                  <a:srgbClr val="002060"/>
                </a:solidFill>
                <a:latin typeface="Comic Sans MS" panose="030F0702030302020204" pitchFamily="66" charset="0"/>
              </a:rPr>
              <a:t> </a:t>
            </a:r>
            <a:r>
              <a:rPr lang="ru-RU" sz="1600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             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А. С. Пушкин.</a:t>
            </a:r>
            <a:r>
              <a:rPr lang="ru-RU" sz="1600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          </a:t>
            </a:r>
            <a:endParaRPr lang="ru-RU" sz="1600" b="1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998774" y="4328991"/>
            <a:ext cx="20868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И. И. Лажечников (1792-1869)</a:t>
            </a:r>
          </a:p>
        </p:txBody>
      </p:sp>
    </p:spTree>
    <p:extLst>
      <p:ext uri="{BB962C8B-B14F-4D97-AF65-F5344CB8AC3E}">
        <p14:creationId xmlns:p14="http://schemas.microsoft.com/office/powerpoint/2010/main" val="2792584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5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Загнутый угол 4"/>
          <p:cNvSpPr/>
          <p:nvPr/>
        </p:nvSpPr>
        <p:spPr>
          <a:xfrm>
            <a:off x="194094" y="185468"/>
            <a:ext cx="8755811" cy="6487063"/>
          </a:xfrm>
          <a:prstGeom prst="foldedCorner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Солнце 5"/>
          <p:cNvSpPr/>
          <p:nvPr/>
        </p:nvSpPr>
        <p:spPr>
          <a:xfrm>
            <a:off x="58365" y="-32248"/>
            <a:ext cx="1082799" cy="1107725"/>
          </a:xfrm>
          <a:prstGeom prst="sun">
            <a:avLst/>
          </a:prstGeom>
          <a:solidFill>
            <a:schemeClr val="bg1"/>
          </a:solidFill>
          <a:ln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800000"/>
                </a:solidFill>
              </a:rPr>
              <a:t>М</a:t>
            </a:r>
            <a:endParaRPr lang="ru-RU" sz="2400" b="1" dirty="0">
              <a:solidFill>
                <a:srgbClr val="8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54135" y="300007"/>
            <a:ext cx="34747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Литературная азбука</a:t>
            </a:r>
            <a:endParaRPr lang="ru-RU" sz="2400" b="1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950" y="1480550"/>
            <a:ext cx="4147660" cy="449926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49219" y="894972"/>
            <a:ext cx="3879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«Мцыри» (1840)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675445" y="2043135"/>
            <a:ext cx="3953410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      175 </a:t>
            </a:r>
            <a:r>
              <a:rPr lang="ru-RU" b="1" dirty="0">
                <a:solidFill>
                  <a:srgbClr val="FF0000"/>
                </a:solidFill>
                <a:latin typeface="Monotype Corsiva" panose="03010101010201010101" pitchFamily="66" charset="0"/>
              </a:rPr>
              <a:t>лет назад…</a:t>
            </a:r>
          </a:p>
          <a:p>
            <a:pPr algn="ctr"/>
            <a:r>
              <a:rPr lang="ru-RU" sz="1600" b="1" dirty="0"/>
              <a:t>    Вышло в свет любимое произведение М. Ю. Лермонтова – романтическая поэма о свободолюбивом юноше-послушнике, томящемся в монастыре. Необычная по сюжету поэма, в которой всего один герой, первоначально называлась «</a:t>
            </a:r>
            <a:r>
              <a:rPr lang="ru-RU" sz="1600" b="1" dirty="0" err="1"/>
              <a:t>Бэри</a:t>
            </a:r>
            <a:r>
              <a:rPr lang="ru-RU" sz="1600" b="1" dirty="0"/>
              <a:t>» (монах). </a:t>
            </a:r>
            <a:r>
              <a:rPr lang="ru-RU" sz="1600" b="1" dirty="0" smtClean="0"/>
              <a:t>Белинский </a:t>
            </a:r>
            <a:r>
              <a:rPr lang="ru-RU" sz="1600" b="1" dirty="0"/>
              <a:t>писал, что Мцыри — </a:t>
            </a:r>
            <a:r>
              <a:rPr lang="ru-RU" sz="1600" b="1" dirty="0" smtClean="0"/>
              <a:t>«любимый </a:t>
            </a:r>
            <a:r>
              <a:rPr lang="ru-RU" sz="1600" b="1" dirty="0"/>
              <a:t>идеал нашего поэта, это отражение в поэзии тени его собственной личности. Во всем, что ни говорит Мцыри, веет его собственным духом, поражает его собственною мощью</a:t>
            </a:r>
            <a:r>
              <a:rPr lang="ru-RU" sz="1600" b="1" dirty="0" smtClean="0"/>
              <a:t>». </a:t>
            </a:r>
            <a:endParaRPr lang="ru-RU" sz="1600" b="1" dirty="0"/>
          </a:p>
          <a:p>
            <a:r>
              <a:rPr lang="ru-RU" dirty="0"/>
              <a:t>   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2512" y="1616629"/>
            <a:ext cx="1905000" cy="249555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764584" y="185468"/>
            <a:ext cx="405719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«Я мало жил, и жил в плену.</a:t>
            </a:r>
          </a:p>
          <a:p>
            <a:r>
              <a:rPr lang="ru-RU" b="1" dirty="0">
                <a:solidFill>
                  <a:srgbClr val="002060"/>
                </a:solidFill>
                <a:latin typeface="Comic Sans MS" panose="030F0702030302020204" pitchFamily="66" charset="0"/>
              </a:rPr>
              <a:t> </a:t>
            </a:r>
            <a:r>
              <a:rPr lang="ru-RU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Таких две жизни за одну,</a:t>
            </a:r>
          </a:p>
          <a:p>
            <a:r>
              <a:rPr lang="ru-RU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Но только полную тревог,</a:t>
            </a:r>
          </a:p>
          <a:p>
            <a:r>
              <a:rPr lang="ru-RU" b="1" smtClean="0">
                <a:solidFill>
                  <a:srgbClr val="002060"/>
                </a:solidFill>
                <a:latin typeface="Comic Sans MS" panose="030F0702030302020204" pitchFamily="66" charset="0"/>
              </a:rPr>
              <a:t>Я променял </a:t>
            </a:r>
            <a:r>
              <a:rPr lang="ru-RU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бы, если б мог»</a:t>
            </a:r>
          </a:p>
          <a:p>
            <a:r>
              <a:rPr lang="ru-RU" dirty="0"/>
              <a:t> </a:t>
            </a:r>
            <a:r>
              <a:rPr lang="ru-RU" dirty="0" smtClean="0"/>
              <a:t>                                  Мцыри.</a:t>
            </a:r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8855" y="3834468"/>
            <a:ext cx="1998524" cy="267518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3522" y="2864404"/>
            <a:ext cx="2179321" cy="21793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50025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5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Загнутый угол 4"/>
          <p:cNvSpPr/>
          <p:nvPr/>
        </p:nvSpPr>
        <p:spPr>
          <a:xfrm>
            <a:off x="194094" y="185468"/>
            <a:ext cx="8755811" cy="6487063"/>
          </a:xfrm>
          <a:prstGeom prst="foldedCorner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олнце 5"/>
          <p:cNvSpPr/>
          <p:nvPr/>
        </p:nvSpPr>
        <p:spPr>
          <a:xfrm>
            <a:off x="58365" y="-32248"/>
            <a:ext cx="1082799" cy="1107725"/>
          </a:xfrm>
          <a:prstGeom prst="sun">
            <a:avLst/>
          </a:prstGeom>
          <a:solidFill>
            <a:schemeClr val="bg1"/>
          </a:solidFill>
          <a:ln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800000"/>
                </a:solidFill>
              </a:rPr>
              <a:t>Н</a:t>
            </a:r>
            <a:endParaRPr lang="ru-RU" sz="2400" b="1" dirty="0">
              <a:solidFill>
                <a:srgbClr val="8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54135" y="300007"/>
            <a:ext cx="34747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Литературная азбука</a:t>
            </a:r>
            <a:endParaRPr lang="ru-RU" sz="2400" b="1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49219" y="894972"/>
            <a:ext cx="3879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«</a:t>
            </a:r>
            <a:r>
              <a:rPr lang="ru-RU" sz="2400" b="1" dirty="0" err="1" smtClean="0">
                <a:solidFill>
                  <a:srgbClr val="FF0000"/>
                </a:solidFill>
              </a:rPr>
              <a:t>Нахалёнок</a:t>
            </a:r>
            <a:r>
              <a:rPr lang="ru-RU" sz="2400" b="1" dirty="0" smtClean="0">
                <a:solidFill>
                  <a:srgbClr val="FF0000"/>
                </a:solidFill>
              </a:rPr>
              <a:t>» (1925) 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986" y="1428382"/>
            <a:ext cx="4147660" cy="4603609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695224" y="1898075"/>
            <a:ext cx="3798695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90 лет назад… </a:t>
            </a:r>
          </a:p>
          <a:p>
            <a:pPr algn="ctr"/>
            <a:r>
              <a:rPr lang="ru-RU" sz="1600" b="1" dirty="0" smtClean="0"/>
              <a:t>впервые </a:t>
            </a:r>
            <a:r>
              <a:rPr lang="ru-RU" sz="1600" b="1" dirty="0"/>
              <a:t>был опубликован рассказ Михаила Шолохова «</a:t>
            </a:r>
            <a:r>
              <a:rPr lang="ru-RU" sz="1600" b="1" dirty="0" err="1"/>
              <a:t>Нахалёнок</a:t>
            </a:r>
            <a:r>
              <a:rPr lang="ru-RU" sz="1600" b="1" dirty="0"/>
              <a:t>». Совсем по-иному выглядела тогда наша страна и жизнь в ней была другая. Не так давно свершилась Октябрьская социалистическая революция, только-только закончилась гражданская война. Вернулся с войны отец </a:t>
            </a:r>
            <a:r>
              <a:rPr lang="ru-RU" sz="1600" b="1" dirty="0" smtClean="0"/>
              <a:t>семилетнего хуторского паренька Мишки</a:t>
            </a:r>
            <a:r>
              <a:rPr lang="ru-RU" sz="1600" b="1" dirty="0"/>
              <a:t>, которого прозвали </a:t>
            </a:r>
            <a:r>
              <a:rPr lang="ru-RU" sz="1600" b="1" dirty="0" err="1"/>
              <a:t>Нахалёнком</a:t>
            </a:r>
            <a:r>
              <a:rPr lang="ru-RU" sz="1600" b="1" dirty="0"/>
              <a:t> за отвагу и живость характера. И как бы ни дразнили мальчика соседские ребята, знает твёрдо Мишка, что батя его – большевик, что воевал он с господами за </a:t>
            </a:r>
            <a:r>
              <a:rPr lang="ru-RU" sz="1600" b="1" dirty="0" smtClean="0"/>
              <a:t>народную </a:t>
            </a:r>
            <a:r>
              <a:rPr lang="ru-RU" sz="1600" b="1" dirty="0"/>
              <a:t>власть.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140926" y="230358"/>
            <a:ext cx="4572000" cy="135421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«А </a:t>
            </a:r>
            <a:r>
              <a:rPr lang="ru-RU" sz="1600" b="1" dirty="0">
                <a:solidFill>
                  <a:srgbClr val="002060"/>
                </a:solidFill>
                <a:latin typeface="Comic Sans MS" panose="030F0702030302020204" pitchFamily="66" charset="0"/>
              </a:rPr>
              <a:t>потом объявились большевики, и старшой у них - </a:t>
            </a:r>
            <a:r>
              <a:rPr lang="ru-RU" sz="1600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по </a:t>
            </a:r>
            <a:r>
              <a:rPr lang="ru-RU" sz="1600" b="1" dirty="0">
                <a:solidFill>
                  <a:srgbClr val="002060"/>
                </a:solidFill>
                <a:latin typeface="Comic Sans MS" panose="030F0702030302020204" pitchFamily="66" charset="0"/>
              </a:rPr>
              <a:t>прозвищу Ленин. Сам-то собой он вроде немудрящий, но ума дюже </a:t>
            </a:r>
            <a:r>
              <a:rPr lang="ru-RU" sz="1600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ученого…».   </a:t>
            </a:r>
          </a:p>
          <a:p>
            <a:r>
              <a:rPr lang="ru-RU" dirty="0" smtClean="0"/>
              <a:t>                           </a:t>
            </a:r>
            <a:r>
              <a:rPr lang="ru-RU" sz="1600" dirty="0" smtClean="0"/>
              <a:t>Из рассказа «</a:t>
            </a:r>
            <a:r>
              <a:rPr lang="ru-RU" sz="1600" dirty="0" err="1" smtClean="0"/>
              <a:t>Нахалёнок</a:t>
            </a:r>
            <a:r>
              <a:rPr lang="ru-RU" sz="1600" dirty="0" smtClean="0"/>
              <a:t>».</a:t>
            </a:r>
            <a:endParaRPr lang="ru-RU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2877" y="1629465"/>
            <a:ext cx="1840277" cy="353899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8693" y="1616823"/>
            <a:ext cx="1805890" cy="287437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9596" y="3931289"/>
            <a:ext cx="2002971" cy="262389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3" name="TextBox 12"/>
          <p:cNvSpPr txBox="1"/>
          <p:nvPr/>
        </p:nvSpPr>
        <p:spPr>
          <a:xfrm>
            <a:off x="4492914" y="4844104"/>
            <a:ext cx="16811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Шолохов М. А.</a:t>
            </a:r>
          </a:p>
          <a:p>
            <a:r>
              <a:rPr lang="ru-RU" dirty="0" smtClean="0"/>
              <a:t>(1905-1984)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26450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51"/>
          <a:stretch/>
        </p:blipFill>
        <p:spPr>
          <a:xfrm>
            <a:off x="0" y="-10462"/>
            <a:ext cx="9144000" cy="6858000"/>
          </a:xfrm>
          <a:prstGeom prst="rect">
            <a:avLst/>
          </a:prstGeom>
        </p:spPr>
      </p:pic>
      <p:sp>
        <p:nvSpPr>
          <p:cNvPr id="5" name="Загнутый угол 4"/>
          <p:cNvSpPr/>
          <p:nvPr/>
        </p:nvSpPr>
        <p:spPr>
          <a:xfrm>
            <a:off x="194094" y="185468"/>
            <a:ext cx="8755811" cy="6487063"/>
          </a:xfrm>
          <a:prstGeom prst="foldedCorner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олнце 5"/>
          <p:cNvSpPr/>
          <p:nvPr/>
        </p:nvSpPr>
        <p:spPr>
          <a:xfrm>
            <a:off x="58365" y="-32248"/>
            <a:ext cx="1082799" cy="1107725"/>
          </a:xfrm>
          <a:prstGeom prst="sun">
            <a:avLst/>
          </a:prstGeom>
          <a:solidFill>
            <a:schemeClr val="bg1"/>
          </a:solidFill>
          <a:ln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800000"/>
                </a:solidFill>
              </a:rPr>
              <a:t>П</a:t>
            </a:r>
            <a:endParaRPr lang="ru-RU" sz="2400" b="1" dirty="0">
              <a:solidFill>
                <a:srgbClr val="8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54135" y="300007"/>
            <a:ext cx="34747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Литературная азбука</a:t>
            </a:r>
            <a:endParaRPr lang="ru-RU" sz="2400" b="1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27596" y="808666"/>
            <a:ext cx="38796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ru-RU" sz="2200" b="1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Понедельник начинается в субботу» </a:t>
            </a:r>
            <a:r>
              <a:rPr lang="ru-RU" sz="2200" b="1" dirty="0" smtClean="0">
                <a:solidFill>
                  <a:srgbClr val="FF0000"/>
                </a:solidFill>
              </a:rPr>
              <a:t> (1965) 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343" y="1606637"/>
            <a:ext cx="4280512" cy="470974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599764" y="2119966"/>
            <a:ext cx="3899843" cy="4370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50</a:t>
            </a:r>
            <a:r>
              <a:rPr lang="ru-RU" sz="2000" b="1" dirty="0" smtClean="0"/>
              <a:t> </a:t>
            </a:r>
            <a:r>
              <a:rPr lang="ru-RU" sz="20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лет…</a:t>
            </a:r>
          </a:p>
          <a:p>
            <a:pPr algn="ctr"/>
            <a:r>
              <a:rPr lang="ru-RU" sz="2000" b="1" dirty="0" smtClean="0">
                <a:solidFill>
                  <a:srgbClr val="FF0000"/>
                </a:solidFill>
              </a:rPr>
              <a:t> </a:t>
            </a:r>
            <a:r>
              <a:rPr lang="ru-RU" sz="1700" b="1" dirty="0" smtClean="0"/>
              <a:t>прошло с тех пор, как было </a:t>
            </a:r>
          </a:p>
          <a:p>
            <a:pPr algn="ctr"/>
            <a:r>
              <a:rPr lang="ru-RU" sz="1700" b="1" dirty="0" smtClean="0"/>
              <a:t>издано одно из лучших произведений </a:t>
            </a:r>
            <a:r>
              <a:rPr lang="ru-RU" sz="1700" b="1" dirty="0"/>
              <a:t>братьев </a:t>
            </a:r>
            <a:r>
              <a:rPr lang="ru-RU" sz="1700" b="1" dirty="0" smtClean="0"/>
              <a:t>Стругацких «Понедельник начинается в субботу». Молодой </a:t>
            </a:r>
            <a:r>
              <a:rPr lang="ru-RU" sz="1700" b="1" dirty="0"/>
              <a:t>программист Александр Привалов</a:t>
            </a:r>
            <a:r>
              <a:rPr lang="ru-RU" sz="17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700" b="1" dirty="0"/>
              <a:t>поступил на работу в один загадочный </a:t>
            </a:r>
            <a:r>
              <a:rPr lang="ru-RU" sz="1700" b="1" dirty="0" smtClean="0"/>
              <a:t>НИИ чародейства и волшебства. Здесь не терпят бездельников, но приветствуется энтузиазм  и </a:t>
            </a:r>
            <a:r>
              <a:rPr lang="ru-RU" sz="1700" b="1" dirty="0"/>
              <a:t>оптимизм, а сказка становится </a:t>
            </a:r>
            <a:r>
              <a:rPr lang="ru-RU" sz="1700" b="1" dirty="0" smtClean="0"/>
              <a:t>реальностью. </a:t>
            </a:r>
          </a:p>
          <a:p>
            <a:pPr algn="ctr"/>
            <a:r>
              <a:rPr lang="ru-RU" sz="1700" b="1" dirty="0" smtClean="0"/>
              <a:t>  Блистательная повесть русских фантастов стала бестселлером и на </a:t>
            </a:r>
          </a:p>
          <a:p>
            <a:pPr algn="ctr"/>
            <a:r>
              <a:rPr lang="ru-RU" sz="1700" b="1" dirty="0" smtClean="0"/>
              <a:t>многие годы настольной книгой </a:t>
            </a:r>
          </a:p>
          <a:p>
            <a:pPr algn="ctr"/>
            <a:r>
              <a:rPr lang="ru-RU" sz="1700" b="1" dirty="0" smtClean="0"/>
              <a:t>учёных России.</a:t>
            </a:r>
            <a:endParaRPr lang="ru-RU" sz="1700" b="1" dirty="0"/>
          </a:p>
          <a:p>
            <a:pPr algn="ctr"/>
            <a:endParaRPr lang="ru-RU" sz="17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Вертикальный свиток 2"/>
          <p:cNvSpPr/>
          <p:nvPr/>
        </p:nvSpPr>
        <p:spPr>
          <a:xfrm>
            <a:off x="4846228" y="138829"/>
            <a:ext cx="4116648" cy="1873296"/>
          </a:xfrm>
          <a:prstGeom prst="verticalScroll">
            <a:avLst/>
          </a:prstGeom>
          <a:solidFill>
            <a:schemeClr val="bg1"/>
          </a:solidFill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026601" y="90487"/>
            <a:ext cx="392330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Знаете</a:t>
            </a:r>
            <a:r>
              <a:rPr lang="ru-RU" sz="1500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 </a:t>
            </a:r>
            <a:r>
              <a:rPr lang="ru-RU" sz="15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ли вы</a:t>
            </a:r>
            <a:r>
              <a:rPr lang="ru-RU" sz="1500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, что повесть не раз пытались воплотить на сцене и экране. Александр Белинский поставил </a:t>
            </a:r>
            <a:r>
              <a:rPr lang="ru-RU" sz="1500" b="1" dirty="0">
                <a:solidFill>
                  <a:srgbClr val="002060"/>
                </a:solidFill>
                <a:latin typeface="Comic Sans MS" panose="030F0702030302020204" pitchFamily="66" charset="0"/>
              </a:rPr>
              <a:t>телеспектакль «Суета </a:t>
            </a:r>
            <a:endParaRPr lang="ru-RU" sz="1500" b="1" dirty="0" smtClean="0">
              <a:solidFill>
                <a:srgbClr val="002060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ru-RU" sz="1500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вокруг </a:t>
            </a:r>
            <a:r>
              <a:rPr lang="ru-RU" sz="1500" b="1" dirty="0">
                <a:solidFill>
                  <a:srgbClr val="002060"/>
                </a:solidFill>
                <a:latin typeface="Comic Sans MS" panose="030F0702030302020204" pitchFamily="66" charset="0"/>
              </a:rPr>
              <a:t>дивана» </a:t>
            </a:r>
            <a:r>
              <a:rPr lang="ru-RU" sz="1500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, а Константин </a:t>
            </a:r>
            <a:r>
              <a:rPr lang="ru-RU" sz="1500" b="1" dirty="0" err="1" smtClean="0">
                <a:solidFill>
                  <a:srgbClr val="002060"/>
                </a:solidFill>
                <a:latin typeface="Comic Sans MS" panose="030F0702030302020204" pitchFamily="66" charset="0"/>
              </a:rPr>
              <a:t>Бромберг</a:t>
            </a:r>
            <a:r>
              <a:rPr lang="ru-RU" sz="1500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 </a:t>
            </a:r>
            <a:r>
              <a:rPr lang="ru-RU" sz="1500" b="1" dirty="0">
                <a:solidFill>
                  <a:srgbClr val="002060"/>
                </a:solidFill>
                <a:latin typeface="Comic Sans MS" panose="030F0702030302020204" pitchFamily="66" charset="0"/>
              </a:rPr>
              <a:t>– фильм «Чародеи». </a:t>
            </a:r>
            <a:r>
              <a:rPr lang="ru-RU" sz="1500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Но </a:t>
            </a:r>
          </a:p>
          <a:p>
            <a:pPr algn="ctr"/>
            <a:r>
              <a:rPr lang="ru-RU" sz="1500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ни одну </a:t>
            </a:r>
            <a:r>
              <a:rPr lang="ru-RU" sz="1500" b="1" dirty="0">
                <a:solidFill>
                  <a:srgbClr val="002060"/>
                </a:solidFill>
                <a:latin typeface="Comic Sans MS" panose="030F0702030302020204" pitchFamily="66" charset="0"/>
              </a:rPr>
              <a:t>из данных постановок не </a:t>
            </a:r>
            <a:r>
              <a:rPr lang="ru-RU" sz="1500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приняли авторы.</a:t>
            </a:r>
            <a:endParaRPr lang="ru-RU" sz="1500" b="1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6678" y="2119966"/>
            <a:ext cx="3644025" cy="236817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8781" y="4012883"/>
            <a:ext cx="1610288" cy="250953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4" name="TextBox 13"/>
          <p:cNvSpPr txBox="1"/>
          <p:nvPr/>
        </p:nvSpPr>
        <p:spPr>
          <a:xfrm>
            <a:off x="6343536" y="4811235"/>
            <a:ext cx="25000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Аркадий и Борис Стругацкие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26023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51"/>
          <a:stretch/>
        </p:blipFill>
        <p:spPr>
          <a:xfrm>
            <a:off x="-2" y="0"/>
            <a:ext cx="9144000" cy="6858000"/>
          </a:xfrm>
          <a:prstGeom prst="rect">
            <a:avLst/>
          </a:prstGeom>
        </p:spPr>
      </p:pic>
      <p:sp>
        <p:nvSpPr>
          <p:cNvPr id="5" name="Загнутый угол 4"/>
          <p:cNvSpPr/>
          <p:nvPr/>
        </p:nvSpPr>
        <p:spPr>
          <a:xfrm>
            <a:off x="194093" y="185468"/>
            <a:ext cx="8755811" cy="6487063"/>
          </a:xfrm>
          <a:prstGeom prst="foldedCorner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олнце 5"/>
          <p:cNvSpPr/>
          <p:nvPr/>
        </p:nvSpPr>
        <p:spPr>
          <a:xfrm>
            <a:off x="58365" y="-32248"/>
            <a:ext cx="1082799" cy="1107725"/>
          </a:xfrm>
          <a:prstGeom prst="sun">
            <a:avLst/>
          </a:prstGeom>
          <a:solidFill>
            <a:schemeClr val="bg1"/>
          </a:solidFill>
          <a:ln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800000"/>
                </a:solidFill>
              </a:rPr>
              <a:t>Р</a:t>
            </a:r>
            <a:endParaRPr lang="ru-RU" sz="2400" b="1" dirty="0">
              <a:solidFill>
                <a:srgbClr val="8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76893" y="290781"/>
            <a:ext cx="34747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Литературная азбука</a:t>
            </a:r>
            <a:endParaRPr lang="ru-RU" sz="2400" b="1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74435" y="853444"/>
            <a:ext cx="387963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«Руслан и Людмила» (1820)</a:t>
            </a:r>
            <a:endParaRPr lang="ru-RU" sz="2200" b="1" dirty="0" smtClean="0">
              <a:solidFill>
                <a:srgbClr val="FF0000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487" y="1519134"/>
            <a:ext cx="4280512" cy="470974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593905" y="1921472"/>
            <a:ext cx="3972235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    195</a:t>
            </a:r>
            <a:r>
              <a:rPr lang="ru-RU" sz="2000" b="1" dirty="0" smtClean="0">
                <a:latin typeface="Monotype Corsiva" panose="03010101010201010101" pitchFamily="66" charset="0"/>
              </a:rPr>
              <a:t> </a:t>
            </a:r>
            <a:r>
              <a:rPr lang="ru-RU" sz="20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лет… </a:t>
            </a:r>
          </a:p>
          <a:p>
            <a:pPr algn="ctr"/>
            <a:r>
              <a:rPr lang="ru-RU" sz="1600" b="1" dirty="0" smtClean="0"/>
              <a:t>исполняется поэме «</a:t>
            </a:r>
            <a:r>
              <a:rPr lang="ru-RU" sz="1600" b="1" dirty="0"/>
              <a:t>Руслан и Людмила». Она </a:t>
            </a:r>
            <a:r>
              <a:rPr lang="ru-RU" sz="1600" b="1" dirty="0" smtClean="0"/>
              <a:t>стала </a:t>
            </a:r>
            <a:r>
              <a:rPr lang="ru-RU" sz="1600" b="1" dirty="0"/>
              <a:t>первым большим </a:t>
            </a:r>
            <a:endParaRPr lang="ru-RU" sz="1600" b="1" dirty="0" smtClean="0"/>
          </a:p>
          <a:p>
            <a:pPr algn="ctr"/>
            <a:r>
              <a:rPr lang="ru-RU" sz="1600" b="1" dirty="0" smtClean="0"/>
              <a:t>сказочным </a:t>
            </a:r>
            <a:r>
              <a:rPr lang="ru-RU" sz="1600" b="1" dirty="0"/>
              <a:t>произведением </a:t>
            </a:r>
            <a:endParaRPr lang="ru-RU" sz="1600" b="1" dirty="0" smtClean="0"/>
          </a:p>
          <a:p>
            <a:pPr algn="ctr"/>
            <a:r>
              <a:rPr lang="ru-RU" sz="1600" b="1" dirty="0" smtClean="0"/>
              <a:t>А</a:t>
            </a:r>
            <a:r>
              <a:rPr lang="ru-RU" sz="1600" b="1" dirty="0"/>
              <a:t>. С. Пушкина, </a:t>
            </a:r>
            <a:r>
              <a:rPr lang="ru-RU" sz="1600" b="1" dirty="0" smtClean="0"/>
              <a:t>в </a:t>
            </a:r>
            <a:r>
              <a:rPr lang="ru-RU" sz="1600" b="1" dirty="0"/>
              <a:t>котором уже </a:t>
            </a:r>
            <a:endParaRPr lang="ru-RU" sz="1600" b="1" dirty="0" smtClean="0"/>
          </a:p>
          <a:p>
            <a:pPr algn="ctr"/>
            <a:r>
              <a:rPr lang="ru-RU" sz="1600" b="1" dirty="0"/>
              <a:t>п</a:t>
            </a:r>
            <a:r>
              <a:rPr lang="ru-RU" sz="1600" b="1" dirty="0" smtClean="0"/>
              <a:t>роявляется неповторимый </a:t>
            </a:r>
            <a:r>
              <a:rPr lang="ru-RU" sz="1600" b="1" dirty="0"/>
              <a:t>стиль поэта</a:t>
            </a:r>
            <a:r>
              <a:rPr lang="ru-RU" sz="1600" b="1" dirty="0" smtClean="0"/>
              <a:t>.</a:t>
            </a:r>
          </a:p>
          <a:p>
            <a:pPr algn="ctr"/>
            <a:r>
              <a:rPr lang="ru-RU" sz="1600" b="1" dirty="0" smtClean="0"/>
              <a:t>Пушкин </a:t>
            </a:r>
            <a:r>
              <a:rPr lang="ru-RU" sz="1600" b="1" dirty="0"/>
              <a:t>позволил себе дружеское пародирование баллады В. А. Жуковского «Двенадцать спящих дев», но известно, что Жуковский «сердечно радовался» пушкинской шутке, а после выхода поэмы подарил </a:t>
            </a:r>
            <a:r>
              <a:rPr lang="ru-RU" sz="1600" b="1" dirty="0" smtClean="0"/>
              <a:t>Пушкину А. С. </a:t>
            </a:r>
            <a:r>
              <a:rPr lang="ru-RU" sz="1600" b="1" dirty="0"/>
              <a:t>свой портрет с надписью «Победителю-ученику от побеждённого учителя». В. Г. Белинский </a:t>
            </a:r>
            <a:r>
              <a:rPr lang="ru-RU" sz="1600" b="1" dirty="0" smtClean="0"/>
              <a:t>отмечал, </a:t>
            </a:r>
            <a:r>
              <a:rPr lang="ru-RU" sz="1600" b="1" dirty="0"/>
              <a:t>что «в этой поэме всё было ново</a:t>
            </a:r>
            <a:r>
              <a:rPr lang="ru-RU" sz="1600" b="1" dirty="0" smtClean="0"/>
              <a:t>:  </a:t>
            </a:r>
            <a:r>
              <a:rPr lang="ru-RU" sz="1600" b="1" dirty="0"/>
              <a:t>и стих, и поэзия, и шутка, и сказочный </a:t>
            </a:r>
            <a:r>
              <a:rPr lang="ru-RU" sz="1600" b="1" dirty="0" smtClean="0"/>
              <a:t>характер…»</a:t>
            </a:r>
            <a:endParaRPr lang="ru-RU" sz="16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919789" y="254249"/>
            <a:ext cx="4064397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«Времен минувших небылицы,</a:t>
            </a:r>
          </a:p>
          <a:p>
            <a:r>
              <a:rPr lang="ru-RU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В часы досугов золотых,</a:t>
            </a:r>
          </a:p>
          <a:p>
            <a:r>
              <a:rPr lang="ru-RU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Под шепот старины болтливой,</a:t>
            </a:r>
          </a:p>
          <a:p>
            <a:r>
              <a:rPr lang="ru-RU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Рукою верной я писал…» </a:t>
            </a:r>
          </a:p>
          <a:p>
            <a:r>
              <a:rPr lang="ru-RU" sz="1600" b="1" dirty="0" smtClean="0"/>
              <a:t>       Из поэмы Руслан и Людмила»</a:t>
            </a:r>
            <a:endParaRPr lang="ru-RU" sz="1600" b="1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5649" y="4640559"/>
            <a:ext cx="2934255" cy="2031972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9280" y="1769579"/>
            <a:ext cx="3630623" cy="257255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3188" y="4160962"/>
            <a:ext cx="1659337" cy="2253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2150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51"/>
          <a:stretch/>
        </p:blipFill>
        <p:spPr>
          <a:xfrm>
            <a:off x="0" y="-16966"/>
            <a:ext cx="9144000" cy="6858000"/>
          </a:xfrm>
          <a:prstGeom prst="rect">
            <a:avLst/>
          </a:prstGeom>
        </p:spPr>
      </p:pic>
      <p:sp>
        <p:nvSpPr>
          <p:cNvPr id="5" name="Загнутый угол 4"/>
          <p:cNvSpPr/>
          <p:nvPr/>
        </p:nvSpPr>
        <p:spPr>
          <a:xfrm>
            <a:off x="194093" y="185468"/>
            <a:ext cx="8755811" cy="6487063"/>
          </a:xfrm>
          <a:prstGeom prst="foldedCorner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олнце 5"/>
          <p:cNvSpPr/>
          <p:nvPr/>
        </p:nvSpPr>
        <p:spPr>
          <a:xfrm>
            <a:off x="58365" y="-32248"/>
            <a:ext cx="1082799" cy="1107725"/>
          </a:xfrm>
          <a:prstGeom prst="sun">
            <a:avLst/>
          </a:prstGeom>
          <a:solidFill>
            <a:schemeClr val="bg1"/>
          </a:solidFill>
          <a:ln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800000"/>
                </a:solidFill>
              </a:rPr>
              <a:t>С</a:t>
            </a:r>
            <a:endParaRPr lang="ru-RU" sz="2400" b="1" dirty="0">
              <a:solidFill>
                <a:srgbClr val="8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76893" y="290781"/>
            <a:ext cx="34747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Литературная азбука</a:t>
            </a:r>
            <a:endParaRPr lang="ru-RU" sz="2400" b="1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5681" y="957763"/>
            <a:ext cx="42404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«Слово о полку Игореве» (1185)</a:t>
            </a:r>
            <a:endParaRPr lang="ru-RU" sz="2200" b="1" dirty="0" smtClean="0">
              <a:solidFill>
                <a:srgbClr val="FF0000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486" y="1510214"/>
            <a:ext cx="4280512" cy="470974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599764" y="2004007"/>
            <a:ext cx="3972235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220  и 830 </a:t>
            </a:r>
            <a:r>
              <a:rPr lang="ru-RU" sz="20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лет назад…</a:t>
            </a:r>
          </a:p>
          <a:p>
            <a:pPr algn="ctr"/>
            <a:r>
              <a:rPr lang="ru-RU" sz="1600" b="1" dirty="0" smtClean="0"/>
              <a:t> </a:t>
            </a:r>
            <a:r>
              <a:rPr lang="ru-RU" sz="1600" b="1" dirty="0"/>
              <a:t>Счастливая случайность в 1795 году привела любителя и собирателя древних </a:t>
            </a:r>
            <a:r>
              <a:rPr lang="ru-RU" sz="1600" b="1" dirty="0" smtClean="0"/>
              <a:t>рукописей А.И. Мусина-Пушкина </a:t>
            </a:r>
            <a:r>
              <a:rPr lang="ru-RU" sz="1600" b="1" dirty="0"/>
              <a:t>к открытию выдающегося памятника древнерусской литературы - "Слова о полку Игореве". "Слово" было написано по поводу неудачного похода на половцев северского князя Игоря </a:t>
            </a:r>
            <a:r>
              <a:rPr lang="ru-RU" sz="1600" b="1" dirty="0" err="1"/>
              <a:t>Святославича</a:t>
            </a:r>
            <a:r>
              <a:rPr lang="ru-RU" sz="1600" b="1" dirty="0"/>
              <a:t> </a:t>
            </a:r>
            <a:r>
              <a:rPr lang="ru-RU" sz="1600" b="1" dirty="0" smtClean="0"/>
              <a:t>в </a:t>
            </a:r>
            <a:r>
              <a:rPr lang="ru-RU" sz="1600" b="1" dirty="0"/>
              <a:t>мае 1185 г. Соединив книжные и фольклорные традиции, неизвестный автор создал уникальное произведение лирико-эпического </a:t>
            </a:r>
            <a:r>
              <a:rPr lang="ru-RU" sz="1600" b="1" dirty="0" smtClean="0"/>
              <a:t>жанра, в котором звучит призыв </a:t>
            </a:r>
            <a:r>
              <a:rPr lang="ru-RU" sz="1600" b="1" dirty="0"/>
              <a:t>к князьям прекратить усобицы и объединиться перед лицом внешнего врага. </a:t>
            </a:r>
            <a:endParaRPr lang="ru-RU" sz="1600" b="1" dirty="0" smtClean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1059" y="4188221"/>
            <a:ext cx="2381250" cy="19907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Прямоугольник 9"/>
          <p:cNvSpPr/>
          <p:nvPr/>
        </p:nvSpPr>
        <p:spPr>
          <a:xfrm>
            <a:off x="4203645" y="224177"/>
            <a:ext cx="499872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«Не </a:t>
            </a:r>
            <a:r>
              <a:rPr lang="ru-RU" b="1" dirty="0">
                <a:solidFill>
                  <a:srgbClr val="002060"/>
                </a:solidFill>
                <a:latin typeface="Comic Sans MS" panose="030F0702030302020204" pitchFamily="66" charset="0"/>
              </a:rPr>
              <a:t>начать ли нам, братья, </a:t>
            </a:r>
            <a:r>
              <a:rPr lang="ru-RU" b="1" dirty="0" err="1">
                <a:solidFill>
                  <a:srgbClr val="002060"/>
                </a:solidFill>
                <a:latin typeface="Comic Sans MS" panose="030F0702030302020204" pitchFamily="66" charset="0"/>
              </a:rPr>
              <a:t>по-стародавнему</a:t>
            </a:r>
            <a:r>
              <a:rPr lang="ru-RU" b="1" dirty="0">
                <a:solidFill>
                  <a:srgbClr val="002060"/>
                </a:solidFill>
                <a:latin typeface="Comic Sans MS" panose="030F0702030302020204" pitchFamily="66" charset="0"/>
              </a:rPr>
              <a:t> скорбную повесть о походе </a:t>
            </a:r>
            <a:r>
              <a:rPr lang="ru-RU" b="1" dirty="0" err="1">
                <a:solidFill>
                  <a:srgbClr val="002060"/>
                </a:solidFill>
                <a:latin typeface="Comic Sans MS" panose="030F0702030302020204" pitchFamily="66" charset="0"/>
              </a:rPr>
              <a:t>Игоревом</a:t>
            </a:r>
            <a:r>
              <a:rPr lang="ru-RU" b="1" dirty="0">
                <a:solidFill>
                  <a:srgbClr val="002060"/>
                </a:solidFill>
                <a:latin typeface="Comic Sans MS" panose="030F0702030302020204" pitchFamily="66" charset="0"/>
              </a:rPr>
              <a:t>, Игоря </a:t>
            </a:r>
            <a:r>
              <a:rPr lang="ru-RU" b="1" dirty="0" err="1">
                <a:solidFill>
                  <a:srgbClr val="002060"/>
                </a:solidFill>
                <a:latin typeface="Comic Sans MS" panose="030F0702030302020204" pitchFamily="66" charset="0"/>
              </a:rPr>
              <a:t>Святославича</a:t>
            </a:r>
            <a:r>
              <a:rPr lang="ru-RU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!»</a:t>
            </a:r>
            <a:endParaRPr lang="ru-RU" b="1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8550" y="1248414"/>
            <a:ext cx="3672452" cy="275433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404" y="3549720"/>
            <a:ext cx="1905000" cy="29718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713668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5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Загнутый угол 4"/>
          <p:cNvSpPr/>
          <p:nvPr/>
        </p:nvSpPr>
        <p:spPr>
          <a:xfrm>
            <a:off x="194092" y="115800"/>
            <a:ext cx="8755811" cy="6487063"/>
          </a:xfrm>
          <a:prstGeom prst="foldedCorner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олнце 5"/>
          <p:cNvSpPr/>
          <p:nvPr/>
        </p:nvSpPr>
        <p:spPr>
          <a:xfrm>
            <a:off x="58365" y="-32248"/>
            <a:ext cx="1082799" cy="1107725"/>
          </a:xfrm>
          <a:prstGeom prst="sun">
            <a:avLst/>
          </a:prstGeom>
          <a:solidFill>
            <a:schemeClr val="bg1"/>
          </a:solidFill>
          <a:ln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800000"/>
                </a:solidFill>
              </a:rPr>
              <a:t>Т</a:t>
            </a:r>
            <a:endParaRPr lang="ru-RU" sz="2400" b="1" dirty="0">
              <a:solidFill>
                <a:srgbClr val="8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76893" y="290781"/>
            <a:ext cx="34747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Литературная азбука</a:t>
            </a:r>
            <a:endParaRPr lang="ru-RU" sz="2400" b="1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13610" y="907670"/>
            <a:ext cx="387963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«Тарас Бульба» (1835)</a:t>
            </a:r>
            <a:endParaRPr lang="ru-RU" sz="2200" b="1" dirty="0" smtClean="0">
              <a:solidFill>
                <a:srgbClr val="FF0000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486" y="1510214"/>
            <a:ext cx="4280512" cy="470974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599765" y="2017952"/>
            <a:ext cx="3789356" cy="3570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FF0000"/>
                </a:solidFill>
                <a:latin typeface="Monotype Corsiva" panose="03010101010201010101" pitchFamily="66" charset="0"/>
              </a:rPr>
              <a:t>180 лет назад…</a:t>
            </a:r>
          </a:p>
          <a:p>
            <a:pPr algn="ctr"/>
            <a:r>
              <a:rPr lang="ru-RU" sz="1600" b="1" dirty="0"/>
              <a:t>     Была опубликована повесть Н. В. Гоголя «Тарас Бульба», которая среди памятников мировой литературы занимает особое место. Это — эпическое произведение, героическая поэма о борьбе украинского казачества за свою национальную независимость. Не смотря на то, что «Тарас Бульба» - историческое повествование, нельзя точно сказать, когда </a:t>
            </a:r>
            <a:r>
              <a:rPr lang="ru-RU" sz="1600" b="1" dirty="0" smtClean="0"/>
              <a:t>происходило описанное в повести </a:t>
            </a:r>
            <a:r>
              <a:rPr lang="ru-RU" sz="1600" b="1" dirty="0"/>
              <a:t>– XV, XVI, XVII веках. </a:t>
            </a:r>
            <a:r>
              <a:rPr lang="ru-RU" sz="1600" b="1" dirty="0" smtClean="0"/>
              <a:t> В центре событий – судьба Тараса Бульбы и его сыновей.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377903" y="169006"/>
            <a:ext cx="4572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«Уж </a:t>
            </a:r>
            <a:r>
              <a:rPr lang="ru-RU" sz="1600" b="1" dirty="0">
                <a:solidFill>
                  <a:srgbClr val="002060"/>
                </a:solidFill>
                <a:latin typeface="Comic Sans MS" panose="030F0702030302020204" pitchFamily="66" charset="0"/>
              </a:rPr>
              <a:t>если на то пош­ло, что­бы уми­рать, – так ни­ко­му ж из них не до­ве­дет­ся так уми­рать!.. </a:t>
            </a:r>
            <a:r>
              <a:rPr lang="ru-RU" sz="1600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Не хва­тит у </a:t>
            </a:r>
            <a:r>
              <a:rPr lang="ru-RU" sz="1600" b="1" dirty="0">
                <a:solidFill>
                  <a:srgbClr val="002060"/>
                </a:solidFill>
                <a:latin typeface="Comic Sans MS" panose="030F0702030302020204" pitchFamily="66" charset="0"/>
              </a:rPr>
              <a:t>них на то мы­ши­ной на­ту­ры </a:t>
            </a:r>
            <a:r>
              <a:rPr lang="ru-RU" sz="1600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их!»    </a:t>
            </a:r>
            <a:r>
              <a:rPr lang="ru-RU" sz="1400" dirty="0" smtClean="0"/>
              <a:t>Из повести «Тарас Бульба»</a:t>
            </a:r>
            <a:endParaRPr lang="ru-RU" sz="1400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2202" y="1300696"/>
            <a:ext cx="1779139" cy="218241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2348" y="3926166"/>
            <a:ext cx="1803274" cy="240093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0061" y="1758299"/>
            <a:ext cx="2221955" cy="3519577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211860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5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Загнутый угол 4"/>
          <p:cNvSpPr/>
          <p:nvPr/>
        </p:nvSpPr>
        <p:spPr>
          <a:xfrm>
            <a:off x="220220" y="217716"/>
            <a:ext cx="8755811" cy="6487063"/>
          </a:xfrm>
          <a:prstGeom prst="foldedCorner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олнце 5"/>
          <p:cNvSpPr/>
          <p:nvPr/>
        </p:nvSpPr>
        <p:spPr>
          <a:xfrm>
            <a:off x="58365" y="-32248"/>
            <a:ext cx="1082799" cy="1107725"/>
          </a:xfrm>
          <a:prstGeom prst="sun">
            <a:avLst/>
          </a:prstGeom>
          <a:solidFill>
            <a:schemeClr val="bg1"/>
          </a:solidFill>
          <a:ln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800000"/>
                </a:solidFill>
              </a:rPr>
              <a:t>Ф</a:t>
            </a:r>
            <a:endParaRPr lang="ru-RU" sz="2400" b="1" dirty="0">
              <a:solidFill>
                <a:srgbClr val="8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76893" y="290781"/>
            <a:ext cx="34747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Литературная азбука</a:t>
            </a:r>
            <a:endParaRPr lang="ru-RU" sz="2400" b="1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13610" y="907670"/>
            <a:ext cx="387963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«Фараон»  (1895)</a:t>
            </a:r>
            <a:endParaRPr lang="ru-RU" sz="2200" b="1" dirty="0" smtClean="0">
              <a:solidFill>
                <a:srgbClr val="FF0000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718" y="1620169"/>
            <a:ext cx="4031905" cy="444099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079863" y="2333897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813610" y="2307191"/>
            <a:ext cx="3680013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     </a:t>
            </a:r>
            <a:r>
              <a:rPr lang="ru-RU" sz="20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120 лет назад…</a:t>
            </a:r>
          </a:p>
          <a:p>
            <a:pPr algn="ctr"/>
            <a:r>
              <a:rPr lang="ru-RU" sz="1600" b="1" dirty="0" smtClean="0"/>
              <a:t>известный </a:t>
            </a:r>
            <a:r>
              <a:rPr lang="ru-RU" sz="1600" b="1" dirty="0"/>
              <a:t>польский писатель </a:t>
            </a:r>
            <a:r>
              <a:rPr lang="ru-RU" sz="1600" b="1" dirty="0" err="1"/>
              <a:t>Болеслав</a:t>
            </a:r>
            <a:r>
              <a:rPr lang="ru-RU" sz="1600" b="1" dirty="0"/>
              <a:t> </a:t>
            </a:r>
            <a:r>
              <a:rPr lang="ru-RU" sz="1600" b="1" dirty="0" smtClean="0"/>
              <a:t>Пруст написал исторический роман «Фараон». Автор изобразил упадок некогда могущественного государства Древний Египет в середине XI века до н.э. Вымышленный молодой фараон </a:t>
            </a:r>
            <a:endParaRPr lang="en-US" sz="1600" b="1" dirty="0" smtClean="0"/>
          </a:p>
          <a:p>
            <a:pPr algn="ctr"/>
            <a:r>
              <a:rPr lang="ru-RU" sz="1600" b="1" dirty="0" err="1" smtClean="0"/>
              <a:t>Рамзес</a:t>
            </a:r>
            <a:r>
              <a:rPr lang="ru-RU" sz="1600" b="1" dirty="0" smtClean="0"/>
              <a:t> </a:t>
            </a:r>
            <a:r>
              <a:rPr lang="en-US" sz="1600" b="1" dirty="0" smtClean="0"/>
              <a:t>XIII</a:t>
            </a:r>
            <a:r>
              <a:rPr lang="ru-RU" sz="1600" b="1" dirty="0" smtClean="0"/>
              <a:t> </a:t>
            </a:r>
            <a:r>
              <a:rPr lang="ru-RU" sz="1600" b="1" dirty="0"/>
              <a:t>борется с могущественной кастой жрецов Амона-Ра во главе с коварным </a:t>
            </a:r>
            <a:r>
              <a:rPr lang="ru-RU" sz="1600" b="1" dirty="0" err="1" smtClean="0"/>
              <a:t>Херихором</a:t>
            </a:r>
            <a:r>
              <a:rPr lang="ru-RU" sz="1600" b="1" dirty="0" smtClean="0"/>
              <a:t>. В романе писатель отразил социальные и политические проблемы Польского государства. </a:t>
            </a:r>
            <a:endParaRPr lang="ru-RU" sz="2000" b="1" dirty="0">
              <a:solidFill>
                <a:srgbClr val="FF000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3623" y="3263369"/>
            <a:ext cx="2114017" cy="311960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4776" y="290781"/>
            <a:ext cx="3361515" cy="229120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6931" y="3301969"/>
            <a:ext cx="2275530" cy="3145587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494776" y="2617751"/>
            <a:ext cx="29783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err="1" smtClean="0"/>
              <a:t>Болеслав</a:t>
            </a:r>
            <a:r>
              <a:rPr lang="ru-RU" sz="1600" b="1" dirty="0" smtClean="0"/>
              <a:t> Пруст</a:t>
            </a:r>
          </a:p>
          <a:p>
            <a:pPr algn="ctr"/>
            <a:r>
              <a:rPr lang="ru-RU" sz="1600" b="1" dirty="0" smtClean="0"/>
              <a:t>(1847-1912)</a:t>
            </a:r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val="862311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5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Загнутый угол 4"/>
          <p:cNvSpPr/>
          <p:nvPr/>
        </p:nvSpPr>
        <p:spPr>
          <a:xfrm>
            <a:off x="194094" y="185468"/>
            <a:ext cx="8755811" cy="6487063"/>
          </a:xfrm>
          <a:prstGeom prst="foldedCorner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олнце 5"/>
          <p:cNvSpPr/>
          <p:nvPr/>
        </p:nvSpPr>
        <p:spPr>
          <a:xfrm>
            <a:off x="58365" y="-32248"/>
            <a:ext cx="1082799" cy="1107725"/>
          </a:xfrm>
          <a:prstGeom prst="sun">
            <a:avLst/>
          </a:prstGeom>
          <a:solidFill>
            <a:schemeClr val="bg1"/>
          </a:solidFill>
          <a:ln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800000"/>
                </a:solidFill>
              </a:rPr>
              <a:t>Ш</a:t>
            </a:r>
            <a:endParaRPr lang="ru-RU" sz="2400" b="1" dirty="0">
              <a:solidFill>
                <a:srgbClr val="8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76893" y="290781"/>
            <a:ext cx="34747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Литературная азбука</a:t>
            </a:r>
            <a:endParaRPr lang="ru-RU" sz="2400" b="1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13610" y="907670"/>
            <a:ext cx="387963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«Школа»  (1930)</a:t>
            </a:r>
            <a:endParaRPr lang="ru-RU" sz="2200" b="1" dirty="0" smtClean="0">
              <a:solidFill>
                <a:srgbClr val="FF0000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94" y="1653505"/>
            <a:ext cx="4031905" cy="4440997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813610" y="2060759"/>
            <a:ext cx="3818035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      85 </a:t>
            </a:r>
            <a:r>
              <a:rPr lang="ru-RU" b="1" dirty="0">
                <a:solidFill>
                  <a:srgbClr val="FF0000"/>
                </a:solidFill>
                <a:latin typeface="Monotype Corsiva" panose="03010101010201010101" pitchFamily="66" charset="0"/>
              </a:rPr>
              <a:t>лет назад…</a:t>
            </a:r>
          </a:p>
          <a:p>
            <a:pPr algn="ctr"/>
            <a:r>
              <a:rPr lang="ru-RU" sz="1600" b="1" dirty="0"/>
              <a:t>     </a:t>
            </a:r>
            <a:r>
              <a:rPr lang="ru-RU" sz="1600" b="1" dirty="0" smtClean="0"/>
              <a:t>Сначала </a:t>
            </a:r>
            <a:r>
              <a:rPr lang="ru-RU" sz="1600" b="1" dirty="0"/>
              <a:t>повесть Аркадия Гайдара носила название «Обыкновенная биография». Герой </a:t>
            </a:r>
            <a:r>
              <a:rPr lang="ru-RU" sz="1600" b="1" dirty="0" smtClean="0"/>
              <a:t>Борис </a:t>
            </a:r>
            <a:r>
              <a:rPr lang="ru-RU" sz="1600" b="1" dirty="0" err="1"/>
              <a:t>Гориков</a:t>
            </a:r>
            <a:r>
              <a:rPr lang="ru-RU" sz="1600" b="1" dirty="0"/>
              <a:t> действительно имел обыкновенную для того времени биографию: в годы революции и гражданской войны рано пришлось повзрослеть, как и автор, он отправился в 15 лет в Красную армию. Воюя за свои убеждения, Борис </a:t>
            </a:r>
            <a:r>
              <a:rPr lang="ru-RU" sz="1600" b="1" dirty="0" err="1"/>
              <a:t>Гориков</a:t>
            </a:r>
            <a:r>
              <a:rPr lang="ru-RU" sz="1600" b="1" dirty="0"/>
              <a:t> проходит за два года боевую «Школу», которая «обтесывает» все лишнее в его жизни, как «ненужную шелуху», делая из обычного мальчишки-школьника настоящего борца и коммуниста.  </a:t>
            </a:r>
          </a:p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058194" y="185468"/>
            <a:ext cx="489171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002060"/>
                </a:solidFill>
                <a:latin typeface="Comic Sans MS" panose="030F0702030302020204" pitchFamily="66" charset="0"/>
              </a:rPr>
              <a:t> «Это не биография у меня необыкновенная, а время было </a:t>
            </a:r>
            <a:r>
              <a:rPr lang="ru-RU" sz="1600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необыкновенное. Это просто обыкновенная </a:t>
            </a:r>
            <a:r>
              <a:rPr lang="ru-RU" sz="1600" b="1" dirty="0">
                <a:solidFill>
                  <a:srgbClr val="002060"/>
                </a:solidFill>
                <a:latin typeface="Comic Sans MS" panose="030F0702030302020204" pitchFamily="66" charset="0"/>
              </a:rPr>
              <a:t>биография в необыкновенное время</a:t>
            </a:r>
            <a:r>
              <a:rPr lang="ru-RU" sz="1600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». </a:t>
            </a:r>
            <a:r>
              <a:rPr lang="ru-RU" sz="1400" b="1" dirty="0" smtClean="0"/>
              <a:t>Аркадий Гайдар</a:t>
            </a:r>
            <a:endParaRPr lang="ru-RU" sz="1400" b="1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8023" y="1426123"/>
            <a:ext cx="3263840" cy="244788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53560">
            <a:off x="5032069" y="3960297"/>
            <a:ext cx="1813130" cy="256557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11495">
            <a:off x="7102917" y="3959665"/>
            <a:ext cx="1673236" cy="2585149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408023" y="3244816"/>
            <a:ext cx="1767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 (1904-1941)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5125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5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Загнутый угол 4"/>
          <p:cNvSpPr/>
          <p:nvPr/>
        </p:nvSpPr>
        <p:spPr>
          <a:xfrm>
            <a:off x="194093" y="168051"/>
            <a:ext cx="8755811" cy="6487063"/>
          </a:xfrm>
          <a:prstGeom prst="foldedCorner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2386148" y="240001"/>
            <a:ext cx="46939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В 2015 году юбилеи также отмечают:</a:t>
            </a:r>
            <a:endParaRPr lang="ru-RU" sz="2400" b="1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227909" y="1628503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94092" y="701666"/>
            <a:ext cx="8755811" cy="59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«</a:t>
            </a:r>
            <a:r>
              <a:rPr lang="ru-RU" sz="2000" b="1" dirty="0" smtClean="0">
                <a:solidFill>
                  <a:srgbClr val="FF0000"/>
                </a:solidFill>
              </a:rPr>
              <a:t>А</a:t>
            </a:r>
            <a:r>
              <a:rPr lang="ru-RU" b="1" dirty="0" smtClean="0"/>
              <a:t>нна </a:t>
            </a:r>
            <a:r>
              <a:rPr lang="ru-RU" b="1" dirty="0" err="1" smtClean="0"/>
              <a:t>Снегина</a:t>
            </a:r>
            <a:r>
              <a:rPr lang="ru-RU" b="1" dirty="0" smtClean="0"/>
              <a:t>»: поэма - С. Есенин (1925)  - </a:t>
            </a:r>
            <a:r>
              <a:rPr lang="ru-RU" b="1" dirty="0" smtClean="0">
                <a:solidFill>
                  <a:srgbClr val="FF0000"/>
                </a:solidFill>
              </a:rPr>
              <a:t>90 лет</a:t>
            </a:r>
          </a:p>
          <a:p>
            <a:r>
              <a:rPr lang="ru-RU" b="1" dirty="0" smtClean="0"/>
              <a:t>«</a:t>
            </a:r>
            <a:r>
              <a:rPr lang="ru-RU" sz="2000" b="1" dirty="0" smtClean="0">
                <a:solidFill>
                  <a:srgbClr val="FF0000"/>
                </a:solidFill>
              </a:rPr>
              <a:t>В</a:t>
            </a:r>
            <a:r>
              <a:rPr lang="ru-RU" b="1" dirty="0" smtClean="0"/>
              <a:t>садник без головы»: роман - М. Рид (1860)  -  </a:t>
            </a:r>
            <a:r>
              <a:rPr lang="ru-RU" b="1" dirty="0" smtClean="0">
                <a:solidFill>
                  <a:srgbClr val="FF0000"/>
                </a:solidFill>
              </a:rPr>
              <a:t>155 лет</a:t>
            </a:r>
          </a:p>
          <a:p>
            <a:r>
              <a:rPr lang="ru-RU" b="1" dirty="0" smtClean="0"/>
              <a:t>«</a:t>
            </a:r>
            <a:r>
              <a:rPr lang="ru-RU" sz="2000" b="1" dirty="0" smtClean="0">
                <a:solidFill>
                  <a:srgbClr val="FF0000"/>
                </a:solidFill>
              </a:rPr>
              <a:t>Г</a:t>
            </a:r>
            <a:r>
              <a:rPr lang="ru-RU" b="1" dirty="0" smtClean="0"/>
              <a:t>олова профессора </a:t>
            </a:r>
            <a:r>
              <a:rPr lang="ru-RU" b="1" dirty="0" err="1" smtClean="0"/>
              <a:t>Доуэля</a:t>
            </a:r>
            <a:r>
              <a:rPr lang="ru-RU" b="1" dirty="0" smtClean="0"/>
              <a:t>»: роман - А. Беляев (1925) -  </a:t>
            </a:r>
            <a:r>
              <a:rPr lang="ru-RU" b="1" dirty="0" smtClean="0">
                <a:solidFill>
                  <a:srgbClr val="FF0000"/>
                </a:solidFill>
              </a:rPr>
              <a:t>90 лет</a:t>
            </a:r>
          </a:p>
          <a:p>
            <a:r>
              <a:rPr lang="ru-RU" b="1" dirty="0" smtClean="0"/>
              <a:t>«20 000 лье по водой»: роман - Ж. Верн (1870) - </a:t>
            </a:r>
            <a:r>
              <a:rPr lang="ru-RU" b="1" dirty="0" smtClean="0">
                <a:solidFill>
                  <a:srgbClr val="FF0000"/>
                </a:solidFill>
              </a:rPr>
              <a:t>145 лет</a:t>
            </a:r>
          </a:p>
          <a:p>
            <a:r>
              <a:rPr lang="ru-RU" b="1" dirty="0" smtClean="0"/>
              <a:t>«</a:t>
            </a:r>
            <a:r>
              <a:rPr lang="ru-RU" sz="2000" b="1" dirty="0" smtClean="0">
                <a:solidFill>
                  <a:srgbClr val="FF0000"/>
                </a:solidFill>
              </a:rPr>
              <a:t>Д</a:t>
            </a:r>
            <a:r>
              <a:rPr lang="ru-RU" b="1" dirty="0" smtClean="0"/>
              <a:t>едушка </a:t>
            </a:r>
            <a:r>
              <a:rPr lang="ru-RU" b="1" dirty="0" err="1" smtClean="0"/>
              <a:t>Мазай</a:t>
            </a:r>
            <a:r>
              <a:rPr lang="ru-RU" b="1" dirty="0" smtClean="0"/>
              <a:t> и зайцы»: стихотворение - Н. Некрасов (1870) – </a:t>
            </a:r>
            <a:r>
              <a:rPr lang="ru-RU" b="1" dirty="0" smtClean="0">
                <a:solidFill>
                  <a:srgbClr val="FF0000"/>
                </a:solidFill>
              </a:rPr>
              <a:t>145 лет</a:t>
            </a:r>
          </a:p>
          <a:p>
            <a:r>
              <a:rPr lang="ru-RU" b="1" dirty="0" smtClean="0"/>
              <a:t>«</a:t>
            </a:r>
            <a:r>
              <a:rPr lang="ru-RU" sz="2400" b="1" dirty="0" err="1" smtClean="0">
                <a:solidFill>
                  <a:srgbClr val="FF0000"/>
                </a:solidFill>
              </a:rPr>
              <a:t>Д</a:t>
            </a:r>
            <a:r>
              <a:rPr lang="ru-RU" b="1" dirty="0" err="1" smtClean="0"/>
              <a:t>юймовочка</a:t>
            </a:r>
            <a:r>
              <a:rPr lang="ru-RU" b="1" dirty="0" smtClean="0"/>
              <a:t>»: сказка – Г. Х. Андерсен (1835) – </a:t>
            </a:r>
            <a:r>
              <a:rPr lang="ru-RU" b="1" dirty="0" smtClean="0">
                <a:solidFill>
                  <a:srgbClr val="FF0000"/>
                </a:solidFill>
              </a:rPr>
              <a:t>180 лет</a:t>
            </a:r>
          </a:p>
          <a:p>
            <a:r>
              <a:rPr lang="ru-RU" b="1" dirty="0" smtClean="0"/>
              <a:t>«</a:t>
            </a:r>
            <a:r>
              <a:rPr lang="ru-RU" sz="2400" b="1" dirty="0" smtClean="0">
                <a:solidFill>
                  <a:srgbClr val="FF0000"/>
                </a:solidFill>
              </a:rPr>
              <a:t>К</a:t>
            </a:r>
            <a:r>
              <a:rPr lang="ru-RU" b="1" dirty="0" smtClean="0"/>
              <a:t>оролева Марго»: роман – А. Дюма (1845) – </a:t>
            </a:r>
            <a:r>
              <a:rPr lang="ru-RU" b="1" dirty="0" smtClean="0">
                <a:solidFill>
                  <a:srgbClr val="FF0000"/>
                </a:solidFill>
              </a:rPr>
              <a:t>170 лет</a:t>
            </a:r>
          </a:p>
          <a:p>
            <a:r>
              <a:rPr lang="ru-RU" b="1" dirty="0" smtClean="0"/>
              <a:t>«</a:t>
            </a:r>
            <a:r>
              <a:rPr lang="ru-RU" sz="2000" b="1" dirty="0" smtClean="0">
                <a:solidFill>
                  <a:srgbClr val="FF0000"/>
                </a:solidFill>
              </a:rPr>
              <a:t>М</a:t>
            </a:r>
            <a:r>
              <a:rPr lang="ru-RU" b="1" dirty="0" smtClean="0"/>
              <a:t>алыш и </a:t>
            </a:r>
            <a:r>
              <a:rPr lang="ru-RU" b="1" dirty="0" err="1" smtClean="0"/>
              <a:t>Карлсон</a:t>
            </a:r>
            <a:r>
              <a:rPr lang="ru-RU" b="1" dirty="0" smtClean="0"/>
              <a:t>, который живёт на крыше»: сказочная повесть – А. Линдгрен  </a:t>
            </a:r>
          </a:p>
          <a:p>
            <a:r>
              <a:rPr lang="ru-RU" b="1" dirty="0"/>
              <a:t> </a:t>
            </a:r>
            <a:r>
              <a:rPr lang="ru-RU" b="1" dirty="0" smtClean="0"/>
              <a:t>                                                                                                                             (1955)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smtClean="0"/>
              <a:t>–</a:t>
            </a:r>
            <a:r>
              <a:rPr lang="ru-RU" b="1" dirty="0" smtClean="0">
                <a:solidFill>
                  <a:srgbClr val="FF0000"/>
                </a:solidFill>
              </a:rPr>
              <a:t> 60 лет</a:t>
            </a:r>
          </a:p>
          <a:p>
            <a:r>
              <a:rPr lang="ru-RU" b="1" dirty="0" smtClean="0"/>
              <a:t>«</a:t>
            </a:r>
            <a:r>
              <a:rPr lang="ru-RU" sz="2000" b="1" dirty="0" smtClean="0">
                <a:solidFill>
                  <a:srgbClr val="FF0000"/>
                </a:solidFill>
              </a:rPr>
              <a:t>М</a:t>
            </a:r>
            <a:r>
              <a:rPr lang="ru-RU" b="1" dirty="0" smtClean="0"/>
              <a:t>оцарт и Сальери»: маленькая трагедия – А. Пушкин (1930) – </a:t>
            </a:r>
            <a:r>
              <a:rPr lang="ru-RU" b="1" dirty="0" smtClean="0">
                <a:solidFill>
                  <a:srgbClr val="FF0000"/>
                </a:solidFill>
              </a:rPr>
              <a:t>185 лет</a:t>
            </a:r>
          </a:p>
          <a:p>
            <a:r>
              <a:rPr lang="ru-RU" b="1" dirty="0" smtClean="0"/>
              <a:t>«</a:t>
            </a:r>
            <a:r>
              <a:rPr lang="ru-RU" sz="2000" b="1" dirty="0" err="1" smtClean="0">
                <a:solidFill>
                  <a:srgbClr val="FF0000"/>
                </a:solidFill>
              </a:rPr>
              <a:t>П</a:t>
            </a:r>
            <a:r>
              <a:rPr lang="ru-RU" b="1" dirty="0" err="1" smtClean="0"/>
              <a:t>еппи</a:t>
            </a:r>
            <a:r>
              <a:rPr lang="ru-RU" b="1" dirty="0" smtClean="0"/>
              <a:t> Длинный Чулок»: сказочная повесть – А. Линдгрен (1945) – </a:t>
            </a:r>
            <a:r>
              <a:rPr lang="ru-RU" b="1" dirty="0" smtClean="0">
                <a:solidFill>
                  <a:srgbClr val="FF0000"/>
                </a:solidFill>
              </a:rPr>
              <a:t>70 лет</a:t>
            </a:r>
          </a:p>
          <a:p>
            <a:r>
              <a:rPr lang="ru-RU" b="1" dirty="0" smtClean="0"/>
              <a:t>«</a:t>
            </a:r>
            <a:r>
              <a:rPr lang="ru-RU" sz="2000" b="1" dirty="0" smtClean="0">
                <a:solidFill>
                  <a:srgbClr val="FF0000"/>
                </a:solidFill>
              </a:rPr>
              <a:t>П</a:t>
            </a:r>
            <a:r>
              <a:rPr lang="ru-RU" b="1" dirty="0" smtClean="0"/>
              <a:t>ётр </a:t>
            </a:r>
            <a:r>
              <a:rPr lang="en-US" b="1" dirty="0" smtClean="0"/>
              <a:t>I</a:t>
            </a:r>
            <a:r>
              <a:rPr lang="ru-RU" b="1" dirty="0" smtClean="0"/>
              <a:t>»: роман – А. Толстой (1945) – </a:t>
            </a:r>
            <a:r>
              <a:rPr lang="ru-RU" b="1" dirty="0" smtClean="0">
                <a:solidFill>
                  <a:srgbClr val="FF0000"/>
                </a:solidFill>
              </a:rPr>
              <a:t>70 лет</a:t>
            </a:r>
          </a:p>
          <a:p>
            <a:r>
              <a:rPr lang="ru-RU" b="1" dirty="0" smtClean="0"/>
              <a:t>«</a:t>
            </a:r>
            <a:r>
              <a:rPr lang="ru-RU" sz="2000" b="1" dirty="0" smtClean="0">
                <a:solidFill>
                  <a:srgbClr val="FF0000"/>
                </a:solidFill>
              </a:rPr>
              <a:t>П</a:t>
            </a:r>
            <a:r>
              <a:rPr lang="ru-RU" b="1" dirty="0" smtClean="0"/>
              <a:t>риключения барона </a:t>
            </a:r>
            <a:r>
              <a:rPr lang="ru-RU" b="1" dirty="0" err="1" smtClean="0"/>
              <a:t>Мюнхаузена</a:t>
            </a:r>
            <a:r>
              <a:rPr lang="ru-RU" b="1" dirty="0" smtClean="0"/>
              <a:t>»: сказки – Э. </a:t>
            </a:r>
            <a:r>
              <a:rPr lang="ru-RU" b="1" dirty="0" err="1" smtClean="0"/>
              <a:t>Распэ</a:t>
            </a:r>
            <a:r>
              <a:rPr lang="ru-RU" b="1" dirty="0" smtClean="0"/>
              <a:t> (1785)   -  </a:t>
            </a:r>
            <a:r>
              <a:rPr lang="ru-RU" b="1" dirty="0" smtClean="0">
                <a:solidFill>
                  <a:srgbClr val="FF0000"/>
                </a:solidFill>
              </a:rPr>
              <a:t>230 лет</a:t>
            </a:r>
          </a:p>
          <a:p>
            <a:r>
              <a:rPr lang="ru-RU" b="1" dirty="0" smtClean="0"/>
              <a:t>«</a:t>
            </a:r>
            <a:r>
              <a:rPr lang="ru-RU" sz="2000" b="1" dirty="0" smtClean="0">
                <a:solidFill>
                  <a:srgbClr val="FF0000"/>
                </a:solidFill>
              </a:rPr>
              <a:t>П</a:t>
            </a:r>
            <a:r>
              <a:rPr lang="ru-RU" b="1" dirty="0" smtClean="0"/>
              <a:t>утешествие из Петербурга в Москву»: роман – А. Радищев (1790) – </a:t>
            </a:r>
            <a:r>
              <a:rPr lang="ru-RU" b="1" dirty="0" smtClean="0">
                <a:solidFill>
                  <a:srgbClr val="FF0000"/>
                </a:solidFill>
              </a:rPr>
              <a:t>225 лет</a:t>
            </a:r>
          </a:p>
          <a:p>
            <a:r>
              <a:rPr lang="ru-RU" b="1" dirty="0" smtClean="0"/>
              <a:t>«</a:t>
            </a:r>
            <a:r>
              <a:rPr lang="ru-RU" sz="2000" b="1" dirty="0" smtClean="0">
                <a:solidFill>
                  <a:srgbClr val="FF0000"/>
                </a:solidFill>
              </a:rPr>
              <a:t>С</a:t>
            </a:r>
            <a:r>
              <a:rPr lang="ru-RU" b="1" dirty="0" smtClean="0"/>
              <a:t>евастопольские рассказы» – Л. Толстой (1855) – </a:t>
            </a:r>
            <a:r>
              <a:rPr lang="ru-RU" b="1" dirty="0" smtClean="0">
                <a:solidFill>
                  <a:srgbClr val="FF0000"/>
                </a:solidFill>
              </a:rPr>
              <a:t>160 лет</a:t>
            </a:r>
          </a:p>
          <a:p>
            <a:r>
              <a:rPr lang="ru-RU" b="1" dirty="0" smtClean="0"/>
              <a:t>«</a:t>
            </a:r>
            <a:r>
              <a:rPr lang="ru-RU" sz="2000" b="1" dirty="0" smtClean="0">
                <a:solidFill>
                  <a:srgbClr val="FF0000"/>
                </a:solidFill>
              </a:rPr>
              <a:t>Т</a:t>
            </a:r>
            <a:r>
              <a:rPr lang="ru-RU" b="1" dirty="0" smtClean="0"/>
              <a:t>имур и его команда»: повесть – А. Гайдар (1940) – </a:t>
            </a:r>
            <a:r>
              <a:rPr lang="ru-RU" b="1" dirty="0" smtClean="0">
                <a:solidFill>
                  <a:srgbClr val="FF0000"/>
                </a:solidFill>
              </a:rPr>
              <a:t>75 лет</a:t>
            </a:r>
          </a:p>
          <a:p>
            <a:r>
              <a:rPr lang="ru-RU" b="1" dirty="0" smtClean="0"/>
              <a:t>«</a:t>
            </a:r>
            <a:r>
              <a:rPr lang="ru-RU" sz="2000" b="1" dirty="0" smtClean="0">
                <a:solidFill>
                  <a:srgbClr val="FF0000"/>
                </a:solidFill>
              </a:rPr>
              <a:t>Т</a:t>
            </a:r>
            <a:r>
              <a:rPr lang="ru-RU" b="1" dirty="0" smtClean="0"/>
              <a:t>ихий Дон»: роман -  М. Шолохов (1940) – </a:t>
            </a:r>
            <a:r>
              <a:rPr lang="ru-RU" b="1" dirty="0" smtClean="0">
                <a:solidFill>
                  <a:srgbClr val="FF0000"/>
                </a:solidFill>
              </a:rPr>
              <a:t>75 лет</a:t>
            </a:r>
          </a:p>
          <a:p>
            <a:r>
              <a:rPr lang="ru-RU" b="1" dirty="0" smtClean="0"/>
              <a:t>«</a:t>
            </a:r>
            <a:r>
              <a:rPr lang="ru-RU" sz="2000" b="1" dirty="0" smtClean="0">
                <a:solidFill>
                  <a:srgbClr val="FF0000"/>
                </a:solidFill>
              </a:rPr>
              <a:t>Т</a:t>
            </a:r>
            <a:r>
              <a:rPr lang="ru-RU" b="1" dirty="0" smtClean="0"/>
              <a:t>уманность Андромеды»: фантастический роман – И. Ефремов (1945) -</a:t>
            </a:r>
            <a:r>
              <a:rPr lang="ru-RU" b="1" dirty="0" smtClean="0">
                <a:solidFill>
                  <a:srgbClr val="FF0000"/>
                </a:solidFill>
              </a:rPr>
              <a:t>70 лет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29931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5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Загнутый угол 4"/>
          <p:cNvSpPr/>
          <p:nvPr/>
        </p:nvSpPr>
        <p:spPr>
          <a:xfrm>
            <a:off x="182563" y="185468"/>
            <a:ext cx="8755811" cy="6487063"/>
          </a:xfrm>
          <a:prstGeom prst="foldedCorner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55468">
            <a:off x="3726618" y="2775301"/>
            <a:ext cx="1835657" cy="17661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38204">
            <a:off x="6867730" y="537213"/>
            <a:ext cx="1494539" cy="225077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77825">
            <a:off x="578962" y="402703"/>
            <a:ext cx="1640127" cy="231656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724287" y="185468"/>
            <a:ext cx="36954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CC0066"/>
                </a:solidFill>
                <a:latin typeface="Monotype Corsiva" panose="03010101010201010101" pitchFamily="66" charset="0"/>
              </a:rPr>
              <a:t>Доброго чтения!</a:t>
            </a:r>
            <a:endParaRPr lang="ru-RU" sz="4000" b="1" dirty="0">
              <a:solidFill>
                <a:srgbClr val="CC0066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1611" y="913168"/>
            <a:ext cx="1027916" cy="161725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0832" y="992610"/>
            <a:ext cx="1269637" cy="160609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99382">
            <a:off x="369169" y="2957924"/>
            <a:ext cx="1638937" cy="229451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70655">
            <a:off x="7334727" y="3232464"/>
            <a:ext cx="1516197" cy="2294512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81419">
            <a:off x="5608578" y="3709743"/>
            <a:ext cx="1494184" cy="2263689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46729">
            <a:off x="2339917" y="3667725"/>
            <a:ext cx="1584642" cy="2313577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133864" y="6168161"/>
            <a:ext cx="55558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Составитель: Киселёва О. А., гл. библиограф ЦБС.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1518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2124</TotalTime>
  <Words>2274</Words>
  <Application>Microsoft Office PowerPoint</Application>
  <PresentationFormat>Экран (4:3)</PresentationFormat>
  <Paragraphs>232</Paragraphs>
  <Slides>20</Slides>
  <Notes>14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7" baseType="lpstr">
      <vt:lpstr>Arial</vt:lpstr>
      <vt:lpstr>Calibri</vt:lpstr>
      <vt:lpstr>Calibri Light</vt:lpstr>
      <vt:lpstr>Comic Sans MS</vt:lpstr>
      <vt:lpstr>Monotype Corsiva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Мама1</dc:creator>
  <cp:lastModifiedBy>Мама1</cp:lastModifiedBy>
  <cp:revision>121</cp:revision>
  <dcterms:created xsi:type="dcterms:W3CDTF">2015-02-27T13:57:42Z</dcterms:created>
  <dcterms:modified xsi:type="dcterms:W3CDTF">2015-03-18T10:40:41Z</dcterms:modified>
</cp:coreProperties>
</file>