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9" r:id="rId4"/>
    <p:sldId id="266" r:id="rId5"/>
    <p:sldId id="261" r:id="rId6"/>
    <p:sldId id="260" r:id="rId7"/>
    <p:sldId id="262" r:id="rId8"/>
    <p:sldId id="264" r:id="rId9"/>
    <p:sldId id="274" r:id="rId10"/>
    <p:sldId id="276" r:id="rId11"/>
    <p:sldId id="267" r:id="rId12"/>
    <p:sldId id="269" r:id="rId13"/>
    <p:sldId id="270" r:id="rId14"/>
    <p:sldId id="272" r:id="rId15"/>
    <p:sldId id="258" r:id="rId16"/>
    <p:sldId id="273" r:id="rId17"/>
    <p:sldId id="279" r:id="rId18"/>
    <p:sldId id="278" r:id="rId19"/>
    <p:sldId id="263" r:id="rId20"/>
    <p:sldId id="27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850" autoAdjust="0"/>
    <p:restoredTop sz="93612" autoAdjust="0"/>
  </p:normalViewPr>
  <p:slideViewPr>
    <p:cSldViewPr>
      <p:cViewPr>
        <p:scale>
          <a:sx n="100" d="100"/>
          <a:sy n="100" d="100"/>
        </p:scale>
        <p:origin x="-246" y="-12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E6F9B8CD-342D-4579-98EC-A8FD6B7370E1}" type="datetimeFigureOut">
              <a:rPr lang="en-US" smtClean="0"/>
              <a:pPr/>
              <a:t>1/22/2015</a:t>
            </a:fld>
            <a:endParaRPr lang="en-US" dirty="0"/>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BBB5E19-F10A-4C2F-BF6F-11C513378A2E}" type="slidenum">
              <a:rPr kumimoji="0" lang="en-US" smtClean="0"/>
              <a:pPr/>
              <a:t>‹#›</a:t>
            </a:fld>
            <a:endParaRPr kumimoji="0" lang="en-US" dirty="0"/>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kumimoji="0"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lgn="r" eaLnBrk="1" latinLnBrk="0" hangingPunct="1"/>
            <a:fld id="{E6F9B8CD-342D-4579-98EC-A8FD6B7370E1}" type="datetimeFigureOut">
              <a:rPr lang="en-US" smtClean="0"/>
              <a:pPr algn="r" eaLnBrk="1" latinLnBrk="0" hangingPunct="1"/>
              <a:t>1/22/2015</a:t>
            </a:fld>
            <a:endParaRPr lang="en-US"/>
          </a:p>
        </p:txBody>
      </p:sp>
      <p:sp>
        <p:nvSpPr>
          <p:cNvPr id="5" name="Нижний колонтитул 4"/>
          <p:cNvSpPr>
            <a:spLocks noGrp="1"/>
          </p:cNvSpPr>
          <p:nvPr>
            <p:ph type="ftr" sz="quarter" idx="11"/>
          </p:nvPr>
        </p:nvSpPr>
        <p:spPr/>
        <p:txBody>
          <a:bodyPr/>
          <a:lstStyle>
            <a:extLst/>
          </a:lstStyle>
          <a:p>
            <a:endParaRPr kumimoji="0" lang="en-US"/>
          </a:p>
        </p:txBody>
      </p:sp>
      <p:sp>
        <p:nvSpPr>
          <p:cNvPr id="6" name="Номер слайда 5"/>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E6F9B8CD-342D-4579-98EC-A8FD6B7370E1}" type="datetimeFigureOut">
              <a:rPr lang="en-US" smtClean="0"/>
              <a:pPr/>
              <a:t>1/22/2015</a:t>
            </a:fld>
            <a:endParaRPr lang="en-US"/>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BBB5E19-F10A-4C2F-BF6F-11C513378A2E}" type="slidenum">
              <a:rPr kumimoji="0" lang="en-US" smtClean="0"/>
              <a:pPr/>
              <a:t>‹#›</a:t>
            </a:fld>
            <a:endParaRPr kumimoji="0" lang="en-US"/>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kumimoji="0"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6F9B8CD-342D-4579-98EC-A8FD6B7370E1}" type="datetimeFigureOut">
              <a:rPr lang="en-US" smtClean="0"/>
              <a:pPr/>
              <a:t>1/22/2015</a:t>
            </a:fld>
            <a:endParaRPr lang="en-US"/>
          </a:p>
        </p:txBody>
      </p:sp>
      <p:sp>
        <p:nvSpPr>
          <p:cNvPr id="6" name="Нижний колонтитул 5"/>
          <p:cNvSpPr>
            <a:spLocks noGrp="1"/>
          </p:cNvSpPr>
          <p:nvPr>
            <p:ph type="ftr" sz="quarter" idx="11"/>
          </p:nvPr>
        </p:nvSpPr>
        <p:spPr/>
        <p:txBody>
          <a:bodyPr/>
          <a:lstStyle>
            <a:extLst/>
          </a:lstStyle>
          <a:p>
            <a:endParaRPr kumimoji="0" lang="en-US"/>
          </a:p>
        </p:txBody>
      </p:sp>
      <p:sp>
        <p:nvSpPr>
          <p:cNvPr id="7" name="Номер слайда 6"/>
          <p:cNvSpPr>
            <a:spLocks noGrp="1"/>
          </p:cNvSpPr>
          <p:nvPr>
            <p:ph type="sldNum" sz="quarter" idx="12"/>
          </p:nvPr>
        </p:nvSpPr>
        <p:spPr>
          <a:xfrm>
            <a:off x="8641080" y="6514568"/>
            <a:ext cx="464288" cy="274320"/>
          </a:xfrm>
        </p:spPr>
        <p:txBody>
          <a:bodyPr/>
          <a:lstStyle>
            <a:extLst/>
          </a:lstStyle>
          <a:p>
            <a:fld id="{2BBB5E19-F10A-4C2F-BF6F-11C513378A2E}" type="slidenum">
              <a:rPr kumimoji="0" lang="en-US" smtClean="0"/>
              <a:pPr/>
              <a:t>‹#›</a:t>
            </a:fld>
            <a:endParaRPr kumimoji="0" lang="en-US"/>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E6F9B8CD-342D-4579-98EC-A8FD6B7370E1}" type="datetimeFigureOut">
              <a:rPr lang="en-US" smtClean="0"/>
              <a:pPr/>
              <a:t>1/22/2015</a:t>
            </a:fld>
            <a:endParaRPr lang="en-US"/>
          </a:p>
        </p:txBody>
      </p:sp>
      <p:sp>
        <p:nvSpPr>
          <p:cNvPr id="8" name="Нижний колонтитул 7"/>
          <p:cNvSpPr>
            <a:spLocks noGrp="1"/>
          </p:cNvSpPr>
          <p:nvPr>
            <p:ph type="ftr" sz="quarter" idx="11"/>
          </p:nvPr>
        </p:nvSpPr>
        <p:spPr/>
        <p:txBody>
          <a:bodyPr/>
          <a:lstStyle>
            <a:extLst/>
          </a:lstStyle>
          <a:p>
            <a:endParaRPr kumimoji="0" lang="en-US"/>
          </a:p>
        </p:txBody>
      </p:sp>
      <p:sp>
        <p:nvSpPr>
          <p:cNvPr id="9" name="Номер слайда 8"/>
          <p:cNvSpPr>
            <a:spLocks noGrp="1"/>
          </p:cNvSpPr>
          <p:nvPr>
            <p:ph type="sldNum" sz="quarter" idx="12"/>
          </p:nvPr>
        </p:nvSpPr>
        <p:spPr>
          <a:xfrm>
            <a:off x="8641080" y="6514568"/>
            <a:ext cx="464288" cy="274320"/>
          </a:xfrm>
        </p:spPr>
        <p:txBody>
          <a:bodyPr/>
          <a:lstStyle>
            <a:extLst/>
          </a:lstStyle>
          <a:p>
            <a:fld id="{2BBB5E19-F10A-4C2F-BF6F-11C513378A2E}" type="slidenum">
              <a:rPr kumimoji="0" lang="en-US" smtClean="0"/>
              <a:pPr/>
              <a:t>‹#›</a:t>
            </a:fld>
            <a:endParaRPr kumimoji="0"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pPr algn="r" eaLnBrk="1" latinLnBrk="0" hangingPunct="1"/>
            <a:fld id="{E6F9B8CD-342D-4579-98EC-A8FD6B7370E1}" type="datetimeFigureOut">
              <a:rPr lang="en-US" smtClean="0"/>
              <a:pPr algn="r" eaLnBrk="1" latinLnBrk="0" hangingPunct="1"/>
              <a:t>1/22/2015</a:t>
            </a:fld>
            <a:endParaRPr lang="en-US"/>
          </a:p>
        </p:txBody>
      </p:sp>
      <p:sp>
        <p:nvSpPr>
          <p:cNvPr id="4" name="Нижний колонтитул 3"/>
          <p:cNvSpPr>
            <a:spLocks noGrp="1"/>
          </p:cNvSpPr>
          <p:nvPr>
            <p:ph type="ftr" sz="quarter" idx="11"/>
          </p:nvPr>
        </p:nvSpPr>
        <p:spPr/>
        <p:txBody>
          <a:bodyPr/>
          <a:lstStyle>
            <a:extLst/>
          </a:lstStyle>
          <a:p>
            <a:endParaRPr kumimoji="0" lang="en-US"/>
          </a:p>
        </p:txBody>
      </p:sp>
      <p:sp>
        <p:nvSpPr>
          <p:cNvPr id="5" name="Номер слайда 4"/>
          <p:cNvSpPr>
            <a:spLocks noGrp="1"/>
          </p:cNvSpPr>
          <p:nvPr>
            <p:ph type="sldNum" sz="quarter" idx="12"/>
          </p:nvPr>
        </p:nvSpPr>
        <p:spPr/>
        <p:txBody>
          <a:bodyPr/>
          <a:lstStyle>
            <a:extLst/>
          </a:lstStyle>
          <a:p>
            <a:pPr algn="ctr" eaLnBrk="1" latinLnBrk="0" hangingPunct="1"/>
            <a:fld id="{2BBB5E19-F10A-4C2F-BF6F-11C513378A2E}" type="slidenum">
              <a:rPr kumimoji="0" lang="en-US" smtClean="0"/>
              <a:pPr algn="ctr" eaLnBrk="1" latinLnBrk="0" hangingPunct="1"/>
              <a:t>‹#›</a:t>
            </a:fld>
            <a:endParaRPr kumimoji="0" lang="en-US"/>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E6F9B8CD-342D-4579-98EC-A8FD6B7370E1}" type="datetimeFigureOut">
              <a:rPr lang="en-US" smtClean="0"/>
              <a:pPr/>
              <a:t>1/22/2015</a:t>
            </a:fld>
            <a:endParaRPr lang="en-US"/>
          </a:p>
        </p:txBody>
      </p:sp>
      <p:sp>
        <p:nvSpPr>
          <p:cNvPr id="3" name="Нижний колонтитул 2"/>
          <p:cNvSpPr>
            <a:spLocks noGrp="1"/>
          </p:cNvSpPr>
          <p:nvPr>
            <p:ph type="ftr" sz="quarter" idx="11"/>
          </p:nvPr>
        </p:nvSpPr>
        <p:spPr/>
        <p:txBody>
          <a:bodyPr/>
          <a:lstStyle>
            <a:extLst/>
          </a:lstStyle>
          <a:p>
            <a:endParaRPr kumimoji="0" lang="en-US"/>
          </a:p>
        </p:txBody>
      </p:sp>
      <p:sp>
        <p:nvSpPr>
          <p:cNvPr id="4" name="Номер слайда 3"/>
          <p:cNvSpPr>
            <a:spLocks noGrp="1"/>
          </p:cNvSpPr>
          <p:nvPr>
            <p:ph type="sldNum" sz="quarter" idx="12"/>
          </p:nvPr>
        </p:nvSpPr>
        <p:spPr/>
        <p:txBody>
          <a:bodyPr/>
          <a:lstStyle>
            <a:extLst/>
          </a:lstStyle>
          <a:p>
            <a:fld id="{2BBB5E19-F10A-4C2F-BF6F-11C513378A2E}" type="slidenum">
              <a:rPr kumimoji="0" lang="en-US" smtClean="0"/>
              <a:pPr/>
              <a:t>‹#›</a:t>
            </a:fld>
            <a:endParaRPr kumimoji="0"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pPr algn="r" eaLnBrk="1" latinLnBrk="0" hangingPunct="1"/>
            <a:fld id="{E6F9B8CD-342D-4579-98EC-A8FD6B7370E1}" type="datetimeFigureOut">
              <a:rPr lang="en-US" smtClean="0"/>
              <a:pPr algn="r" eaLnBrk="1" latinLnBrk="0" hangingPunct="1"/>
              <a:t>1/22/2015</a:t>
            </a:fld>
            <a:endParaRPr lang="en-US" dirty="0"/>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pPr algn="ctr" eaLnBrk="1" latinLnBrk="0" hangingPunct="1"/>
            <a:fld id="{2BBB5E19-F10A-4C2F-BF6F-11C513378A2E}" type="slidenum">
              <a:rPr kumimoji="0" lang="en-US" smtClean="0"/>
              <a:pPr algn="ctr" eaLnBrk="1" latinLnBrk="0" hangingPunct="1"/>
              <a:t>‹#›</a:t>
            </a:fld>
            <a:endParaRPr kumimoji="0" lang="en-US"/>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kumimoji="0"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pPr algn="r" eaLnBrk="1" latinLnBrk="0" hangingPunct="1"/>
            <a:fld id="{E6F9B8CD-342D-4579-98EC-A8FD6B7370E1}" type="datetimeFigureOut">
              <a:rPr lang="en-US" smtClean="0"/>
              <a:pPr algn="r" eaLnBrk="1" latinLnBrk="0" hangingPunct="1"/>
              <a:t>1/22/2015</a:t>
            </a:fld>
            <a:endParaRPr lang="en-US"/>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pPr algn="ctr" eaLnBrk="1" latinLnBrk="0" hangingPunct="1"/>
            <a:fld id="{2BBB5E19-F10A-4C2F-BF6F-11C513378A2E}" type="slidenum">
              <a:rPr kumimoji="0" lang="en-US" smtClean="0"/>
              <a:pPr algn="ctr" eaLnBrk="1" latinLnBrk="0" hangingPunct="1"/>
              <a:t>‹#›</a:t>
            </a:fld>
            <a:endParaRPr kumimoji="0" lang="en-US"/>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kumimoji="0"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6F9B8CD-342D-4579-98EC-A8FD6B7370E1}" type="datetimeFigureOut">
              <a:rPr lang="en-US" smtClean="0"/>
              <a:pPr/>
              <a:t>1/22/2015</a:t>
            </a:fld>
            <a:endParaRPr lang="en-US"/>
          </a:p>
        </p:txBody>
      </p:sp>
      <p:sp>
        <p:nvSpPr>
          <p:cNvPr id="5" name="Нижний колонтитул 4"/>
          <p:cNvSpPr>
            <a:spLocks noGrp="1"/>
          </p:cNvSpPr>
          <p:nvPr>
            <p:ph type="ftr" sz="quarter" idx="11"/>
          </p:nvPr>
        </p:nvSpPr>
        <p:spPr/>
        <p:txBody>
          <a:bodyPr/>
          <a:lstStyle>
            <a:extLst/>
          </a:lstStyle>
          <a:p>
            <a:endParaRPr kumimoji="0" lang="en-US"/>
          </a:p>
        </p:txBody>
      </p:sp>
      <p:sp>
        <p:nvSpPr>
          <p:cNvPr id="6" name="Номер слайда 5"/>
          <p:cNvSpPr>
            <a:spLocks noGrp="1"/>
          </p:cNvSpPr>
          <p:nvPr>
            <p:ph type="sldNum" sz="quarter" idx="12"/>
          </p:nvPr>
        </p:nvSpPr>
        <p:spPr/>
        <p:txBody>
          <a:bodyPr/>
          <a:lstStyle>
            <a:extLst/>
          </a:lstStyle>
          <a:p>
            <a:fld id="{2BBB5E19-F10A-4C2F-BF6F-11C513378A2E}" type="slidenum">
              <a:rPr kumimoji="0" lang="en-US" smtClean="0"/>
              <a:pPr/>
              <a:t>‹#›</a:t>
            </a:fld>
            <a:endParaRPr kumimoji="0"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6F9B8CD-342D-4579-98EC-A8FD6B7370E1}" type="datetimeFigureOut">
              <a:rPr lang="en-US" smtClean="0"/>
              <a:pPr/>
              <a:t>1/22/2015</a:t>
            </a:fld>
            <a:endParaRPr lang="en-US"/>
          </a:p>
        </p:txBody>
      </p:sp>
      <p:sp>
        <p:nvSpPr>
          <p:cNvPr id="5" name="Нижний колонтитул 4"/>
          <p:cNvSpPr>
            <a:spLocks noGrp="1"/>
          </p:cNvSpPr>
          <p:nvPr>
            <p:ph type="ftr" sz="quarter" idx="11"/>
          </p:nvPr>
        </p:nvSpPr>
        <p:spPr/>
        <p:txBody>
          <a:bodyPr/>
          <a:lstStyle>
            <a:extLst/>
          </a:lstStyle>
          <a:p>
            <a:endParaRPr kumimoji="0" lang="en-US"/>
          </a:p>
        </p:txBody>
      </p:sp>
      <p:sp>
        <p:nvSpPr>
          <p:cNvPr id="6" name="Номер слайда 5"/>
          <p:cNvSpPr>
            <a:spLocks noGrp="1"/>
          </p:cNvSpPr>
          <p:nvPr>
            <p:ph type="sldNum" sz="quarter" idx="12"/>
          </p:nvPr>
        </p:nvSpPr>
        <p:spPr/>
        <p:txBody>
          <a:bodyPr/>
          <a:lstStyle>
            <a:extLst/>
          </a:lstStyle>
          <a:p>
            <a:fld id="{2BBB5E19-F10A-4C2F-BF6F-11C513378A2E}" type="slidenum">
              <a:rPr kumimoji="0" lang="en-US" smtClean="0"/>
              <a:pPr/>
              <a:t>‹#›</a:t>
            </a:fld>
            <a:endParaRPr kumimoji="0"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pPr algn="l" eaLnBrk="1" latinLnBrk="0" hangingPunct="1"/>
            <a:endParaRPr kumimoji="0" lang="en-US" dirty="0">
              <a:solidFill>
                <a:schemeClr val="tx2"/>
              </a:solidFill>
            </a:endParaRPr>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pPr algn="r" eaLnBrk="1" latinLnBrk="0" hangingPunct="1"/>
            <a:fld id="{E6F9B8CD-342D-4579-98EC-A8FD6B7370E1}" type="datetimeFigureOut">
              <a:rPr lang="en-US" smtClean="0"/>
              <a:pPr algn="r" eaLnBrk="1" latinLnBrk="0" hangingPunct="1"/>
              <a:t>1/22/2015</a:t>
            </a:fld>
            <a:endParaRPr lang="en-US" dirty="0">
              <a:solidFill>
                <a:schemeClr val="tx2"/>
              </a:solidFill>
            </a:endParaRPr>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hyperlink" Target="https://ru.wikipedia.org/wiki/%D0%90%D1%80%D0%B8%D1%81%D1%82%D0%BE%D1%82%D0%B5%D0%BB%D1%8C" TargetMode="External"/><Relationship Id="rId3" Type="http://schemas.openxmlformats.org/officeDocument/2006/relationships/hyperlink" Target="https://ru.wikipedia.org/wiki/%D0%9C%D1%85%D0%B8" TargetMode="External"/><Relationship Id="rId7" Type="http://schemas.openxmlformats.org/officeDocument/2006/relationships/hyperlink" Target="https://ru.wikipedia.org/wiki/%D0%94%D1%80%D0%B5%D0%B2%D0%BD%D1%8F%D1%8F_%D0%93%D1%80%D0%B5%D1%86%D0%B8%D1%8F" TargetMode="External"/><Relationship Id="rId2" Type="http://schemas.openxmlformats.org/officeDocument/2006/relationships/hyperlink" Target="https://ru.wikipedia.org/wiki/%D0%A6%D0%B0%D1%80%D1%81%D1%82%D0%B2%D0%BE_(%D0%B1%D0%B8%D0%BE%D0%BB%D0%BE%D0%B3%D0%B8%D1%8F)" TargetMode="External"/><Relationship Id="rId1" Type="http://schemas.openxmlformats.org/officeDocument/2006/relationships/slideLayout" Target="../slideLayouts/slideLayout7.xml"/><Relationship Id="rId6" Type="http://schemas.openxmlformats.org/officeDocument/2006/relationships/hyperlink" Target="https://ru.wikipedia.org/wiki/%D0%A6%D0%B2%D0%B5%D1%82%D0%BA%D0%BE%D0%B2%D1%8B%D0%B5_%D1%80%D0%B0%D1%81%D1%82%D0%B5%D0%BD%D0%B8%D1%8F" TargetMode="External"/><Relationship Id="rId5" Type="http://schemas.openxmlformats.org/officeDocument/2006/relationships/hyperlink" Target="https://ru.wikipedia.org/wiki/%D0%93%D0%BE%D0%BB%D0%BE%D1%81%D0%B5%D0%BC%D0%B5%D0%BD%D0%BD%D1%8B%D0%B5" TargetMode="External"/><Relationship Id="rId10" Type="http://schemas.openxmlformats.org/officeDocument/2006/relationships/image" Target="../media/image6.jpeg"/><Relationship Id="rId4" Type="http://schemas.openxmlformats.org/officeDocument/2006/relationships/hyperlink" Target="https://ru.wikipedia.org/wiki/%D0%9F%D0%B0%D0%BF%D0%BE%D1%80%D0%BE%D1%82%D0%BD%D0%B8%D0%BA%D0%B8" TargetMode="External"/><Relationship Id="rId9"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s://ru.wikipedia.org/wiki/%D0%91%D0%B8%D0%BE%D0%BB%D0%BE%D0%B3%D0%B8%D1%87%D0%B5%D1%81%D0%BA%D0%B8%D0%B9_%D0%B2%D0%B8%D0%B4" TargetMode="External"/><Relationship Id="rId7" Type="http://schemas.openxmlformats.org/officeDocument/2006/relationships/image" Target="../media/image7.jpeg"/><Relationship Id="rId2" Type="http://schemas.openxmlformats.org/officeDocument/2006/relationships/hyperlink" Target="https://ru.wikipedia.org/wiki/%D0%9E%D1%82%D0%B4%D0%B5%D0%BB_(%D0%B1%D0%B8%D0%BE%D0%BB%D0%BE%D0%B3%D0%B8%D1%8F)" TargetMode="External"/><Relationship Id="rId1" Type="http://schemas.openxmlformats.org/officeDocument/2006/relationships/slideLayout" Target="../slideLayouts/slideLayout7.xml"/><Relationship Id="rId6" Type="http://schemas.openxmlformats.org/officeDocument/2006/relationships/hyperlink" Target="https://ru.wikipedia.org/wiki/%D0%A0%D0%B0%D1%81%D1%82%D0%B5%D0%BD%D0%B8%D1%8F" TargetMode="External"/><Relationship Id="rId5" Type="http://schemas.openxmlformats.org/officeDocument/2006/relationships/hyperlink" Target="https://ru.wikipedia.org/wiki/%D0%A1%D0%B5%D0%BC%D0%B5%D0%B9%D1%81%D1%82%D0%B2%D0%BE" TargetMode="External"/><Relationship Id="rId4" Type="http://schemas.openxmlformats.org/officeDocument/2006/relationships/hyperlink" Target="https://ru.wikipedia.org/wiki/%D0%A0%D0%BE%D0%B4" TargetMode="External"/><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hyperlink" Target="https://ru.wikipedia.org/wiki/%D0%94%D1%80%D0%B5%D0%B2%D0%BE%D0%B2%D0%B8%D0%B4%D0%BD%D1%8B%D0%B5_%D0%BF%D0%B0%D0%BF%D0%BE%D1%80%D0%BE%D1%82%D0%BD%D0%B8%D0%BA%D0%B8" TargetMode="External"/><Relationship Id="rId3" Type="http://schemas.openxmlformats.org/officeDocument/2006/relationships/hyperlink" Target="https://ru.wikipedia.org/wiki/%D0%A2%D0%B8%D0%BF_(%D0%B1%D0%B8%D0%BE%D0%BB%D0%BE%D0%B3%D0%B8%D1%8F)" TargetMode="External"/><Relationship Id="rId7" Type="http://schemas.openxmlformats.org/officeDocument/2006/relationships/hyperlink" Target="https://ru.wikipedia.org/wiki/%D0%9F%D0%B0%D0%BB%D0%B5%D0%BE%D0%B7%D0%BE%D0%B9%D1%81%D0%BA%D0%B0%D1%8F_%D1%8D%D1%80%D0%B0" TargetMode="External"/><Relationship Id="rId12" Type="http://schemas.openxmlformats.org/officeDocument/2006/relationships/image" Target="../media/image13.jpeg"/><Relationship Id="rId2" Type="http://schemas.openxmlformats.org/officeDocument/2006/relationships/hyperlink" Target="https://ru.wikipedia.org/wiki/%D0%9F%D0%B0%D0%BF%D0%BE%D1%80%D0%BE%D1%82%D0%BD%D0%B8%D0%BA%D0%B8" TargetMode="External"/><Relationship Id="rId1" Type="http://schemas.openxmlformats.org/officeDocument/2006/relationships/slideLayout" Target="../slideLayouts/slideLayout6.xml"/><Relationship Id="rId6" Type="http://schemas.openxmlformats.org/officeDocument/2006/relationships/hyperlink" Target="https://ru.wikipedia.org/wiki/%D0%94%D0%B5%D0%B2%D0%BE%D0%BD%D1%81%D0%BA%D0%B8%D0%B9_%D0%BF%D0%B5%D1%80%D0%B8%D0%BE%D0%B4" TargetMode="External"/><Relationship Id="rId11" Type="http://schemas.openxmlformats.org/officeDocument/2006/relationships/image" Target="../media/image12.jpeg"/><Relationship Id="rId5" Type="http://schemas.openxmlformats.org/officeDocument/2006/relationships/hyperlink" Target="https://ru.wikipedia.org/wiki/%D0%92%D1%8B%D1%81%D1%88%D0%B8%D0%B5_%D1%80%D0%B0%D1%81%D1%82%D0%B5%D0%BD%D0%B8%D1%8F" TargetMode="External"/><Relationship Id="rId10" Type="http://schemas.openxmlformats.org/officeDocument/2006/relationships/image" Target="../media/image11.jpeg"/><Relationship Id="rId4" Type="http://schemas.openxmlformats.org/officeDocument/2006/relationships/hyperlink" Target="https://ru.wikipedia.org/wiki/%D0%A1%D0%BE%D1%81%D1%83%D0%B4%D0%B8%D1%81%D1%82%D1%8B%D0%B5_%D1%80%D0%B0%D1%81%D1%82%D0%B5%D0%BD%D0%B8%D1%8F" TargetMode="External"/><Relationship Id="rId9" Type="http://schemas.openxmlformats.org/officeDocument/2006/relationships/hyperlink" Target="https://ru.wikipedia.org/wiki/%D0%9C%D0%B5%D0%B7%D0%BE%D0%B7%D0%BE%D0%B9"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ru.wikipedia.org/wiki/%D0%91%D0%B8%D0%BE%D0%BB%D0%BE%D0%B3%D0%B8%D1%87%D0%B5%D1%81%D0%BA%D0%B8%D0%B9_%D0%B2%D0%B8%D0%B4" TargetMode="External"/><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hyperlink" Target="https://ru.wikipedia.org/wiki/%D0%91%D0%B5%D0%BA%D0%B5%D1%82%D0%BE%D0%B2,_%D0%90%D0%BD%D0%B4%D1%80%D0%B5%D0%B9_%D0%9D%D0%B8%D0%BA%D0%BE%D0%BB%D0%B0%D0%B5%D0%B2%D0%B8%D1%87_(%D0%B1%D0%BE%D1%82%D0%B0%D0%BD%D0%B8%D0%B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ru.wikipedia.org/wiki/%D0%9B%D0%B8%D1%88%D0%B0%D0%B9%D0%BD%D0%B8%D0%BA%D0%B8" TargetMode="External"/><Relationship Id="rId2" Type="http://schemas.openxmlformats.org/officeDocument/2006/relationships/hyperlink" Target="https://ru.wikipedia.org/wiki/%D0%AD%D0%B2%D0%BE%D0%BB%D1%8E%D1%86%D0%B8%D1%8F" TargetMode="Externa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8.xml"/><Relationship Id="rId5" Type="http://schemas.openxmlformats.org/officeDocument/2006/relationships/image" Target="../media/image34.jpe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s://ru.wikipedia.org/wiki/%D0%A0%D0%B0%D1%81%D1%82%D0%B5%D0%BD%D0%B8%D1%8F" TargetMode="External"/><Relationship Id="rId1" Type="http://schemas.openxmlformats.org/officeDocument/2006/relationships/slideLayout" Target="../slideLayouts/slideLayout6.xml"/><Relationship Id="rId5" Type="http://schemas.openxmlformats.org/officeDocument/2006/relationships/image" Target="../media/image37.jpeg"/><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133600" y="2819400"/>
            <a:ext cx="5535238" cy="1478767"/>
          </a:xfrm>
        </p:spPr>
        <p:txBody>
          <a:bodyPr/>
          <a:lstStyle/>
          <a:p>
            <a:endParaRPr lang="ru-RU" dirty="0"/>
          </a:p>
        </p:txBody>
      </p:sp>
      <p:sp>
        <p:nvSpPr>
          <p:cNvPr id="5" name="Прямоугольник 4"/>
          <p:cNvSpPr/>
          <p:nvPr/>
        </p:nvSpPr>
        <p:spPr>
          <a:xfrm>
            <a:off x="285720" y="214290"/>
            <a:ext cx="8105104" cy="1754326"/>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sz="5400" b="1" i="1" cap="all" dirty="0" smtClean="0">
                <a:ln w="0"/>
                <a:solidFill>
                  <a:schemeClr val="accent6">
                    <a:lumMod val="90000"/>
                  </a:schemeClr>
                </a:solidFill>
                <a:effectLst>
                  <a:reflection blurRad="12700" stA="50000" endPos="50000" dist="5000" dir="5400000" sy="-100000" rotWithShape="0"/>
                </a:effectLst>
              </a:rPr>
              <a:t>Энциклопедия растений</a:t>
            </a:r>
            <a:endParaRPr lang="ru-RU" sz="5400" b="1" i="1" cap="all" spc="0" dirty="0">
              <a:ln w="0"/>
              <a:solidFill>
                <a:schemeClr val="accent6">
                  <a:lumMod val="90000"/>
                </a:schemeClr>
              </a:solidFill>
              <a:effectLst>
                <a:reflection blurRad="12700" stA="50000" endPos="50000" dist="5000" dir="5400000" sy="-100000" rotWithShape="0"/>
              </a:effectLst>
            </a:endParaRPr>
          </a:p>
        </p:txBody>
      </p:sp>
      <p:pic>
        <p:nvPicPr>
          <p:cNvPr id="7" name="Рисунок 6" descr="1292169337_dsc05971.jpg"/>
          <p:cNvPicPr>
            <a:picLocks noChangeAspect="1"/>
          </p:cNvPicPr>
          <p:nvPr/>
        </p:nvPicPr>
        <p:blipFill>
          <a:blip r:embed="rId2"/>
          <a:stretch>
            <a:fillRect/>
          </a:stretch>
        </p:blipFill>
        <p:spPr>
          <a:xfrm>
            <a:off x="4857752" y="2714620"/>
            <a:ext cx="4041934" cy="3357586"/>
          </a:xfrm>
          <a:prstGeom prst="roundRect">
            <a:avLst/>
          </a:prstGeom>
        </p:spPr>
      </p:pic>
      <p:pic>
        <p:nvPicPr>
          <p:cNvPr id="12" name="Рисунок 11" descr="i (6).jpg"/>
          <p:cNvPicPr>
            <a:picLocks noChangeAspect="1"/>
          </p:cNvPicPr>
          <p:nvPr/>
        </p:nvPicPr>
        <p:blipFill>
          <a:blip r:embed="rId3"/>
          <a:stretch>
            <a:fillRect/>
          </a:stretch>
        </p:blipFill>
        <p:spPr>
          <a:xfrm>
            <a:off x="1500166" y="4714884"/>
            <a:ext cx="3086122" cy="1928826"/>
          </a:xfrm>
          <a:prstGeom prst="roundRect">
            <a:avLst/>
          </a:prstGeom>
        </p:spPr>
      </p:pic>
      <p:pic>
        <p:nvPicPr>
          <p:cNvPr id="14" name="Рисунок 13" descr="alga1.jpg"/>
          <p:cNvPicPr>
            <a:picLocks noChangeAspect="1"/>
          </p:cNvPicPr>
          <p:nvPr/>
        </p:nvPicPr>
        <p:blipFill>
          <a:blip r:embed="rId4"/>
          <a:stretch>
            <a:fillRect/>
          </a:stretch>
        </p:blipFill>
        <p:spPr>
          <a:xfrm>
            <a:off x="714348" y="2071678"/>
            <a:ext cx="3214710" cy="2411033"/>
          </a:xfrm>
          <a:prstGeom prst="round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0034" y="357166"/>
            <a:ext cx="8072494" cy="58477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vi-VN" sz="3200" b="1" dirty="0" smtClean="0"/>
              <a:t>Расте́ния</a:t>
            </a:r>
            <a:r>
              <a:rPr lang="ru-RU" sz="3200" b="1" dirty="0" smtClean="0"/>
              <a:t> это </a:t>
            </a:r>
            <a:endParaRPr lang="ru-RU" sz="3200" dirty="0"/>
          </a:p>
        </p:txBody>
      </p:sp>
      <p:sp>
        <p:nvSpPr>
          <p:cNvPr id="4" name="TextBox 3"/>
          <p:cNvSpPr txBox="1"/>
          <p:nvPr/>
        </p:nvSpPr>
        <p:spPr>
          <a:xfrm>
            <a:off x="357158" y="1071546"/>
            <a:ext cx="5143536" cy="3939540"/>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ru-RU" dirty="0" smtClean="0">
                <a:solidFill>
                  <a:schemeClr val="accent1">
                    <a:lumMod val="50000"/>
                  </a:schemeClr>
                </a:solidFill>
              </a:rPr>
              <a:t>биологическое </a:t>
            </a:r>
            <a:r>
              <a:rPr lang="ru-RU" dirty="0" smtClean="0">
                <a:solidFill>
                  <a:schemeClr val="accent1">
                    <a:lumMod val="50000"/>
                  </a:schemeClr>
                </a:solidFill>
                <a:hlinkClick r:id="rId2" tooltip="Царство (биология)"/>
              </a:rPr>
              <a:t>царство</a:t>
            </a:r>
            <a:r>
              <a:rPr lang="ru-RU" dirty="0" smtClean="0">
                <a:solidFill>
                  <a:schemeClr val="accent1">
                    <a:lumMod val="50000"/>
                  </a:schemeClr>
                </a:solidFill>
              </a:rPr>
              <a:t>, включающее в себя в </a:t>
            </a:r>
            <a:r>
              <a:rPr lang="ru-RU" dirty="0" smtClean="0">
                <a:solidFill>
                  <a:schemeClr val="accent1">
                    <a:lumMod val="50000"/>
                  </a:schemeClr>
                </a:solidFill>
                <a:hlinkClick r:id="rId3" tooltip="Мхи"/>
              </a:rPr>
              <a:t>мхи</a:t>
            </a:r>
            <a:r>
              <a:rPr lang="ru-RU" dirty="0" smtClean="0">
                <a:solidFill>
                  <a:schemeClr val="accent1">
                    <a:lumMod val="50000"/>
                  </a:schemeClr>
                </a:solidFill>
              </a:rPr>
              <a:t>, </a:t>
            </a:r>
            <a:r>
              <a:rPr lang="ru-RU" dirty="0" smtClean="0">
                <a:solidFill>
                  <a:schemeClr val="accent1">
                    <a:lumMod val="50000"/>
                  </a:schemeClr>
                </a:solidFill>
                <a:hlinkClick r:id="rId4" tooltip="Папоротники"/>
              </a:rPr>
              <a:t>папоротники</a:t>
            </a:r>
            <a:r>
              <a:rPr lang="ru-RU" dirty="0" smtClean="0">
                <a:solidFill>
                  <a:schemeClr val="accent1">
                    <a:lumMod val="50000"/>
                  </a:schemeClr>
                </a:solidFill>
              </a:rPr>
              <a:t>,  </a:t>
            </a:r>
            <a:r>
              <a:rPr lang="ru-RU" dirty="0" smtClean="0">
                <a:solidFill>
                  <a:schemeClr val="accent1">
                    <a:lumMod val="50000"/>
                  </a:schemeClr>
                </a:solidFill>
                <a:hlinkClick r:id="rId5" tooltip="Голосеменные"/>
              </a:rPr>
              <a:t>голосеменные</a:t>
            </a:r>
            <a:r>
              <a:rPr lang="ru-RU" dirty="0" smtClean="0">
                <a:solidFill>
                  <a:schemeClr val="accent1">
                    <a:lumMod val="50000"/>
                  </a:schemeClr>
                </a:solidFill>
              </a:rPr>
              <a:t> и </a:t>
            </a:r>
            <a:r>
              <a:rPr lang="ru-RU" dirty="0" smtClean="0">
                <a:solidFill>
                  <a:schemeClr val="accent1">
                    <a:lumMod val="50000"/>
                  </a:schemeClr>
                </a:solidFill>
                <a:hlinkClick r:id="rId6" tooltip="Цветковые растения"/>
              </a:rPr>
              <a:t>цветковые растения</a:t>
            </a:r>
            <a:r>
              <a:rPr lang="ru-RU" dirty="0" smtClean="0">
                <a:solidFill>
                  <a:schemeClr val="accent1">
                    <a:lumMod val="50000"/>
                  </a:schemeClr>
                </a:solidFill>
              </a:rPr>
              <a:t> </a:t>
            </a:r>
            <a:r>
              <a:rPr lang="ru-RU" dirty="0" smtClean="0">
                <a:solidFill>
                  <a:schemeClr val="accent1">
                    <a:lumMod val="50000"/>
                  </a:schemeClr>
                </a:solidFill>
              </a:rPr>
              <a:t>. Так же к растениям относятся водоросли . </a:t>
            </a:r>
          </a:p>
          <a:p>
            <a:endParaRPr lang="ru-RU" dirty="0" smtClean="0"/>
          </a:p>
          <a:p>
            <a:endParaRPr lang="ru-RU" sz="2000" dirty="0" smtClean="0">
              <a:solidFill>
                <a:schemeClr val="tx1"/>
              </a:solidFill>
            </a:endParaRPr>
          </a:p>
          <a:p>
            <a:endParaRPr lang="ru-RU" sz="2000" dirty="0" smtClean="0">
              <a:solidFill>
                <a:schemeClr val="tx1"/>
              </a:solidFill>
            </a:endParaRPr>
          </a:p>
          <a:p>
            <a:endParaRPr lang="ru-RU" sz="2000" dirty="0" smtClean="0">
              <a:solidFill>
                <a:schemeClr val="tx1"/>
              </a:solidFill>
            </a:endParaRPr>
          </a:p>
          <a:p>
            <a:endParaRPr lang="ru-RU" sz="2000" dirty="0" smtClean="0">
              <a:solidFill>
                <a:schemeClr val="tx1"/>
              </a:solidFill>
            </a:endParaRPr>
          </a:p>
          <a:p>
            <a:endParaRPr lang="ru-RU" sz="2000" dirty="0" smtClean="0">
              <a:solidFill>
                <a:schemeClr val="tx1"/>
              </a:solidFill>
            </a:endParaRPr>
          </a:p>
          <a:p>
            <a:endParaRPr lang="ru-RU" sz="2000" dirty="0" smtClean="0">
              <a:solidFill>
                <a:schemeClr val="tx1"/>
              </a:solidFill>
            </a:endParaRPr>
          </a:p>
          <a:p>
            <a:endParaRPr lang="ru-RU" sz="2000" dirty="0" smtClean="0">
              <a:solidFill>
                <a:schemeClr val="tx1"/>
              </a:solidFill>
            </a:endParaRPr>
          </a:p>
          <a:p>
            <a:endParaRPr lang="ru-RU" sz="2000" dirty="0">
              <a:solidFill>
                <a:schemeClr val="tx1"/>
              </a:solidFill>
            </a:endParaRPr>
          </a:p>
        </p:txBody>
      </p:sp>
      <p:sp>
        <p:nvSpPr>
          <p:cNvPr id="9" name="TextBox 8"/>
          <p:cNvSpPr txBox="1"/>
          <p:nvPr/>
        </p:nvSpPr>
        <p:spPr>
          <a:xfrm>
            <a:off x="4572000" y="3500438"/>
            <a:ext cx="3643338" cy="314327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noAutofit/>
          </a:bodyPr>
          <a:lstStyle/>
          <a:p>
            <a:r>
              <a:rPr lang="ru-RU" sz="1600" i="1" dirty="0" smtClean="0">
                <a:solidFill>
                  <a:schemeClr val="accent2">
                    <a:lumMod val="50000"/>
                  </a:schemeClr>
                </a:solidFill>
              </a:rPr>
              <a:t>  </a:t>
            </a:r>
          </a:p>
          <a:p>
            <a:r>
              <a:rPr lang="ru-RU" sz="1600" i="1" dirty="0" smtClean="0">
                <a:solidFill>
                  <a:schemeClr val="accent2">
                    <a:lumMod val="50000"/>
                  </a:schemeClr>
                </a:solidFill>
              </a:rPr>
              <a:t>На вопрос, что называть растением, нет однозначного ответа. Первым на этот вопрос попытался</a:t>
            </a:r>
            <a:br>
              <a:rPr lang="ru-RU" sz="1600" i="1" dirty="0" smtClean="0">
                <a:solidFill>
                  <a:schemeClr val="accent2">
                    <a:lumMod val="50000"/>
                  </a:schemeClr>
                </a:solidFill>
              </a:rPr>
            </a:br>
            <a:r>
              <a:rPr lang="ru-RU" sz="1600" i="1" dirty="0" smtClean="0">
                <a:solidFill>
                  <a:schemeClr val="accent2">
                    <a:lumMod val="50000"/>
                  </a:schemeClr>
                </a:solidFill>
              </a:rPr>
              <a:t>ответить  </a:t>
            </a:r>
            <a:r>
              <a:rPr lang="ru-RU" sz="1600" i="1" dirty="0" smtClean="0">
                <a:solidFill>
                  <a:schemeClr val="accent2">
                    <a:lumMod val="50000"/>
                  </a:schemeClr>
                </a:solidFill>
                <a:hlinkClick r:id="rId7" tooltip="Древняя Греция"/>
              </a:rPr>
              <a:t>древнегреческий</a:t>
            </a:r>
            <a:r>
              <a:rPr lang="ru-RU" sz="1600" i="1" dirty="0" smtClean="0">
                <a:solidFill>
                  <a:schemeClr val="accent2">
                    <a:lumMod val="50000"/>
                  </a:schemeClr>
                </a:solidFill>
              </a:rPr>
              <a:t>   учёный </a:t>
            </a:r>
            <a:r>
              <a:rPr lang="ru-RU" sz="1600" i="1" dirty="0" smtClean="0">
                <a:solidFill>
                  <a:schemeClr val="accent2">
                    <a:lumMod val="50000"/>
                  </a:schemeClr>
                </a:solidFill>
                <a:hlinkClick r:id="rId8" tooltip="Аристотель"/>
              </a:rPr>
              <a:t>Аристотель</a:t>
            </a:r>
            <a:r>
              <a:rPr lang="ru-RU" sz="1600" i="1" dirty="0" smtClean="0">
                <a:solidFill>
                  <a:schemeClr val="accent2">
                    <a:lumMod val="50000"/>
                  </a:schemeClr>
                </a:solidFill>
              </a:rPr>
              <a:t>, поместив растения в промежуточное состояние между неодушевлёнными предметами и животными. Он определил растения как живые организмы, которые не способны самостоятельно передвигаться</a:t>
            </a:r>
            <a:r>
              <a:rPr lang="ru-RU" sz="1600" i="1" baseline="30000" dirty="0" smtClean="0">
                <a:solidFill>
                  <a:schemeClr val="accent2">
                    <a:lumMod val="50000"/>
                  </a:schemeClr>
                </a:solidFill>
              </a:rPr>
              <a:t> </a:t>
            </a:r>
            <a:r>
              <a:rPr lang="ru-RU" sz="1600" i="1" dirty="0" smtClean="0">
                <a:solidFill>
                  <a:schemeClr val="accent2">
                    <a:lumMod val="50000"/>
                  </a:schemeClr>
                </a:solidFill>
                <a:effectLst>
                  <a:outerShdw blurRad="38100" dist="38100" dir="2700000" algn="tl">
                    <a:srgbClr val="000000">
                      <a:alpha val="43137"/>
                    </a:srgbClr>
                  </a:outerShdw>
                </a:effectLst>
              </a:rPr>
              <a:t>. </a:t>
            </a:r>
            <a:endParaRPr lang="ru-RU" sz="1600" i="1" dirty="0">
              <a:solidFill>
                <a:schemeClr val="accent2">
                  <a:lumMod val="50000"/>
                </a:schemeClr>
              </a:solidFill>
              <a:effectLst>
                <a:outerShdw blurRad="38100" dist="38100" dir="2700000" algn="tl">
                  <a:srgbClr val="000000">
                    <a:alpha val="43137"/>
                  </a:srgbClr>
                </a:outerShdw>
              </a:effectLst>
            </a:endParaRPr>
          </a:p>
        </p:txBody>
      </p:sp>
      <p:pic>
        <p:nvPicPr>
          <p:cNvPr id="10" name="Рисунок 9" descr="images (1).jpg"/>
          <p:cNvPicPr>
            <a:picLocks noChangeAspect="1"/>
          </p:cNvPicPr>
          <p:nvPr/>
        </p:nvPicPr>
        <p:blipFill>
          <a:blip r:embed="rId9"/>
          <a:stretch>
            <a:fillRect/>
          </a:stretch>
        </p:blipFill>
        <p:spPr>
          <a:xfrm>
            <a:off x="500034" y="4857760"/>
            <a:ext cx="2500330" cy="1743075"/>
          </a:xfrm>
          <a:prstGeom prst="rect">
            <a:avLst/>
          </a:prstGeom>
          <a:ln>
            <a:noFill/>
          </a:ln>
          <a:effectLst>
            <a:outerShdw blurRad="292100" dist="139700" dir="2700000" algn="tl" rotWithShape="0">
              <a:srgbClr val="333333">
                <a:alpha val="65000"/>
              </a:srgbClr>
            </a:outerShdw>
          </a:effectLst>
        </p:spPr>
      </p:pic>
      <p:pic>
        <p:nvPicPr>
          <p:cNvPr id="12" name="Рисунок 11" descr="images (14).jpg"/>
          <p:cNvPicPr>
            <a:picLocks noChangeAspect="1"/>
          </p:cNvPicPr>
          <p:nvPr/>
        </p:nvPicPr>
        <p:blipFill>
          <a:blip r:embed="rId10"/>
          <a:stretch>
            <a:fillRect/>
          </a:stretch>
        </p:blipFill>
        <p:spPr>
          <a:xfrm>
            <a:off x="1357290" y="2428868"/>
            <a:ext cx="2533650" cy="1800225"/>
          </a:xfrm>
          <a:prstGeom prst="rect">
            <a:avLst/>
          </a:prstGeom>
        </p:spPr>
      </p:pic>
      <p:grpSp>
        <p:nvGrpSpPr>
          <p:cNvPr id="13" name="Группа 12"/>
          <p:cNvGrpSpPr/>
          <p:nvPr/>
        </p:nvGrpSpPr>
        <p:grpSpPr>
          <a:xfrm>
            <a:off x="5143504" y="357166"/>
            <a:ext cx="3770514" cy="3399271"/>
            <a:chOff x="1071538" y="214290"/>
            <a:chExt cx="7300355" cy="6581568"/>
          </a:xfrm>
        </p:grpSpPr>
        <p:sp>
          <p:nvSpPr>
            <p:cNvPr id="14" name="Овал 13"/>
            <p:cNvSpPr/>
            <p:nvPr/>
          </p:nvSpPr>
          <p:spPr>
            <a:xfrm>
              <a:off x="3714745" y="214290"/>
              <a:ext cx="1939527" cy="19395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200" b="1" dirty="0" smtClean="0"/>
                <a:t>ЛИШАЙНИК</a:t>
              </a:r>
              <a:r>
                <a:rPr lang="ru-RU" sz="1400" dirty="0" smtClean="0"/>
                <a:t>И </a:t>
              </a:r>
              <a:endParaRPr lang="ru-RU" sz="1400" dirty="0"/>
            </a:p>
          </p:txBody>
        </p:sp>
        <p:sp>
          <p:nvSpPr>
            <p:cNvPr id="15" name="Овал 14"/>
            <p:cNvSpPr/>
            <p:nvPr/>
          </p:nvSpPr>
          <p:spPr>
            <a:xfrm>
              <a:off x="1643042" y="1000108"/>
              <a:ext cx="1643074" cy="16430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t>Мхи </a:t>
              </a:r>
              <a:endParaRPr lang="ru-RU" sz="1600" b="1" dirty="0"/>
            </a:p>
          </p:txBody>
        </p:sp>
        <p:sp>
          <p:nvSpPr>
            <p:cNvPr id="16" name="Овал 15"/>
            <p:cNvSpPr/>
            <p:nvPr/>
          </p:nvSpPr>
          <p:spPr>
            <a:xfrm>
              <a:off x="3071803" y="4786322"/>
              <a:ext cx="2009535" cy="20095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b="1" dirty="0" smtClean="0"/>
                <a:t>Цветковые </a:t>
              </a:r>
              <a:endParaRPr lang="ru-RU" b="1" dirty="0"/>
            </a:p>
          </p:txBody>
        </p:sp>
        <p:sp>
          <p:nvSpPr>
            <p:cNvPr id="17" name="Овал 16"/>
            <p:cNvSpPr/>
            <p:nvPr/>
          </p:nvSpPr>
          <p:spPr>
            <a:xfrm>
              <a:off x="1071538" y="3143249"/>
              <a:ext cx="1892418" cy="1892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600" b="1" dirty="0" smtClean="0"/>
                <a:t>Хвойные </a:t>
              </a:r>
              <a:endParaRPr lang="ru-RU" sz="1600" b="1" dirty="0"/>
            </a:p>
          </p:txBody>
        </p:sp>
        <p:sp>
          <p:nvSpPr>
            <p:cNvPr id="18" name="Овал 17"/>
            <p:cNvSpPr/>
            <p:nvPr/>
          </p:nvSpPr>
          <p:spPr>
            <a:xfrm>
              <a:off x="6000757" y="3929065"/>
              <a:ext cx="2371136" cy="23711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600" b="1" dirty="0" smtClean="0"/>
                <a:t>Папоротники</a:t>
              </a:r>
              <a:r>
                <a:rPr lang="ru-RU" b="1" dirty="0" smtClean="0"/>
                <a:t> </a:t>
              </a:r>
              <a:endParaRPr lang="ru-RU" b="1" dirty="0"/>
            </a:p>
          </p:txBody>
        </p:sp>
        <p:sp>
          <p:nvSpPr>
            <p:cNvPr id="19" name="Овал 18"/>
            <p:cNvSpPr/>
            <p:nvPr/>
          </p:nvSpPr>
          <p:spPr>
            <a:xfrm>
              <a:off x="5947181" y="1491245"/>
              <a:ext cx="2196718" cy="2196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400" b="1" dirty="0" smtClean="0"/>
                <a:t>ВОДОРОСЛИ</a:t>
              </a:r>
              <a:r>
                <a:rPr lang="ru-RU" sz="1600" dirty="0" smtClean="0"/>
                <a:t> </a:t>
              </a:r>
              <a:endParaRPr lang="ru-RU" sz="1600" dirty="0"/>
            </a:p>
          </p:txBody>
        </p:sp>
        <p:sp>
          <p:nvSpPr>
            <p:cNvPr id="20" name="Овал 19"/>
            <p:cNvSpPr/>
            <p:nvPr/>
          </p:nvSpPr>
          <p:spPr>
            <a:xfrm>
              <a:off x="3643306" y="2500306"/>
              <a:ext cx="2000264" cy="20002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100" b="1" dirty="0" smtClean="0"/>
                <a:t>РАСТЕНИЯ</a:t>
              </a:r>
              <a:r>
                <a:rPr lang="ru-RU" sz="1400" dirty="0" smtClean="0"/>
                <a:t> </a:t>
              </a:r>
              <a:endParaRPr lang="ru-RU" sz="1400" dirty="0"/>
            </a:p>
          </p:txBody>
        </p:sp>
        <p:cxnSp>
          <p:nvCxnSpPr>
            <p:cNvPr id="21" name="Прямая соединительная линия 20"/>
            <p:cNvCxnSpPr>
              <a:stCxn id="15" idx="5"/>
              <a:endCxn id="20" idx="1"/>
            </p:cNvCxnSpPr>
            <p:nvPr/>
          </p:nvCxnSpPr>
          <p:spPr>
            <a:xfrm rot="16200000" flipH="1">
              <a:off x="3295526" y="2152526"/>
              <a:ext cx="390678" cy="89074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a:stCxn id="17" idx="6"/>
              <a:endCxn id="20" idx="2"/>
            </p:cNvCxnSpPr>
            <p:nvPr/>
          </p:nvCxnSpPr>
          <p:spPr>
            <a:xfrm flipV="1">
              <a:off x="2963956" y="3500440"/>
              <a:ext cx="679350" cy="589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flipH="1" flipV="1">
              <a:off x="4214810" y="4643446"/>
              <a:ext cx="35719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a:endCxn id="18" idx="1"/>
            </p:cNvCxnSpPr>
            <p:nvPr/>
          </p:nvCxnSpPr>
          <p:spPr>
            <a:xfrm>
              <a:off x="5715009" y="3786189"/>
              <a:ext cx="632992" cy="4901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a:stCxn id="14" idx="4"/>
              <a:endCxn id="20" idx="0"/>
            </p:cNvCxnSpPr>
            <p:nvPr/>
          </p:nvCxnSpPr>
          <p:spPr>
            <a:xfrm rot="5400000">
              <a:off x="4490728" y="2306527"/>
              <a:ext cx="346489" cy="410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a:stCxn id="19" idx="2"/>
            </p:cNvCxnSpPr>
            <p:nvPr/>
          </p:nvCxnSpPr>
          <p:spPr>
            <a:xfrm rot="10800000" flipV="1">
              <a:off x="5089934" y="2589605"/>
              <a:ext cx="857249" cy="33040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142852"/>
            <a:ext cx="8643998" cy="642942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noAutofit/>
          </a:bodyPr>
          <a:lstStyle/>
          <a:p>
            <a:endParaRPr lang="ru-RU" dirty="0"/>
          </a:p>
        </p:txBody>
      </p:sp>
      <p:sp>
        <p:nvSpPr>
          <p:cNvPr id="3" name="TextBox 2"/>
          <p:cNvSpPr txBox="1"/>
          <p:nvPr/>
        </p:nvSpPr>
        <p:spPr>
          <a:xfrm>
            <a:off x="428596" y="1000108"/>
            <a:ext cx="5286412" cy="5214974"/>
          </a:xfrm>
          <a:prstGeom prst="rect">
            <a:avLst/>
          </a:prstGeom>
        </p:spPr>
        <p:style>
          <a:lnRef idx="1">
            <a:schemeClr val="accent1"/>
          </a:lnRef>
          <a:fillRef idx="3">
            <a:schemeClr val="accent1"/>
          </a:fillRef>
          <a:effectRef idx="2">
            <a:schemeClr val="accent1"/>
          </a:effectRef>
          <a:fontRef idx="minor">
            <a:schemeClr val="lt1"/>
          </a:fontRef>
        </p:style>
        <p:txBody>
          <a:bodyPr wrap="square" rtlCol="0">
            <a:noAutofit/>
          </a:bodyPr>
          <a:lstStyle/>
          <a:p>
            <a:pPr algn="just"/>
            <a:r>
              <a:rPr lang="ru-RU" sz="2000" b="1" dirty="0" smtClean="0">
                <a:solidFill>
                  <a:schemeClr val="accent3">
                    <a:lumMod val="40000"/>
                    <a:lumOff val="60000"/>
                  </a:schemeClr>
                </a:solidFill>
                <a:hlinkClick r:id="rId2" tooltip="Отдел (биология)"/>
              </a:rPr>
              <a:t>Отдел</a:t>
            </a:r>
            <a:r>
              <a:rPr lang="ru-RU" sz="2000" b="1" dirty="0" smtClean="0">
                <a:solidFill>
                  <a:schemeClr val="accent3">
                    <a:lumMod val="40000"/>
                    <a:lumOff val="60000"/>
                  </a:schemeClr>
                </a:solidFill>
              </a:rPr>
              <a:t> высших растений, насчитывающий  около 10 000  </a:t>
            </a:r>
            <a:r>
              <a:rPr lang="ru-RU" sz="2000" b="1" dirty="0" smtClean="0">
                <a:solidFill>
                  <a:schemeClr val="accent3">
                    <a:lumMod val="40000"/>
                    <a:lumOff val="60000"/>
                  </a:schemeClr>
                </a:solidFill>
                <a:hlinkClick r:id="rId3" tooltip="Биологический вид"/>
              </a:rPr>
              <a:t>видов</a:t>
            </a:r>
            <a:r>
              <a:rPr lang="ru-RU" sz="2000" b="1" dirty="0" smtClean="0">
                <a:solidFill>
                  <a:schemeClr val="accent3">
                    <a:lumMod val="40000"/>
                    <a:lumOff val="60000"/>
                  </a:schemeClr>
                </a:solidFill>
              </a:rPr>
              <a:t> ,  объединённых примерно в 700  </a:t>
            </a:r>
            <a:r>
              <a:rPr lang="ru-RU" sz="2000" b="1" dirty="0" smtClean="0">
                <a:solidFill>
                  <a:schemeClr val="accent3">
                    <a:lumMod val="40000"/>
                    <a:lumOff val="60000"/>
                  </a:schemeClr>
                </a:solidFill>
                <a:hlinkClick r:id="rId4" tooltip="Род"/>
              </a:rPr>
              <a:t>родов</a:t>
            </a:r>
            <a:r>
              <a:rPr lang="ru-RU" sz="2000" b="1" dirty="0" smtClean="0">
                <a:solidFill>
                  <a:schemeClr val="accent3">
                    <a:lumMod val="40000"/>
                    <a:lumOff val="60000"/>
                  </a:schemeClr>
                </a:solidFill>
              </a:rPr>
              <a:t>  и 110 — 120 </a:t>
            </a:r>
            <a:r>
              <a:rPr lang="ru-RU" sz="2000" b="1" dirty="0" smtClean="0">
                <a:solidFill>
                  <a:schemeClr val="accent3">
                    <a:lumMod val="40000"/>
                    <a:lumOff val="60000"/>
                  </a:schemeClr>
                </a:solidFill>
                <a:hlinkClick r:id="rId5" tooltip="Семейство"/>
              </a:rPr>
              <a:t>семейств</a:t>
            </a:r>
            <a:r>
              <a:rPr lang="ru-RU" sz="2000" b="1" dirty="0" smtClean="0">
                <a:solidFill>
                  <a:schemeClr val="accent3">
                    <a:lumMod val="40000"/>
                    <a:lumOff val="60000"/>
                  </a:schemeClr>
                </a:solidFill>
              </a:rPr>
              <a:t> . </a:t>
            </a:r>
            <a:br>
              <a:rPr lang="ru-RU" sz="2000" b="1" dirty="0" smtClean="0">
                <a:solidFill>
                  <a:schemeClr val="accent3">
                    <a:lumMod val="40000"/>
                    <a:lumOff val="60000"/>
                  </a:schemeClr>
                </a:solidFill>
              </a:rPr>
            </a:br>
            <a:r>
              <a:rPr lang="ru-RU" sz="2000" dirty="0" smtClean="0">
                <a:solidFill>
                  <a:schemeClr val="accent3">
                    <a:lumMod val="40000"/>
                    <a:lumOff val="60000"/>
                  </a:schemeClr>
                </a:solidFill>
              </a:rPr>
              <a:t>Как правило, это мелкие </a:t>
            </a:r>
            <a:r>
              <a:rPr lang="ru-RU" sz="2000" dirty="0" smtClean="0">
                <a:solidFill>
                  <a:schemeClr val="accent3">
                    <a:lumMod val="40000"/>
                    <a:lumOff val="60000"/>
                  </a:schemeClr>
                </a:solidFill>
                <a:hlinkClick r:id="rId6" tooltip="Растения"/>
              </a:rPr>
              <a:t>растения</a:t>
            </a:r>
            <a:r>
              <a:rPr lang="ru-RU" sz="2000" dirty="0" smtClean="0">
                <a:solidFill>
                  <a:schemeClr val="accent3">
                    <a:lumMod val="40000"/>
                    <a:lumOff val="60000"/>
                  </a:schemeClr>
                </a:solidFill>
              </a:rPr>
              <a:t>, длина которых лишь изредка превышает 50 мм; исключение составляют водные мхи, некоторые из которых имеют длину более полуметра .</a:t>
            </a:r>
            <a:endParaRPr lang="ru-RU" sz="2400" b="1" dirty="0">
              <a:solidFill>
                <a:schemeClr val="accent3">
                  <a:lumMod val="40000"/>
                  <a:lumOff val="60000"/>
                </a:schemeClr>
              </a:solidFill>
            </a:endParaRPr>
          </a:p>
        </p:txBody>
      </p:sp>
      <p:sp>
        <p:nvSpPr>
          <p:cNvPr id="4" name="TextBox 3"/>
          <p:cNvSpPr txBox="1"/>
          <p:nvPr/>
        </p:nvSpPr>
        <p:spPr>
          <a:xfrm>
            <a:off x="1714480" y="428604"/>
            <a:ext cx="5572164" cy="523220"/>
          </a:xfrm>
          <a:prstGeom prst="rect">
            <a:avLst/>
          </a:prstGeom>
          <a:noFill/>
        </p:spPr>
        <p:txBody>
          <a:bodyPr wrap="square" rtlCol="0">
            <a:spAutoFit/>
          </a:bodyPr>
          <a:lstStyle/>
          <a:p>
            <a:pPr algn="ctr"/>
            <a:r>
              <a:rPr lang="ru-RU" sz="2800" b="1" i="1" dirty="0" smtClean="0"/>
              <a:t>Мхи это</a:t>
            </a:r>
            <a:endParaRPr lang="ru-RU" sz="2800" b="1" i="1" dirty="0"/>
          </a:p>
        </p:txBody>
      </p:sp>
      <p:pic>
        <p:nvPicPr>
          <p:cNvPr id="5" name="Рисунок 4" descr="загруженное (2).jpg"/>
          <p:cNvPicPr>
            <a:picLocks noChangeAspect="1"/>
          </p:cNvPicPr>
          <p:nvPr/>
        </p:nvPicPr>
        <p:blipFill>
          <a:blip r:embed="rId7"/>
          <a:stretch>
            <a:fillRect/>
          </a:stretch>
        </p:blipFill>
        <p:spPr>
          <a:xfrm>
            <a:off x="5857884" y="1000108"/>
            <a:ext cx="2514600" cy="1819275"/>
          </a:xfrm>
          <a:prstGeom prst="rect">
            <a:avLst/>
          </a:prstGeom>
        </p:spPr>
      </p:pic>
      <p:pic>
        <p:nvPicPr>
          <p:cNvPr id="7" name="Рисунок 6" descr="images (11).jpg"/>
          <p:cNvPicPr>
            <a:picLocks noChangeAspect="1"/>
          </p:cNvPicPr>
          <p:nvPr/>
        </p:nvPicPr>
        <p:blipFill>
          <a:blip r:embed="rId8"/>
          <a:stretch>
            <a:fillRect/>
          </a:stretch>
        </p:blipFill>
        <p:spPr>
          <a:xfrm>
            <a:off x="4643438" y="4000504"/>
            <a:ext cx="3444332" cy="1928826"/>
          </a:xfrm>
          <a:prstGeom prst="rect">
            <a:avLst/>
          </a:prstGeom>
        </p:spPr>
      </p:pic>
      <p:pic>
        <p:nvPicPr>
          <p:cNvPr id="6" name="Рисунок 5" descr="загруженное (7).jpg"/>
          <p:cNvPicPr>
            <a:picLocks noChangeAspect="1"/>
          </p:cNvPicPr>
          <p:nvPr/>
        </p:nvPicPr>
        <p:blipFill>
          <a:blip r:embed="rId9"/>
          <a:stretch>
            <a:fillRect/>
          </a:stretch>
        </p:blipFill>
        <p:spPr>
          <a:xfrm>
            <a:off x="785786" y="4143380"/>
            <a:ext cx="3016791" cy="2000264"/>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wrap="square" rtlCol="0">
            <a:noAutofit/>
          </a:bodyPr>
          <a:lstStyle/>
          <a:p>
            <a:endParaRPr lang="ru-RU" dirty="0"/>
          </a:p>
        </p:txBody>
      </p:sp>
      <p:sp>
        <p:nvSpPr>
          <p:cNvPr id="3" name="TextBox 2"/>
          <p:cNvSpPr txBox="1"/>
          <p:nvPr/>
        </p:nvSpPr>
        <p:spPr>
          <a:xfrm>
            <a:off x="1857356" y="142852"/>
            <a:ext cx="5286412" cy="461665"/>
          </a:xfrm>
          <a:prstGeom prst="rect">
            <a:avLst/>
          </a:prstGeom>
          <a:noFill/>
        </p:spPr>
        <p:txBody>
          <a:bodyPr wrap="square" rtlCol="0">
            <a:spAutoFit/>
          </a:bodyPr>
          <a:lstStyle/>
          <a:p>
            <a:pPr algn="ctr"/>
            <a:r>
              <a:rPr lang="ru-RU" sz="2400" dirty="0" smtClean="0">
                <a:solidFill>
                  <a:schemeClr val="bg1">
                    <a:lumMod val="95000"/>
                    <a:lumOff val="5000"/>
                  </a:schemeClr>
                </a:solidFill>
              </a:rPr>
              <a:t>  </a:t>
            </a:r>
            <a:endParaRPr lang="ru-RU" sz="2400" dirty="0">
              <a:solidFill>
                <a:schemeClr val="bg1">
                  <a:lumMod val="95000"/>
                  <a:lumOff val="5000"/>
                </a:schemeClr>
              </a:solidFill>
            </a:endParaRPr>
          </a:p>
        </p:txBody>
      </p:sp>
      <p:sp>
        <p:nvSpPr>
          <p:cNvPr id="5" name="TextBox 4"/>
          <p:cNvSpPr txBox="1"/>
          <p:nvPr/>
        </p:nvSpPr>
        <p:spPr>
          <a:xfrm>
            <a:off x="142844" y="5000612"/>
            <a:ext cx="8715404" cy="1857388"/>
          </a:xfrm>
          <a:prstGeom prst="rect">
            <a:avLst/>
          </a:prstGeom>
          <a:noFill/>
        </p:spPr>
        <p:txBody>
          <a:bodyPr wrap="square" rtlCol="0">
            <a:noAutofit/>
          </a:bodyPr>
          <a:lstStyle/>
          <a:p>
            <a:r>
              <a:rPr lang="ru-RU" sz="2400" b="1" dirty="0" smtClean="0">
                <a:solidFill>
                  <a:srgbClr val="7030A0"/>
                </a:solidFill>
              </a:rPr>
              <a:t>СВЕТЯЩИЕЩИЕСЯ В ПОЛУ МРАКЕ ПЕЩЕР РЕЛИКТОВЫЙ ИМОХ , СПОСОБЕН СВИТИТСЯ ИЗУМРУДНО </a:t>
            </a:r>
            <a:r>
              <a:rPr lang="ru-RU" sz="2400" b="1" dirty="0" smtClean="0">
                <a:solidFill>
                  <a:srgbClr val="7030A0"/>
                </a:solidFill>
              </a:rPr>
              <a:t>–</a:t>
            </a:r>
            <a:r>
              <a:rPr lang="en-US" sz="2400" b="1" dirty="0" smtClean="0">
                <a:solidFill>
                  <a:srgbClr val="7030A0"/>
                </a:solidFill>
              </a:rPr>
              <a:t> </a:t>
            </a:r>
            <a:r>
              <a:rPr lang="ru-RU" sz="2400" b="1" dirty="0" smtClean="0">
                <a:solidFill>
                  <a:srgbClr val="7030A0"/>
                </a:solidFill>
              </a:rPr>
              <a:t>ЗЕЛЕНЫМ </a:t>
            </a:r>
            <a:r>
              <a:rPr lang="ru-RU" sz="2400" b="1" dirty="0" smtClean="0">
                <a:solidFill>
                  <a:srgbClr val="7030A0"/>
                </a:solidFill>
              </a:rPr>
              <a:t>ЗВЕТОМ ,ПРЕМЛОВЛЯЯ СОЛНЕЧНЫЕ ЛУЧИ </a:t>
            </a:r>
            <a:r>
              <a:rPr lang="ru-RU" sz="2000" b="1" dirty="0" smtClean="0">
                <a:solidFill>
                  <a:srgbClr val="7030A0"/>
                </a:solidFill>
              </a:rPr>
              <a:t>.</a:t>
            </a:r>
            <a:endParaRPr lang="ru-RU" sz="2000" b="1" dirty="0">
              <a:solidFill>
                <a:srgbClr val="7030A0"/>
              </a:solidFill>
            </a:endParaRPr>
          </a:p>
        </p:txBody>
      </p:sp>
      <p:sp>
        <p:nvSpPr>
          <p:cNvPr id="6" name="TextBox 5"/>
          <p:cNvSpPr txBox="1"/>
          <p:nvPr/>
        </p:nvSpPr>
        <p:spPr>
          <a:xfrm>
            <a:off x="285720" y="285728"/>
            <a:ext cx="8358246" cy="830997"/>
          </a:xfrm>
          <a:prstGeom prst="rect">
            <a:avLst/>
          </a:prstGeom>
          <a:noFill/>
        </p:spPr>
        <p:txBody>
          <a:bodyPr wrap="square" rtlCol="0">
            <a:spAutoFit/>
          </a:bodyPr>
          <a:lstStyle/>
          <a:p>
            <a:r>
              <a:rPr lang="ru-RU" sz="2400" b="1" dirty="0" smtClean="0">
                <a:solidFill>
                  <a:srgbClr val="7030A0"/>
                </a:solidFill>
              </a:rPr>
              <a:t>СВЕТЯЩИЕСЯ В ПОЛУМРАКЕ ПЕЩЕР МХИ ПОРОДИЛИ ЛЕГЕНДЫ О СОКРОВИЩЯХ ГНОМОВ .</a:t>
            </a:r>
            <a:endParaRPr lang="ru-RU" sz="2400" b="1" dirty="0">
              <a:solidFill>
                <a:srgbClr val="7030A0"/>
              </a:solidFill>
            </a:endParaRPr>
          </a:p>
        </p:txBody>
      </p:sp>
      <p:pic>
        <p:nvPicPr>
          <p:cNvPr id="8" name="Рисунок 7" descr="foto-342.jpg"/>
          <p:cNvPicPr>
            <a:picLocks noChangeAspect="1"/>
          </p:cNvPicPr>
          <p:nvPr/>
        </p:nvPicPr>
        <p:blipFill>
          <a:blip r:embed="rId2"/>
          <a:stretch>
            <a:fillRect/>
          </a:stretch>
        </p:blipFill>
        <p:spPr>
          <a:xfrm>
            <a:off x="1928794" y="1214422"/>
            <a:ext cx="4929222" cy="3696917"/>
          </a:xfrm>
          <a:prstGeom prst="rect">
            <a:avLst/>
          </a:prstGeom>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1143000"/>
          </a:xfrm>
        </p:spPr>
        <p:style>
          <a:lnRef idx="2">
            <a:schemeClr val="accent2"/>
          </a:lnRef>
          <a:fillRef idx="1">
            <a:schemeClr val="lt1"/>
          </a:fillRef>
          <a:effectRef idx="0">
            <a:schemeClr val="accent2"/>
          </a:effectRef>
          <a:fontRef idx="minor">
            <a:schemeClr val="dk1"/>
          </a:fontRef>
        </p:style>
        <p:txBody>
          <a:bodyPr/>
          <a:lstStyle/>
          <a:p>
            <a:pPr algn="ctr"/>
            <a:r>
              <a:rPr lang="ru-RU" dirty="0" smtClean="0">
                <a:solidFill>
                  <a:srgbClr val="FFFF00"/>
                </a:solidFill>
                <a:hlinkClick r:id="rId2" tooltip="Папоротники"/>
              </a:rPr>
              <a:t>Папоротники</a:t>
            </a:r>
            <a:r>
              <a:rPr lang="en-US" dirty="0" smtClean="0">
                <a:solidFill>
                  <a:srgbClr val="FFFF00"/>
                </a:solidFill>
              </a:rPr>
              <a:t> -</a:t>
            </a:r>
            <a:r>
              <a:rPr lang="ru-RU" dirty="0" smtClean="0">
                <a:solidFill>
                  <a:srgbClr val="FFFF00"/>
                </a:solidFill>
              </a:rPr>
              <a:t> </a:t>
            </a:r>
            <a:r>
              <a:rPr lang="ru-RU" dirty="0" smtClean="0">
                <a:solidFill>
                  <a:srgbClr val="FFFF00"/>
                </a:solidFill>
              </a:rPr>
              <a:t>это</a:t>
            </a:r>
            <a:endParaRPr lang="ru-RU" dirty="0">
              <a:solidFill>
                <a:srgbClr val="FFFF00"/>
              </a:solidFill>
            </a:endParaRPr>
          </a:p>
        </p:txBody>
      </p:sp>
      <p:sp>
        <p:nvSpPr>
          <p:cNvPr id="4" name="TextBox 3"/>
          <p:cNvSpPr txBox="1"/>
          <p:nvPr/>
        </p:nvSpPr>
        <p:spPr>
          <a:xfrm>
            <a:off x="571472" y="1643051"/>
            <a:ext cx="2643206" cy="378565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ru-RU" sz="1600" dirty="0" smtClean="0">
                <a:hlinkClick r:id="rId3" tooltip="Тип (биология)"/>
              </a:rPr>
              <a:t> отдел</a:t>
            </a:r>
            <a:r>
              <a:rPr lang="ru-RU" sz="1600" dirty="0" smtClean="0"/>
              <a:t> </a:t>
            </a:r>
            <a:r>
              <a:rPr lang="ru-RU" sz="1600" dirty="0" smtClean="0">
                <a:hlinkClick r:id="rId4" tooltip="Сосудистые растения"/>
              </a:rPr>
              <a:t>сосудистых растений</a:t>
            </a:r>
            <a:r>
              <a:rPr lang="ru-RU" sz="1600" dirty="0" smtClean="0"/>
              <a:t>, в который входят современные  папоротники, так и одни из древнейших </a:t>
            </a:r>
            <a:r>
              <a:rPr lang="ru-RU" sz="1600" dirty="0" smtClean="0">
                <a:hlinkClick r:id="rId5" tooltip="Высшие растения"/>
              </a:rPr>
              <a:t>высших растений</a:t>
            </a:r>
            <a:r>
              <a:rPr lang="ru-RU" sz="1600" dirty="0" smtClean="0"/>
              <a:t>, появившихся около 400 млн. лет назад </a:t>
            </a:r>
            <a:r>
              <a:rPr lang="ru-RU" sz="1600" dirty="0" smtClean="0">
                <a:hlinkClick r:id="rId6" tooltip="Девонский период"/>
              </a:rPr>
              <a:t>периоде</a:t>
            </a:r>
            <a:r>
              <a:rPr lang="ru-RU" sz="1600" dirty="0" smtClean="0"/>
              <a:t> </a:t>
            </a:r>
            <a:r>
              <a:rPr lang="ru-RU" sz="1600" dirty="0" smtClean="0">
                <a:hlinkClick r:id="rId7" tooltip="Палеозойская эра"/>
              </a:rPr>
              <a:t>палеозойской эры</a:t>
            </a:r>
            <a:r>
              <a:rPr lang="ru-RU" sz="1600" dirty="0" smtClean="0"/>
              <a:t>. Гигантские растения из группы </a:t>
            </a:r>
            <a:r>
              <a:rPr lang="ru-RU" sz="1600" u="sng" dirty="0" smtClean="0">
                <a:hlinkClick r:id="rId8" tooltip="Древовидные папоротники"/>
              </a:rPr>
              <a:t>древовидных папоротников</a:t>
            </a:r>
            <a:r>
              <a:rPr lang="ru-RU" sz="1600" dirty="0" smtClean="0"/>
              <a:t> во многом определяли облик планеты в конце палеозойской — начале </a:t>
            </a:r>
            <a:r>
              <a:rPr lang="ru-RU" sz="1600" dirty="0" smtClean="0">
                <a:hlinkClick r:id="rId9" tooltip="Мезозой"/>
              </a:rPr>
              <a:t>мезозойской</a:t>
            </a:r>
            <a:r>
              <a:rPr lang="ru-RU" sz="1600" dirty="0" smtClean="0"/>
              <a:t> эры.</a:t>
            </a:r>
            <a:endParaRPr lang="ru-RU" sz="1600" dirty="0"/>
          </a:p>
        </p:txBody>
      </p:sp>
      <p:pic>
        <p:nvPicPr>
          <p:cNvPr id="5" name="Рисунок 4" descr="images (6).jpg"/>
          <p:cNvPicPr>
            <a:picLocks noChangeAspect="1"/>
          </p:cNvPicPr>
          <p:nvPr/>
        </p:nvPicPr>
        <p:blipFill>
          <a:blip r:embed="rId10"/>
          <a:stretch>
            <a:fillRect/>
          </a:stretch>
        </p:blipFill>
        <p:spPr>
          <a:xfrm>
            <a:off x="6572264" y="4357694"/>
            <a:ext cx="1952625" cy="1952625"/>
          </a:xfrm>
          <a:prstGeom prst="rect">
            <a:avLst/>
          </a:prstGeom>
          <a:ln>
            <a:noFill/>
          </a:ln>
          <a:effectLst>
            <a:softEdge rad="112500"/>
          </a:effectLst>
        </p:spPr>
      </p:pic>
      <p:pic>
        <p:nvPicPr>
          <p:cNvPr id="6" name="Рисунок 5" descr="загруженное (6).jpg"/>
          <p:cNvPicPr>
            <a:picLocks noChangeAspect="1"/>
          </p:cNvPicPr>
          <p:nvPr/>
        </p:nvPicPr>
        <p:blipFill>
          <a:blip r:embed="rId11"/>
          <a:stretch>
            <a:fillRect/>
          </a:stretch>
        </p:blipFill>
        <p:spPr>
          <a:xfrm>
            <a:off x="6072198" y="1571612"/>
            <a:ext cx="2143125" cy="2143125"/>
          </a:xfrm>
          <a:prstGeom prst="rect">
            <a:avLst/>
          </a:prstGeom>
          <a:ln>
            <a:noFill/>
          </a:ln>
          <a:effectLst>
            <a:outerShdw blurRad="292100" dist="139700" dir="2700000" algn="tl" rotWithShape="0">
              <a:srgbClr val="333333">
                <a:alpha val="65000"/>
              </a:srgbClr>
            </a:outerShdw>
          </a:effectLst>
        </p:spPr>
      </p:pic>
      <p:pic>
        <p:nvPicPr>
          <p:cNvPr id="7" name="Рисунок 6" descr="загруженное.jpg"/>
          <p:cNvPicPr>
            <a:picLocks noChangeAspect="1"/>
          </p:cNvPicPr>
          <p:nvPr/>
        </p:nvPicPr>
        <p:blipFill>
          <a:blip r:embed="rId12"/>
          <a:stretch>
            <a:fillRect/>
          </a:stretch>
        </p:blipFill>
        <p:spPr>
          <a:xfrm>
            <a:off x="3428992" y="3429000"/>
            <a:ext cx="2466975" cy="18478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214290"/>
            <a:ext cx="8001056" cy="6429420"/>
          </a:xfrm>
          <a:prstGeom prst="rect">
            <a:avLst/>
          </a:prstGeom>
        </p:spPr>
        <p:style>
          <a:lnRef idx="3">
            <a:schemeClr val="lt1"/>
          </a:lnRef>
          <a:fillRef idx="1">
            <a:schemeClr val="accent3"/>
          </a:fillRef>
          <a:effectRef idx="1">
            <a:schemeClr val="accent3"/>
          </a:effectRef>
          <a:fontRef idx="minor">
            <a:schemeClr val="lt1"/>
          </a:fontRef>
        </p:style>
        <p:txBody>
          <a:bodyPr wrap="square" rtlCol="0">
            <a:noAutofit/>
          </a:bodyPr>
          <a:lstStyle/>
          <a:p>
            <a:endParaRPr lang="ru-RU" dirty="0"/>
          </a:p>
        </p:txBody>
      </p:sp>
      <p:sp>
        <p:nvSpPr>
          <p:cNvPr id="3" name="TextBox 2"/>
          <p:cNvSpPr txBox="1"/>
          <p:nvPr/>
        </p:nvSpPr>
        <p:spPr>
          <a:xfrm>
            <a:off x="1285852" y="357166"/>
            <a:ext cx="4929222" cy="954107"/>
          </a:xfrm>
          <a:prstGeom prst="rect">
            <a:avLst/>
          </a:prstGeom>
          <a:noFill/>
        </p:spPr>
        <p:txBody>
          <a:bodyPr wrap="square" rtlCol="0">
            <a:spAutoFit/>
          </a:bodyPr>
          <a:lstStyle/>
          <a:p>
            <a:r>
              <a:rPr lang="ru-RU" sz="2800" dirty="0" smtClean="0">
                <a:solidFill>
                  <a:schemeClr val="accent1">
                    <a:lumMod val="50000"/>
                  </a:schemeClr>
                </a:solidFill>
              </a:rPr>
              <a:t>Когда цветет папоротник? Реальность и Легенда . </a:t>
            </a:r>
          </a:p>
        </p:txBody>
      </p:sp>
      <p:sp>
        <p:nvSpPr>
          <p:cNvPr id="5" name="TextBox 4"/>
          <p:cNvSpPr txBox="1"/>
          <p:nvPr/>
        </p:nvSpPr>
        <p:spPr>
          <a:xfrm>
            <a:off x="785786" y="1928802"/>
            <a:ext cx="7929618" cy="1200329"/>
          </a:xfrm>
          <a:prstGeom prst="rect">
            <a:avLst/>
          </a:prstGeom>
          <a:noFill/>
        </p:spPr>
        <p:txBody>
          <a:bodyPr wrap="square" rtlCol="0">
            <a:spAutoFit/>
          </a:bodyPr>
          <a:lstStyle/>
          <a:p>
            <a:r>
              <a:rPr lang="ru-RU" dirty="0" smtClean="0">
                <a:solidFill>
                  <a:srgbClr val="7030A0"/>
                </a:solidFill>
              </a:rPr>
              <a:t>Если верить народному поверью, один раз в год — в ночь на Ивана Купалу. Тогда на поляне среди дремучего леса распускается перунов огнецвет. Посередине раскинувшихся перистых листьев, словно светящийся уголек, появляется цветочная почка.</a:t>
            </a:r>
            <a:endParaRPr lang="ru-RU" dirty="0">
              <a:solidFill>
                <a:srgbClr val="7030A0"/>
              </a:solidFill>
            </a:endParaRPr>
          </a:p>
        </p:txBody>
      </p:sp>
      <p:pic>
        <p:nvPicPr>
          <p:cNvPr id="6" name="Рисунок 5" descr="загруженное (3).jpg"/>
          <p:cNvPicPr>
            <a:picLocks noChangeAspect="1"/>
          </p:cNvPicPr>
          <p:nvPr/>
        </p:nvPicPr>
        <p:blipFill>
          <a:blip r:embed="rId2"/>
          <a:stretch>
            <a:fillRect/>
          </a:stretch>
        </p:blipFill>
        <p:spPr>
          <a:xfrm>
            <a:off x="6429388" y="285728"/>
            <a:ext cx="2286016" cy="1521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Рисунок 6" descr="images (4).jpg"/>
          <p:cNvPicPr>
            <a:picLocks noChangeAspect="1"/>
          </p:cNvPicPr>
          <p:nvPr/>
        </p:nvPicPr>
        <p:blipFill>
          <a:blip r:embed="rId3"/>
          <a:stretch>
            <a:fillRect/>
          </a:stretch>
        </p:blipFill>
        <p:spPr>
          <a:xfrm>
            <a:off x="785786" y="3214686"/>
            <a:ext cx="2384335" cy="17859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Рисунок 7" descr="загруженное (4).jpg"/>
          <p:cNvPicPr>
            <a:picLocks noChangeAspect="1"/>
          </p:cNvPicPr>
          <p:nvPr/>
        </p:nvPicPr>
        <p:blipFill>
          <a:blip r:embed="rId4"/>
          <a:stretch>
            <a:fillRect/>
          </a:stretch>
        </p:blipFill>
        <p:spPr>
          <a:xfrm>
            <a:off x="6215074" y="2857496"/>
            <a:ext cx="2500330" cy="16638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p:cNvSpPr txBox="1"/>
          <p:nvPr/>
        </p:nvSpPr>
        <p:spPr>
          <a:xfrm>
            <a:off x="3143240" y="3143248"/>
            <a:ext cx="3286148" cy="3416320"/>
          </a:xfrm>
          <a:prstGeom prst="rect">
            <a:avLst/>
          </a:prstGeom>
          <a:noFill/>
        </p:spPr>
        <p:txBody>
          <a:bodyPr wrap="square" rtlCol="0">
            <a:spAutoFit/>
          </a:bodyPr>
          <a:lstStyle/>
          <a:p>
            <a:r>
              <a:rPr lang="ru-RU" dirty="0" smtClean="0">
                <a:solidFill>
                  <a:srgbClr val="7030A0"/>
                </a:solidFill>
              </a:rPr>
              <a:t>В воздухе были обнаружены споры тайнобрачных растений..."</a:t>
            </a:r>
            <a:br>
              <a:rPr lang="ru-RU" dirty="0" smtClean="0">
                <a:solidFill>
                  <a:srgbClr val="7030A0"/>
                </a:solidFill>
              </a:rPr>
            </a:br>
            <a:r>
              <a:rPr lang="ru-RU" dirty="0" smtClean="0">
                <a:solidFill>
                  <a:srgbClr val="7030A0"/>
                </a:solidFill>
              </a:rPr>
              <a:t>Папоротник, оказывается, - тайнобрачное растение. Слово-то какое. Прям интригами запахло, дворцовыми переворотами.</a:t>
            </a:r>
            <a:br>
              <a:rPr lang="ru-RU" dirty="0" smtClean="0">
                <a:solidFill>
                  <a:srgbClr val="7030A0"/>
                </a:solidFill>
              </a:rPr>
            </a:br>
            <a:r>
              <a:rPr lang="ru-RU" dirty="0" smtClean="0">
                <a:solidFill>
                  <a:srgbClr val="7030A0"/>
                </a:solidFill>
              </a:rPr>
              <a:t>А явнобрачное - это всё что с цветочками.</a:t>
            </a:r>
            <a:br>
              <a:rPr lang="ru-RU" dirty="0" smtClean="0">
                <a:solidFill>
                  <a:srgbClr val="7030A0"/>
                </a:solidFill>
              </a:rPr>
            </a:br>
            <a:r>
              <a:rPr lang="ru-RU" dirty="0" smtClean="0">
                <a:solidFill>
                  <a:srgbClr val="7030A0"/>
                </a:solidFill>
              </a:rPr>
              <a:t>Я готова жевать это классное слово.</a:t>
            </a:r>
            <a:endParaRPr lang="ru-RU" dirty="0">
              <a:solidFill>
                <a:srgbClr val="7030A0"/>
              </a:solidFill>
            </a:endParaRPr>
          </a:p>
        </p:txBody>
      </p:sp>
      <p:pic>
        <p:nvPicPr>
          <p:cNvPr id="10" name="Рисунок 9" descr="images (5).jpg"/>
          <p:cNvPicPr>
            <a:picLocks noChangeAspect="1"/>
          </p:cNvPicPr>
          <p:nvPr/>
        </p:nvPicPr>
        <p:blipFill>
          <a:blip r:embed="rId5"/>
          <a:stretch>
            <a:fillRect/>
          </a:stretch>
        </p:blipFill>
        <p:spPr>
          <a:xfrm>
            <a:off x="6286512" y="5072074"/>
            <a:ext cx="2214578" cy="1473701"/>
          </a:xfrm>
          <a:prstGeom prst="rect">
            <a:avLst/>
          </a:prstGeom>
        </p:spPr>
      </p:pic>
      <p:pic>
        <p:nvPicPr>
          <p:cNvPr id="11" name="Рисунок 10" descr="загруженное (5).jpg"/>
          <p:cNvPicPr>
            <a:picLocks noChangeAspect="1"/>
          </p:cNvPicPr>
          <p:nvPr/>
        </p:nvPicPr>
        <p:blipFill>
          <a:blip r:embed="rId6"/>
          <a:stretch>
            <a:fillRect/>
          </a:stretch>
        </p:blipFill>
        <p:spPr>
          <a:xfrm>
            <a:off x="857224" y="5072074"/>
            <a:ext cx="2000264" cy="1498267"/>
          </a:xfrm>
          <a:prstGeom prst="rect">
            <a:avLst/>
          </a:prstGeom>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Легенда </a:t>
            </a:r>
            <a:r>
              <a:rPr lang="ru-RU" dirty="0" err="1" smtClean="0"/>
              <a:t>папаратников</a:t>
            </a:r>
            <a:r>
              <a:rPr lang="ru-RU" dirty="0" smtClean="0"/>
              <a:t> </a:t>
            </a:r>
            <a:endParaRPr lang="ru-RU" dirty="0"/>
          </a:p>
        </p:txBody>
      </p:sp>
      <p:sp>
        <p:nvSpPr>
          <p:cNvPr id="7" name="TextBox 6"/>
          <p:cNvSpPr txBox="1">
            <a:spLocks/>
          </p:cNvSpPr>
          <p:nvPr/>
        </p:nvSpPr>
        <p:spPr>
          <a:xfrm>
            <a:off x="214282" y="1571612"/>
            <a:ext cx="4071966" cy="233910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ru-RU" b="1" dirty="0" smtClean="0"/>
              <a:t>Папоротник (английское</a:t>
            </a:r>
            <a:r>
              <a:rPr lang="en-US" b="1" dirty="0" smtClean="0"/>
              <a:t> </a:t>
            </a:r>
            <a:r>
              <a:rPr lang="ru-RU" b="1" dirty="0" smtClean="0"/>
              <a:t>легенда ) </a:t>
            </a:r>
          </a:p>
          <a:p>
            <a:pPr algn="ctr"/>
            <a:r>
              <a:rPr lang="ru-RU" sz="1600" dirty="0" smtClean="0"/>
              <a:t> По английским поверьям волшебной силой обладает только цветок, добытый особым способом. Помимо всего прочего, добытая таким тайным способом разрыв - трава делала своего обладателя невидимым, а еще его не могли ранить ни пуля, ни свинец.</a:t>
            </a:r>
            <a:br>
              <a:rPr lang="ru-RU" sz="1600" dirty="0" smtClean="0"/>
            </a:br>
            <a:endParaRPr lang="ru-RU" sz="1600" dirty="0"/>
          </a:p>
        </p:txBody>
      </p:sp>
      <p:sp>
        <p:nvSpPr>
          <p:cNvPr id="8" name="TextBox 7"/>
          <p:cNvSpPr txBox="1"/>
          <p:nvPr/>
        </p:nvSpPr>
        <p:spPr>
          <a:xfrm>
            <a:off x="5072066" y="1571612"/>
            <a:ext cx="3786214" cy="2339102"/>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ru-RU" sz="1600" dirty="0" smtClean="0"/>
              <a:t>В народном сознании папоротники были связаны и со змеями. И некоторые виды папоротников, такие как "гадючий язык", излечивал даже от укуса такой ядовитой змеи, как гадюка. Хотя, согласно валлийскому суеверию, носить его собой крайне опасно, так как это растение способно привлекать к себе змей</a:t>
            </a:r>
            <a:r>
              <a:rPr lang="ru-RU" dirty="0" smtClean="0"/>
              <a:t>.</a:t>
            </a:r>
            <a:endParaRPr lang="ru-RU" dirty="0"/>
          </a:p>
        </p:txBody>
      </p:sp>
      <p:pic>
        <p:nvPicPr>
          <p:cNvPr id="9" name="Рисунок 8" descr="a64d2694266441c955a7a64c6dda6d66.jpg"/>
          <p:cNvPicPr>
            <a:picLocks noChangeAspect="1"/>
          </p:cNvPicPr>
          <p:nvPr/>
        </p:nvPicPr>
        <p:blipFill>
          <a:blip r:embed="rId2"/>
          <a:stretch>
            <a:fillRect/>
          </a:stretch>
        </p:blipFill>
        <p:spPr>
          <a:xfrm>
            <a:off x="3000364" y="4214818"/>
            <a:ext cx="3286128" cy="219075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9"/>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9"/>
                                        </p:tgtEl>
                                        <p:attrNameLst>
                                          <p:attrName>ppt_y</p:attrName>
                                        </p:attrNameLst>
                                      </p:cBhvr>
                                      <p:tavLst>
                                        <p:tav tm="0">
                                          <p:val>
                                            <p:strVal val="#ppt_y"/>
                                          </p:val>
                                        </p:tav>
                                        <p:tav tm="100000">
                                          <p:val>
                                            <p:strVal val="#ppt_y"/>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5" descr="images (8).jpg"/>
          <p:cNvPicPr>
            <a:picLocks noGrp="1" noChangeAspect="1"/>
          </p:cNvPicPr>
          <p:nvPr>
            <p:ph idx="1"/>
          </p:nvPr>
        </p:nvPicPr>
        <p:blipFill>
          <a:blip r:embed="rId2"/>
          <a:srcRect/>
          <a:stretch>
            <a:fillRect/>
          </a:stretch>
        </p:blipFill>
        <p:spPr>
          <a:xfrm>
            <a:off x="288000" y="1548000"/>
            <a:ext cx="3422423" cy="230663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Прямоугольник 3"/>
          <p:cNvSpPr/>
          <p:nvPr/>
        </p:nvSpPr>
        <p:spPr>
          <a:xfrm>
            <a:off x="2071670" y="214290"/>
            <a:ext cx="5357850" cy="1200329"/>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ru-RU" sz="3600" b="1" dirty="0" smtClean="0">
                <a:ln/>
                <a:solidFill>
                  <a:schemeClr val="accent3"/>
                </a:solidFill>
              </a:rPr>
              <a:t>Голосеменные растения . </a:t>
            </a:r>
            <a:endParaRPr lang="ru-RU" sz="3600" b="1" dirty="0">
              <a:ln/>
              <a:solidFill>
                <a:schemeClr val="accent3"/>
              </a:solidFill>
            </a:endParaRPr>
          </a:p>
        </p:txBody>
      </p:sp>
      <p:sp>
        <p:nvSpPr>
          <p:cNvPr id="7" name="TextBox 6"/>
          <p:cNvSpPr txBox="1"/>
          <p:nvPr/>
        </p:nvSpPr>
        <p:spPr>
          <a:xfrm>
            <a:off x="4643438" y="1643050"/>
            <a:ext cx="3786214" cy="4643470"/>
          </a:xfrm>
          <a:prstGeom prst="rect">
            <a:avLst/>
          </a:prstGeom>
        </p:spPr>
        <p:style>
          <a:lnRef idx="2">
            <a:schemeClr val="dk1"/>
          </a:lnRef>
          <a:fillRef idx="1">
            <a:schemeClr val="lt1"/>
          </a:fillRef>
          <a:effectRef idx="0">
            <a:schemeClr val="dk1"/>
          </a:effectRef>
          <a:fontRef idx="minor">
            <a:schemeClr val="dk1"/>
          </a:fontRef>
        </p:style>
        <p:txBody>
          <a:bodyPr wrap="square" rtlCol="0">
            <a:noAutofit/>
          </a:bodyPr>
          <a:lstStyle/>
          <a:p>
            <a:pPr algn="just"/>
            <a:r>
              <a:rPr lang="ru-RU" b="1" dirty="0" err="1" smtClean="0"/>
              <a:t>Голосеменны́е</a:t>
            </a:r>
            <a:r>
              <a:rPr lang="ru-RU" b="1" dirty="0" smtClean="0"/>
              <a:t> </a:t>
            </a:r>
            <a:r>
              <a:rPr lang="ru-RU" b="1" dirty="0" err="1" smtClean="0"/>
              <a:t>расте́ния</a:t>
            </a:r>
            <a:r>
              <a:rPr lang="ru-RU" dirty="0" smtClean="0"/>
              <a:t> — древняя группа семенных растений, появившаяся около 370 млн. лет назад.</a:t>
            </a:r>
          </a:p>
          <a:p>
            <a:pPr algn="just"/>
            <a:endParaRPr lang="ru-RU" dirty="0" smtClean="0"/>
          </a:p>
          <a:p>
            <a:pPr algn="just"/>
            <a:r>
              <a:rPr lang="ru-RU" dirty="0" smtClean="0"/>
              <a:t>Голосеменные включают более 1000 </a:t>
            </a:r>
            <a:r>
              <a:rPr lang="ru-RU" dirty="0" smtClean="0">
                <a:hlinkClick r:id="rId3" tooltip="Биологический вид"/>
              </a:rPr>
              <a:t>видов</a:t>
            </a:r>
            <a:r>
              <a:rPr lang="ru-RU" dirty="0" smtClean="0"/>
              <a:t>, произрастающих в настоящее время на Земле.</a:t>
            </a:r>
          </a:p>
          <a:p>
            <a:pPr algn="just"/>
            <a:endParaRPr lang="ru-RU" dirty="0" smtClean="0"/>
          </a:p>
          <a:p>
            <a:pPr algn="just"/>
            <a:r>
              <a:rPr lang="ru-RU" dirty="0" smtClean="0"/>
              <a:t>Выражение «голосеменные», впервые использованное русским ботаником </a:t>
            </a:r>
            <a:r>
              <a:rPr lang="ru-RU" dirty="0" smtClean="0">
                <a:hlinkClick r:id="rId4" tooltip="Бекетов, Андрей Николаевич (ботаник)"/>
              </a:rPr>
              <a:t>А. Н. Бекетовым</a:t>
            </a:r>
            <a:r>
              <a:rPr lang="ru-RU" dirty="0" smtClean="0"/>
              <a:t>, указывает на главную отличительную черту этих растений  </a:t>
            </a:r>
            <a:r>
              <a:rPr lang="ru-RU" sz="1600" dirty="0" smtClean="0"/>
              <a:t>.</a:t>
            </a:r>
            <a:endParaRPr lang="ru-RU" sz="1600" dirty="0"/>
          </a:p>
        </p:txBody>
      </p:sp>
      <p:pic>
        <p:nvPicPr>
          <p:cNvPr id="8" name="Рисунок 7" descr="images (9).jpg"/>
          <p:cNvPicPr>
            <a:picLocks noChangeAspect="1"/>
          </p:cNvPicPr>
          <p:nvPr/>
        </p:nvPicPr>
        <p:blipFill>
          <a:blip r:embed="rId5"/>
          <a:stretch>
            <a:fillRect/>
          </a:stretch>
        </p:blipFill>
        <p:spPr>
          <a:xfrm>
            <a:off x="1071538" y="4214818"/>
            <a:ext cx="2428875" cy="18859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571472" y="0"/>
            <a:ext cx="5072098" cy="646331"/>
          </a:xfrm>
          <a:prstGeom prst="rect">
            <a:avLst/>
          </a:prstGeom>
          <a:noFill/>
        </p:spPr>
        <p:txBody>
          <a:bodyPr wrap="square" rtlCol="0">
            <a:spAutoFit/>
          </a:bodyPr>
          <a:lstStyle/>
          <a:p>
            <a:r>
              <a:rPr lang="ru-RU" b="1" dirty="0" smtClean="0">
                <a:ln/>
                <a:solidFill>
                  <a:schemeClr val="accent3"/>
                </a:solidFill>
              </a:rPr>
              <a:t> </a:t>
            </a:r>
          </a:p>
          <a:p>
            <a:r>
              <a:rPr lang="ru-RU" b="1" dirty="0" smtClean="0">
                <a:ln/>
                <a:solidFill>
                  <a:schemeClr val="accent3"/>
                </a:solidFill>
              </a:rPr>
              <a:t> </a:t>
            </a:r>
            <a:r>
              <a:rPr lang="ru-RU" b="1" dirty="0" smtClean="0">
                <a:ln/>
              </a:rPr>
              <a:t>Интересное про   Голосеменные растения </a:t>
            </a:r>
            <a:endParaRPr lang="ru-RU" b="1" dirty="0"/>
          </a:p>
        </p:txBody>
      </p:sp>
      <p:pic>
        <p:nvPicPr>
          <p:cNvPr id="4" name="Рисунок 3" descr="2_sekvoia.jpg"/>
          <p:cNvPicPr>
            <a:picLocks noChangeAspect="1"/>
          </p:cNvPicPr>
          <p:nvPr/>
        </p:nvPicPr>
        <p:blipFill>
          <a:blip r:embed="rId2"/>
          <a:stretch>
            <a:fillRect/>
          </a:stretch>
        </p:blipFill>
        <p:spPr>
          <a:xfrm>
            <a:off x="285720" y="857232"/>
            <a:ext cx="3857652" cy="2219187"/>
          </a:xfrm>
          <a:prstGeom prst="rect">
            <a:avLst/>
          </a:prstGeom>
        </p:spPr>
      </p:pic>
      <p:sp>
        <p:nvSpPr>
          <p:cNvPr id="5" name="TextBox 4"/>
          <p:cNvSpPr txBox="1"/>
          <p:nvPr/>
        </p:nvSpPr>
        <p:spPr>
          <a:xfrm>
            <a:off x="285720" y="3500438"/>
            <a:ext cx="3786214" cy="3877985"/>
          </a:xfrm>
          <a:prstGeom prst="rect">
            <a:avLst/>
          </a:prstGeom>
          <a:noFill/>
        </p:spPr>
        <p:txBody>
          <a:bodyPr wrap="square" rtlCol="0">
            <a:spAutoFit/>
          </a:bodyPr>
          <a:lstStyle/>
          <a:p>
            <a:r>
              <a:rPr lang="ru-RU" sz="1500" b="1" dirty="0" smtClean="0">
                <a:solidFill>
                  <a:srgbClr val="0070C0"/>
                </a:solidFill>
              </a:rPr>
              <a:t>Деревья, относящиеся к этому виду, часто достигают гигантских размеров. Одним из примеров является секвойя семейства таксодиевых , которая при средней высоте около 100 метров достигает диаметра порядка 20 метров и веса около 1000 тонн. Это растения, срок жизни которых несколько тысяч лет. После сруба одного дерева на пеньке устраивают танцплощадки или рестораны, а изучение колец секвойи позволяет ученым изучить изменение климата за сотни и тысячи лет.</a:t>
            </a:r>
          </a:p>
          <a:p>
            <a:r>
              <a:rPr lang="ru-RU" dirty="0" smtClean="0"/>
              <a:t/>
            </a:r>
            <a:br>
              <a:rPr lang="ru-RU" dirty="0" smtClean="0"/>
            </a:br>
            <a:endParaRPr lang="ru-RU" dirty="0"/>
          </a:p>
        </p:txBody>
      </p:sp>
      <p:pic>
        <p:nvPicPr>
          <p:cNvPr id="6" name="Рисунок 5" descr="3_tis.jpg"/>
          <p:cNvPicPr>
            <a:picLocks noChangeAspect="1"/>
          </p:cNvPicPr>
          <p:nvPr/>
        </p:nvPicPr>
        <p:blipFill>
          <a:blip r:embed="rId3"/>
          <a:stretch>
            <a:fillRect/>
          </a:stretch>
        </p:blipFill>
        <p:spPr>
          <a:xfrm>
            <a:off x="4929190" y="4286256"/>
            <a:ext cx="3314686" cy="2465223"/>
          </a:xfrm>
          <a:prstGeom prst="rect">
            <a:avLst/>
          </a:prstGeom>
        </p:spPr>
      </p:pic>
      <p:sp>
        <p:nvSpPr>
          <p:cNvPr id="7" name="TextBox 6"/>
          <p:cNvSpPr txBox="1"/>
          <p:nvPr/>
        </p:nvSpPr>
        <p:spPr>
          <a:xfrm>
            <a:off x="4429124" y="571480"/>
            <a:ext cx="4572032" cy="3970318"/>
          </a:xfrm>
          <a:prstGeom prst="rect">
            <a:avLst/>
          </a:prstGeom>
          <a:noFill/>
        </p:spPr>
        <p:txBody>
          <a:bodyPr wrap="square" rtlCol="0">
            <a:spAutoFit/>
          </a:bodyPr>
          <a:lstStyle/>
          <a:p>
            <a:r>
              <a:rPr lang="ru-RU" sz="1500" b="1" dirty="0" smtClean="0">
                <a:solidFill>
                  <a:srgbClr val="0070C0"/>
                </a:solidFill>
              </a:rPr>
              <a:t>Еще интересные факты о голосеменных растениях. Например, очень интересное растение тис – его семейство малочисленное, и насчитывает 20 видов. В настоящее время практически истреблено, англичане искусственно поддерживают популяцию, превратив в национальную традицию выращивание живых тисовых изгородей. Тис не отличается высотой, двухсотлетние деревья достигают высоты 20-25 метров. Удивительным является тот факт, что дерево имеет несколько верхушек. Когда одна из верхушек достигает определенного размера, она отмирает, а продолжает свой рост другая верхушка. Крона тиса плотная, густая, поэтому под деревом не растут другие растения</a:t>
            </a:r>
            <a:r>
              <a:rPr lang="ru-RU" sz="1500" b="1" dirty="0" smtClean="0">
                <a:solidFill>
                  <a:schemeClr val="bg1"/>
                </a:solidFill>
              </a:rPr>
              <a:t>.</a:t>
            </a:r>
          </a:p>
          <a:p>
            <a:endParaRPr lang="ru-RU" sz="1200" dirty="0">
              <a:solidFill>
                <a:schemeClr val="bg1"/>
              </a:solidFill>
            </a:endParaRPr>
          </a:p>
        </p:txBody>
      </p:sp>
      <p:sp>
        <p:nvSpPr>
          <p:cNvPr id="8" name="TextBox 7"/>
          <p:cNvSpPr txBox="1"/>
          <p:nvPr/>
        </p:nvSpPr>
        <p:spPr>
          <a:xfrm>
            <a:off x="4429124" y="4143380"/>
            <a:ext cx="785818" cy="369332"/>
          </a:xfrm>
          <a:prstGeom prst="rect">
            <a:avLst/>
          </a:prstGeom>
          <a:noFill/>
        </p:spPr>
        <p:txBody>
          <a:bodyPr wrap="square" rtlCol="0">
            <a:spAutoFit/>
          </a:bodyPr>
          <a:lstStyle/>
          <a:p>
            <a:endParaRPr lang="ru-RU"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571472" y="0"/>
            <a:ext cx="5072098" cy="646331"/>
          </a:xfrm>
          <a:prstGeom prst="rect">
            <a:avLst/>
          </a:prstGeom>
          <a:noFill/>
        </p:spPr>
        <p:txBody>
          <a:bodyPr wrap="square" rtlCol="0">
            <a:spAutoFit/>
          </a:bodyPr>
          <a:lstStyle/>
          <a:p>
            <a:r>
              <a:rPr lang="ru-RU" b="1" dirty="0" smtClean="0">
                <a:ln/>
                <a:solidFill>
                  <a:schemeClr val="accent3"/>
                </a:solidFill>
              </a:rPr>
              <a:t> </a:t>
            </a:r>
          </a:p>
          <a:p>
            <a:r>
              <a:rPr lang="ru-RU" b="1" dirty="0" smtClean="0">
                <a:ln/>
                <a:solidFill>
                  <a:schemeClr val="accent3"/>
                </a:solidFill>
              </a:rPr>
              <a:t>  </a:t>
            </a:r>
            <a:r>
              <a:rPr lang="ru-RU" b="1" dirty="0" smtClean="0">
                <a:ln/>
                <a:solidFill>
                  <a:srgbClr val="7030A0"/>
                </a:solidFill>
              </a:rPr>
              <a:t>Интересное про   Голосеменные растения </a:t>
            </a:r>
            <a:endParaRPr lang="ru-RU" b="1" dirty="0">
              <a:solidFill>
                <a:srgbClr val="7030A0"/>
              </a:solidFill>
            </a:endParaRPr>
          </a:p>
        </p:txBody>
      </p:sp>
      <p:sp>
        <p:nvSpPr>
          <p:cNvPr id="8" name="TextBox 7"/>
          <p:cNvSpPr txBox="1"/>
          <p:nvPr/>
        </p:nvSpPr>
        <p:spPr>
          <a:xfrm>
            <a:off x="4429124" y="4143380"/>
            <a:ext cx="785818" cy="369332"/>
          </a:xfrm>
          <a:prstGeom prst="rect">
            <a:avLst/>
          </a:prstGeom>
          <a:noFill/>
        </p:spPr>
        <p:txBody>
          <a:bodyPr wrap="square" rtlCol="0">
            <a:spAutoFit/>
          </a:bodyPr>
          <a:lstStyle/>
          <a:p>
            <a:endParaRPr lang="ru-RU" dirty="0"/>
          </a:p>
        </p:txBody>
      </p:sp>
      <p:pic>
        <p:nvPicPr>
          <p:cNvPr id="9" name="Рисунок 8" descr="4-kiparis.jpg"/>
          <p:cNvPicPr>
            <a:picLocks noChangeAspect="1"/>
          </p:cNvPicPr>
          <p:nvPr/>
        </p:nvPicPr>
        <p:blipFill>
          <a:blip r:embed="rId2"/>
          <a:stretch>
            <a:fillRect/>
          </a:stretch>
        </p:blipFill>
        <p:spPr>
          <a:xfrm>
            <a:off x="5072066" y="714356"/>
            <a:ext cx="3686176" cy="2272481"/>
          </a:xfrm>
          <a:prstGeom prst="rect">
            <a:avLst/>
          </a:prstGeom>
        </p:spPr>
      </p:pic>
      <p:sp>
        <p:nvSpPr>
          <p:cNvPr id="10" name="TextBox 9"/>
          <p:cNvSpPr txBox="1"/>
          <p:nvPr/>
        </p:nvSpPr>
        <p:spPr>
          <a:xfrm>
            <a:off x="5000628" y="3571876"/>
            <a:ext cx="3786214" cy="2585323"/>
          </a:xfrm>
          <a:prstGeom prst="rect">
            <a:avLst/>
          </a:prstGeom>
          <a:noFill/>
        </p:spPr>
        <p:txBody>
          <a:bodyPr wrap="square" rtlCol="0">
            <a:spAutoFit/>
          </a:bodyPr>
          <a:lstStyle/>
          <a:p>
            <a:r>
              <a:rPr lang="ru-RU" b="1" dirty="0" smtClean="0">
                <a:solidFill>
                  <a:srgbClr val="0070C0"/>
                </a:solidFill>
              </a:rPr>
              <a:t>Необычным является и дерево кипарис, древесина которого не поддается гниению, а в области произрастания кипарисов уничтожаются все вредные микроорганизмы, чем определяются его лечебные свойства, известные с древности.</a:t>
            </a:r>
            <a:endParaRPr lang="ru-RU" b="1" dirty="0">
              <a:solidFill>
                <a:srgbClr val="0070C0"/>
              </a:solidFill>
            </a:endParaRPr>
          </a:p>
        </p:txBody>
      </p:sp>
      <p:pic>
        <p:nvPicPr>
          <p:cNvPr id="11" name="Рисунок 10" descr="1_Gingko.jpg"/>
          <p:cNvPicPr>
            <a:picLocks noChangeAspect="1"/>
          </p:cNvPicPr>
          <p:nvPr/>
        </p:nvPicPr>
        <p:blipFill>
          <a:blip r:embed="rId3"/>
          <a:stretch>
            <a:fillRect/>
          </a:stretch>
        </p:blipFill>
        <p:spPr>
          <a:xfrm>
            <a:off x="714348" y="3857628"/>
            <a:ext cx="3917010" cy="2246314"/>
          </a:xfrm>
          <a:prstGeom prst="rect">
            <a:avLst/>
          </a:prstGeom>
        </p:spPr>
      </p:pic>
      <p:sp>
        <p:nvSpPr>
          <p:cNvPr id="12" name="TextBox 11"/>
          <p:cNvSpPr txBox="1"/>
          <p:nvPr/>
        </p:nvSpPr>
        <p:spPr>
          <a:xfrm>
            <a:off x="428596" y="857232"/>
            <a:ext cx="4000528" cy="2862322"/>
          </a:xfrm>
          <a:prstGeom prst="rect">
            <a:avLst/>
          </a:prstGeom>
          <a:noFill/>
        </p:spPr>
        <p:txBody>
          <a:bodyPr wrap="square" rtlCol="0">
            <a:spAutoFit/>
          </a:bodyPr>
          <a:lstStyle/>
          <a:p>
            <a:r>
              <a:rPr lang="ru-RU" b="1" dirty="0" smtClean="0">
                <a:solidFill>
                  <a:srgbClr val="0070C0"/>
                </a:solidFill>
              </a:rPr>
              <a:t>Удивительным является размножение голосеменных растений. Например, сосна имеет два вида шишек на одном растении – мужские и женские шишки. Оплодотворение происходит с большой временной задержкой. У некоторых видов сосен этот период достигает от года до двух лет. </a:t>
            </a:r>
            <a:endParaRPr lang="ru-RU" b="1" dirty="0">
              <a:solidFill>
                <a:srgbClr val="0070C0"/>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p:cNvSpPr>
          <p:nvPr/>
        </p:nvSpPr>
        <p:spPr>
          <a:xfrm>
            <a:off x="0" y="0"/>
            <a:ext cx="9144000" cy="685800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noAutofit/>
          </a:bodyPr>
          <a:lstStyle/>
          <a:p>
            <a:endParaRPr lang="ru-RU" dirty="0"/>
          </a:p>
        </p:txBody>
      </p:sp>
      <p:sp>
        <p:nvSpPr>
          <p:cNvPr id="3" name="TextBox 2"/>
          <p:cNvSpPr txBox="1"/>
          <p:nvPr/>
        </p:nvSpPr>
        <p:spPr>
          <a:xfrm>
            <a:off x="357158" y="357166"/>
            <a:ext cx="5500726" cy="523220"/>
          </a:xfrm>
          <a:prstGeom prst="rect">
            <a:avLst/>
          </a:prstGeom>
          <a:noFill/>
        </p:spPr>
        <p:txBody>
          <a:bodyPr wrap="square" rtlCol="0">
            <a:spAutoFit/>
          </a:bodyPr>
          <a:lstStyle/>
          <a:p>
            <a:r>
              <a:rPr lang="ru-RU" sz="2800" i="1" dirty="0" smtClean="0">
                <a:effectLst>
                  <a:outerShdw blurRad="38100" dist="38100" dir="2700000" algn="tl">
                    <a:srgbClr val="000000">
                      <a:alpha val="43137"/>
                    </a:srgbClr>
                  </a:outerShdw>
                </a:effectLst>
              </a:rPr>
              <a:t>Водоросли это </a:t>
            </a:r>
            <a:endParaRPr lang="ru-RU" sz="2800" i="1" dirty="0">
              <a:effectLst>
                <a:outerShdw blurRad="38100" dist="38100" dir="2700000" algn="tl">
                  <a:srgbClr val="000000">
                    <a:alpha val="43137"/>
                  </a:srgbClr>
                </a:outerShdw>
              </a:effectLst>
            </a:endParaRPr>
          </a:p>
        </p:txBody>
      </p:sp>
      <p:sp>
        <p:nvSpPr>
          <p:cNvPr id="4" name="TextBox 3"/>
          <p:cNvSpPr txBox="1"/>
          <p:nvPr/>
        </p:nvSpPr>
        <p:spPr>
          <a:xfrm>
            <a:off x="4643438" y="428604"/>
            <a:ext cx="4286248" cy="5262979"/>
          </a:xfrm>
          <a:prstGeom prst="rect">
            <a:avLst/>
          </a:prstGeom>
          <a:noFill/>
        </p:spPr>
        <p:txBody>
          <a:bodyPr wrap="square" rtlCol="0">
            <a:spAutoFit/>
          </a:bodyPr>
          <a:lstStyle/>
          <a:p>
            <a:r>
              <a:rPr lang="ru-RU" sz="2800" dirty="0" smtClean="0"/>
              <a:t>одноклеточные, колониальных или многоклеточных организмов , обитающих, как правило, в водной среде . Эти организмы в ходе </a:t>
            </a:r>
            <a:r>
              <a:rPr lang="ru-RU" sz="2800" dirty="0" smtClean="0">
                <a:hlinkClick r:id="rId2" tooltip="Эволюция"/>
              </a:rPr>
              <a:t>эволюции</a:t>
            </a:r>
            <a:r>
              <a:rPr lang="ru-RU" sz="2800" dirty="0" smtClean="0"/>
              <a:t> образовали совершенно новые организмы — </a:t>
            </a:r>
            <a:r>
              <a:rPr lang="ru-RU" sz="2800" dirty="0" smtClean="0">
                <a:hlinkClick r:id="rId3" tooltip="Лишайники"/>
              </a:rPr>
              <a:t>лишайники</a:t>
            </a:r>
            <a:r>
              <a:rPr lang="ru-RU" sz="2800" dirty="0" smtClean="0"/>
              <a:t> .  Водоросли </a:t>
            </a:r>
            <a:r>
              <a:rPr lang="ru-RU" sz="2800" u="sng" dirty="0" smtClean="0"/>
              <a:t>бывают </a:t>
            </a:r>
            <a:r>
              <a:rPr lang="ru-RU" sz="2800" dirty="0" smtClean="0"/>
              <a:t>30 метров в длину</a:t>
            </a:r>
            <a:endParaRPr lang="ru-RU" sz="2800" dirty="0"/>
          </a:p>
        </p:txBody>
      </p:sp>
      <p:pic>
        <p:nvPicPr>
          <p:cNvPr id="6" name="Рисунок 5" descr="images (15).jpg"/>
          <p:cNvPicPr>
            <a:picLocks noChangeAspect="1"/>
          </p:cNvPicPr>
          <p:nvPr/>
        </p:nvPicPr>
        <p:blipFill>
          <a:blip r:embed="rId4"/>
          <a:stretch>
            <a:fillRect/>
          </a:stretch>
        </p:blipFill>
        <p:spPr>
          <a:xfrm>
            <a:off x="214282" y="1500174"/>
            <a:ext cx="4209739" cy="2357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0" fill="hold"/>
                                        <p:tgtEl>
                                          <p:spTgt spid="3"/>
                                        </p:tgtEl>
                                        <p:attrNameLst>
                                          <p:attrName>ppt_w</p:attrName>
                                        </p:attrNameLst>
                                      </p:cBhvr>
                                      <p:tavLst>
                                        <p:tav tm="0">
                                          <p:val>
                                            <p:fltVal val="0"/>
                                          </p:val>
                                        </p:tav>
                                        <p:tav tm="100000">
                                          <p:val>
                                            <p:strVal val="#ppt_w"/>
                                          </p:val>
                                        </p:tav>
                                      </p:tavLst>
                                    </p:anim>
                                    <p:anim calcmode="lin" valueType="num">
                                      <p:cBhvr>
                                        <p:cTn id="8" dur="3000" fill="hold"/>
                                        <p:tgtEl>
                                          <p:spTgt spid="3"/>
                                        </p:tgtEl>
                                        <p:attrNameLst>
                                          <p:attrName>ppt_h</p:attrName>
                                        </p:attrNameLst>
                                      </p:cBhvr>
                                      <p:tavLst>
                                        <p:tav tm="0">
                                          <p:val>
                                            <p:fltVal val="0"/>
                                          </p:val>
                                        </p:tav>
                                        <p:tav tm="100000">
                                          <p:val>
                                            <p:strVal val="#ppt_h"/>
                                          </p:val>
                                        </p:tav>
                                      </p:tavLst>
                                    </p:anim>
                                    <p:anim calcmode="lin" valueType="num">
                                      <p:cBhvr>
                                        <p:cTn id="9" dur="3000" fill="hold"/>
                                        <p:tgtEl>
                                          <p:spTgt spid="3"/>
                                        </p:tgtEl>
                                        <p:attrNameLst>
                                          <p:attrName>style.rotation</p:attrName>
                                        </p:attrNameLst>
                                      </p:cBhvr>
                                      <p:tavLst>
                                        <p:tav tm="0">
                                          <p:val>
                                            <p:fltVal val="360"/>
                                          </p:val>
                                        </p:tav>
                                        <p:tav tm="100000">
                                          <p:val>
                                            <p:fltVal val="0"/>
                                          </p:val>
                                        </p:tav>
                                      </p:tavLst>
                                    </p:anim>
                                    <p:animEffect transition="in" filter="fade">
                                      <p:cBhvr>
                                        <p:cTn id="10"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p:cNvSpPr>
          <p:nvPr/>
        </p:nvSpPr>
        <p:spPr>
          <a:xfrm>
            <a:off x="0" y="0"/>
            <a:ext cx="9286844" cy="728665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noAutofit/>
          </a:bodyPr>
          <a:lstStyle/>
          <a:p>
            <a:endParaRPr lang="ru-RU" dirty="0"/>
          </a:p>
        </p:txBody>
      </p:sp>
      <p:sp>
        <p:nvSpPr>
          <p:cNvPr id="3" name="TextBox 2"/>
          <p:cNvSpPr txBox="1"/>
          <p:nvPr/>
        </p:nvSpPr>
        <p:spPr>
          <a:xfrm>
            <a:off x="142844" y="0"/>
            <a:ext cx="4929222" cy="523220"/>
          </a:xfrm>
          <a:prstGeom prst="rect">
            <a:avLst/>
          </a:prstGeom>
          <a:noFill/>
        </p:spPr>
        <p:txBody>
          <a:bodyPr wrap="square" rtlCol="0">
            <a:spAutoFit/>
          </a:bodyPr>
          <a:lstStyle/>
          <a:p>
            <a:r>
              <a:rPr lang="ru-RU" sz="2800" i="1" dirty="0" smtClean="0">
                <a:effectLst>
                  <a:outerShdw blurRad="38100" dist="38100" dir="2700000" algn="tl">
                    <a:srgbClr val="000000">
                      <a:alpha val="43137"/>
                    </a:srgbClr>
                  </a:outerShdw>
                </a:effectLst>
              </a:rPr>
              <a:t>Водоросли - чудо света!</a:t>
            </a:r>
            <a:endParaRPr lang="ru-RU" sz="2800" i="1" dirty="0">
              <a:effectLst>
                <a:outerShdw blurRad="38100" dist="38100" dir="2700000" algn="tl">
                  <a:srgbClr val="000000">
                    <a:alpha val="43137"/>
                  </a:srgbClr>
                </a:outerShdw>
              </a:effectLst>
            </a:endParaRPr>
          </a:p>
        </p:txBody>
      </p:sp>
      <p:sp>
        <p:nvSpPr>
          <p:cNvPr id="4" name="TextBox 3"/>
          <p:cNvSpPr txBox="1"/>
          <p:nvPr/>
        </p:nvSpPr>
        <p:spPr>
          <a:xfrm>
            <a:off x="4786314" y="142853"/>
            <a:ext cx="4500562" cy="7278916"/>
          </a:xfrm>
          <a:prstGeom prst="rect">
            <a:avLst/>
          </a:prstGeom>
          <a:noFill/>
        </p:spPr>
        <p:txBody>
          <a:bodyPr wrap="square" rtlCol="0">
            <a:spAutoFit/>
          </a:bodyPr>
          <a:lstStyle/>
          <a:p>
            <a:r>
              <a:rPr lang="ru-RU" sz="1900" dirty="0" smtClean="0"/>
              <a:t>Саргассово море ни на одно другое море не похоже. Его стоячие воды уже давно порождают многочисленные легенды и фантастические рассказы. Оно ограничено не континентами, а сильными атлантическими течениями. </a:t>
            </a:r>
            <a:br>
              <a:rPr lang="ru-RU" sz="1900" dirty="0" smtClean="0"/>
            </a:br>
            <a:r>
              <a:rPr lang="ru-RU" sz="1900" dirty="0" smtClean="0"/>
              <a:t>Море мифов. Неопытному глазу Саргассово море представляется неподвижной гладью, покрытой водорослями, которые могут доставить массу неприятностей. </a:t>
            </a:r>
          </a:p>
          <a:p>
            <a:r>
              <a:rPr lang="ru-RU" sz="1900" dirty="0" smtClean="0"/>
              <a:t>В действительности же в Саргассовом море не так много водорослей, как приписывает ему молва. Кроме того, море вовсе не неподвижно, оно находится в постоянном круговом движении. Вода в нем вращается по часовой стрелке, подталкиваемая к северу текущим на восток Гольфстримом, а к югу – западными течениями, несущими свои воды вдоль Южного тропика.</a:t>
            </a:r>
          </a:p>
          <a:p>
            <a:r>
              <a:rPr lang="ru-RU" sz="1600" dirty="0" smtClean="0"/>
              <a:t/>
            </a:r>
            <a:br>
              <a:rPr lang="ru-RU" sz="1600" dirty="0" smtClean="0"/>
            </a:br>
            <a:endParaRPr lang="ru-RU" sz="1400" dirty="0"/>
          </a:p>
        </p:txBody>
      </p:sp>
      <p:pic>
        <p:nvPicPr>
          <p:cNvPr id="7" name="Рисунок 6" descr="1320938038_12.jpg"/>
          <p:cNvPicPr>
            <a:picLocks noChangeAspect="1"/>
          </p:cNvPicPr>
          <p:nvPr/>
        </p:nvPicPr>
        <p:blipFill>
          <a:blip r:embed="rId2"/>
          <a:stretch>
            <a:fillRect/>
          </a:stretch>
        </p:blipFill>
        <p:spPr>
          <a:xfrm>
            <a:off x="285720" y="1000108"/>
            <a:ext cx="4357686" cy="2527458"/>
          </a:xfrm>
          <a:prstGeom prst="rect">
            <a:avLst/>
          </a:prstGeom>
        </p:spPr>
      </p:pic>
      <p:pic>
        <p:nvPicPr>
          <p:cNvPr id="8" name="Рисунок 7" descr="53941926_sargasso_sea_3.jpg"/>
          <p:cNvPicPr>
            <a:picLocks noChangeAspect="1"/>
          </p:cNvPicPr>
          <p:nvPr/>
        </p:nvPicPr>
        <p:blipFill>
          <a:blip r:embed="rId3"/>
          <a:stretch>
            <a:fillRect/>
          </a:stretch>
        </p:blipFill>
        <p:spPr>
          <a:xfrm>
            <a:off x="214282" y="3714752"/>
            <a:ext cx="3646985" cy="2428892"/>
          </a:xfrm>
          <a:prstGeom prst="rect">
            <a:avLst/>
          </a:prstGeom>
        </p:spPr>
      </p:pic>
      <p:sp>
        <p:nvSpPr>
          <p:cNvPr id="9" name="TextBox 8"/>
          <p:cNvSpPr txBox="1"/>
          <p:nvPr/>
        </p:nvSpPr>
        <p:spPr>
          <a:xfrm>
            <a:off x="571472" y="6215082"/>
            <a:ext cx="3857652" cy="369332"/>
          </a:xfrm>
          <a:prstGeom prst="rect">
            <a:avLst/>
          </a:prstGeom>
          <a:noFill/>
        </p:spPr>
        <p:txBody>
          <a:bodyPr wrap="square" rtlCol="0">
            <a:spAutoFit/>
          </a:bodyPr>
          <a:lstStyle/>
          <a:p>
            <a:r>
              <a:rPr lang="ru-RU" dirty="0" smtClean="0"/>
              <a:t>Фото из  Саргассово море </a:t>
            </a:r>
            <a:endParaRPr lang="ru-RU" dirty="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3" presetClass="exit" presetSubtype="16" fill="hold" grpId="1" nodeType="clickEffect">
                                  <p:stCondLst>
                                    <p:cond delay="0"/>
                                  </p:stCondLst>
                                  <p:childTnLst>
                                    <p:animEffect transition="out" filter="plus(in)">
                                      <p:cBhvr>
                                        <p:cTn id="24" dur="2000"/>
                                        <p:tgtEl>
                                          <p:spTgt spid="9"/>
                                        </p:tgtEl>
                                      </p:cBhvr>
                                    </p:animEffect>
                                    <p:set>
                                      <p:cBhvr>
                                        <p:cTn id="25" dur="1" fill="hold">
                                          <p:stCondLst>
                                            <p:cond delay="1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357166"/>
            <a:ext cx="8143932" cy="369332"/>
          </a:xfrm>
          <a:prstGeom prst="rect">
            <a:avLst/>
          </a:prstGeom>
          <a:noFill/>
        </p:spPr>
        <p:txBody>
          <a:bodyPr wrap="square" rtlCol="0">
            <a:spAutoFit/>
          </a:bodyPr>
          <a:lstStyle/>
          <a:p>
            <a:endParaRPr lang="ru-RU" dirty="0"/>
          </a:p>
        </p:txBody>
      </p:sp>
      <p:sp>
        <p:nvSpPr>
          <p:cNvPr id="3" name="TextBox 2"/>
          <p:cNvSpPr txBox="1"/>
          <p:nvPr/>
        </p:nvSpPr>
        <p:spPr>
          <a:xfrm>
            <a:off x="3500430" y="428604"/>
            <a:ext cx="2571768" cy="584775"/>
          </a:xfrm>
          <a:prstGeom prst="rect">
            <a:avLst/>
          </a:prstGeom>
          <a:noFill/>
        </p:spPr>
        <p:txBody>
          <a:bodyPr wrap="square" rtlCol="0">
            <a:spAutoFit/>
          </a:bodyPr>
          <a:lstStyle/>
          <a:p>
            <a:r>
              <a:rPr lang="vi-VN" sz="3200" b="1" dirty="0" smtClean="0"/>
              <a:t>Лиша́йники</a:t>
            </a:r>
            <a:endParaRPr lang="ru-RU" sz="3200" dirty="0"/>
          </a:p>
        </p:txBody>
      </p:sp>
      <p:sp>
        <p:nvSpPr>
          <p:cNvPr id="4" name="TextBox 3"/>
          <p:cNvSpPr txBox="1"/>
          <p:nvPr/>
        </p:nvSpPr>
        <p:spPr>
          <a:xfrm>
            <a:off x="500034" y="1357298"/>
            <a:ext cx="3714776" cy="2428892"/>
          </a:xfrm>
          <a:prstGeom prst="rect">
            <a:avLst/>
          </a:prstGeom>
          <a:noFill/>
        </p:spPr>
        <p:txBody>
          <a:bodyPr wrap="square" rtlCol="0">
            <a:noAutofit/>
          </a:bodyPr>
          <a:lstStyle/>
          <a:p>
            <a:r>
              <a:rPr lang="ru-RU" sz="2400" b="1" dirty="0" smtClean="0"/>
              <a:t>Это  ассоциация  грибов  и микроскопических зелёных водорослей. Группа насчитывает порядка 25 000 видов.</a:t>
            </a:r>
            <a:r>
              <a:rPr lang="ru-RU" sz="2400" b="1" baseline="30000" dirty="0" smtClean="0"/>
              <a:t> </a:t>
            </a:r>
            <a:endParaRPr lang="ru-RU" sz="2800" b="1" dirty="0"/>
          </a:p>
        </p:txBody>
      </p:sp>
      <p:pic>
        <p:nvPicPr>
          <p:cNvPr id="6" name="Рисунок 5" descr="images (19).jpg"/>
          <p:cNvPicPr>
            <a:picLocks noChangeAspect="1"/>
          </p:cNvPicPr>
          <p:nvPr/>
        </p:nvPicPr>
        <p:blipFill>
          <a:blip r:embed="rId2"/>
          <a:stretch>
            <a:fillRect/>
          </a:stretch>
        </p:blipFill>
        <p:spPr>
          <a:xfrm>
            <a:off x="642910" y="3929066"/>
            <a:ext cx="2143125" cy="2143125"/>
          </a:xfrm>
          <a:prstGeom prst="rect">
            <a:avLst/>
          </a:prstGeom>
        </p:spPr>
      </p:pic>
      <p:pic>
        <p:nvPicPr>
          <p:cNvPr id="10" name="Рисунок 9" descr="slide_5.jpg"/>
          <p:cNvPicPr>
            <a:picLocks noChangeAspect="1"/>
          </p:cNvPicPr>
          <p:nvPr/>
        </p:nvPicPr>
        <p:blipFill>
          <a:blip r:embed="rId3"/>
          <a:stretch>
            <a:fillRect/>
          </a:stretch>
        </p:blipFill>
        <p:spPr>
          <a:xfrm>
            <a:off x="4572000" y="1285860"/>
            <a:ext cx="4286248" cy="3214686"/>
          </a:xfrm>
          <a:prstGeom prst="rect">
            <a:avLst/>
          </a:prstGeom>
        </p:spPr>
      </p:pic>
    </p:spTree>
  </p:cSld>
  <p:clrMapOvr>
    <a:masterClrMapping/>
  </p:clrMapOvr>
  <p:transition>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357290" y="500042"/>
            <a:ext cx="5953765" cy="475012"/>
          </a:xfrm>
          <a:prstGeom prst="rect">
            <a:avLst/>
          </a:prstGeom>
          <a:noFill/>
        </p:spPr>
        <p:txBody>
          <a:bodyPr wrap="square" rtlCol="0">
            <a:spAutoFit/>
          </a:bodyPr>
          <a:lstStyle/>
          <a:p>
            <a:r>
              <a:rPr lang="ru-RU" sz="2400" b="1" dirty="0" smtClean="0"/>
              <a:t> </a:t>
            </a:r>
            <a:r>
              <a:rPr lang="ru-RU" sz="2400" b="1" dirty="0" smtClean="0">
                <a:solidFill>
                  <a:srgbClr val="7030A0"/>
                </a:solidFill>
              </a:rPr>
              <a:t>Различные  виды </a:t>
            </a:r>
            <a:r>
              <a:rPr lang="vi-VN" sz="2400" b="1" dirty="0" smtClean="0">
                <a:solidFill>
                  <a:srgbClr val="7030A0"/>
                </a:solidFill>
              </a:rPr>
              <a:t>Лиша́й</a:t>
            </a:r>
            <a:r>
              <a:rPr lang="ru-RU" sz="2400" b="1" dirty="0" err="1" smtClean="0">
                <a:solidFill>
                  <a:srgbClr val="7030A0"/>
                </a:solidFill>
              </a:rPr>
              <a:t>ников</a:t>
            </a:r>
            <a:r>
              <a:rPr lang="ru-RU" sz="2400" b="1" dirty="0" smtClean="0">
                <a:solidFill>
                  <a:srgbClr val="7030A0"/>
                </a:solidFill>
              </a:rPr>
              <a:t> </a:t>
            </a:r>
            <a:endParaRPr lang="ru-RU" sz="2400" dirty="0">
              <a:solidFill>
                <a:srgbClr val="7030A0"/>
              </a:solidFill>
            </a:endParaRPr>
          </a:p>
        </p:txBody>
      </p:sp>
      <p:pic>
        <p:nvPicPr>
          <p:cNvPr id="5" name="Содержимое 4" descr="300px-Barbe-de-Jupiter.JPG"/>
          <p:cNvPicPr>
            <a:picLocks noGrp="1" noChangeAspect="1"/>
          </p:cNvPicPr>
          <p:nvPr>
            <p:ph sz="half" idx="1"/>
          </p:nvPr>
        </p:nvPicPr>
        <p:blipFill>
          <a:blip r:embed="rId2"/>
          <a:stretch>
            <a:fillRect/>
          </a:stretch>
        </p:blipFill>
        <p:spPr>
          <a:xfrm>
            <a:off x="6643702" y="214290"/>
            <a:ext cx="2250297" cy="3000396"/>
          </a:xfrm>
        </p:spPr>
      </p:pic>
      <p:pic>
        <p:nvPicPr>
          <p:cNvPr id="6" name="Рисунок 5" descr="300px-Кустистый_лишайник.JPG"/>
          <p:cNvPicPr>
            <a:picLocks noChangeAspect="1"/>
          </p:cNvPicPr>
          <p:nvPr/>
        </p:nvPicPr>
        <p:blipFill>
          <a:blip r:embed="rId3"/>
          <a:stretch>
            <a:fillRect/>
          </a:stretch>
        </p:blipFill>
        <p:spPr>
          <a:xfrm>
            <a:off x="285720" y="1285860"/>
            <a:ext cx="3452810" cy="2589608"/>
          </a:xfrm>
          <a:prstGeom prst="rect">
            <a:avLst/>
          </a:prstGeom>
        </p:spPr>
      </p:pic>
      <p:pic>
        <p:nvPicPr>
          <p:cNvPr id="10" name="Рисунок 9" descr="images (20).jpg"/>
          <p:cNvPicPr>
            <a:picLocks noChangeAspect="1"/>
          </p:cNvPicPr>
          <p:nvPr/>
        </p:nvPicPr>
        <p:blipFill>
          <a:blip r:embed="rId4"/>
          <a:stretch>
            <a:fillRect/>
          </a:stretch>
        </p:blipFill>
        <p:spPr>
          <a:xfrm>
            <a:off x="3857620" y="4071942"/>
            <a:ext cx="3500462" cy="2329398"/>
          </a:xfrm>
          <a:prstGeom prst="rect">
            <a:avLst/>
          </a:prstGeom>
        </p:spPr>
      </p:pic>
      <p:pic>
        <p:nvPicPr>
          <p:cNvPr id="11" name="Рисунок 10" descr="images (17).jpg"/>
          <p:cNvPicPr>
            <a:picLocks noChangeAspect="1"/>
          </p:cNvPicPr>
          <p:nvPr/>
        </p:nvPicPr>
        <p:blipFill>
          <a:blip r:embed="rId5"/>
          <a:stretch>
            <a:fillRect/>
          </a:stretch>
        </p:blipFill>
        <p:spPr>
          <a:xfrm>
            <a:off x="3857620" y="1571612"/>
            <a:ext cx="2466975" cy="1847850"/>
          </a:xfrm>
          <a:prstGeom prst="rect">
            <a:avLst/>
          </a:prstGeom>
        </p:spPr>
      </p:pic>
    </p:spTree>
  </p:cSld>
  <p:clrMapOvr>
    <a:masterClrMapping/>
  </p:clrMapOvr>
  <p:transition spd="slow">
    <p:wheel spokes="2"/>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style.rotation</p:attrName>
                                        </p:attrNameLst>
                                      </p:cBhvr>
                                      <p:tavLst>
                                        <p:tav tm="0">
                                          <p:val>
                                            <p:fltVal val="720"/>
                                          </p:val>
                                        </p:tav>
                                        <p:tav tm="100000">
                                          <p:val>
                                            <p:fltVal val="0"/>
                                          </p:val>
                                        </p:tav>
                                      </p:tavLst>
                                    </p:anim>
                                    <p:anim calcmode="lin" valueType="num">
                                      <p:cBhvr>
                                        <p:cTn id="9" dur="2000" fill="hold"/>
                                        <p:tgtEl>
                                          <p:spTgt spid="6"/>
                                        </p:tgtEl>
                                        <p:attrNameLst>
                                          <p:attrName>ppt_h</p:attrName>
                                        </p:attrNameLst>
                                      </p:cBhvr>
                                      <p:tavLst>
                                        <p:tav tm="0">
                                          <p:val>
                                            <p:fltVal val="0"/>
                                          </p:val>
                                        </p:tav>
                                        <p:tav tm="100000">
                                          <p:val>
                                            <p:strVal val="#ppt_h"/>
                                          </p:val>
                                        </p:tav>
                                      </p:tavLst>
                                    </p:anim>
                                    <p:anim calcmode="lin" valueType="num">
                                      <p:cBhvr>
                                        <p:cTn id="10" dur="2000" fill="hold"/>
                                        <p:tgtEl>
                                          <p:spTgt spid="6"/>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0"/>
                                        <p:tgtEl>
                                          <p:spTgt spid="10"/>
                                        </p:tgtEl>
                                      </p:cBhvr>
                                    </p:animEffect>
                                    <p:anim calcmode="lin" valueType="num">
                                      <p:cBhvr>
                                        <p:cTn id="14" dur="2000" fill="hold"/>
                                        <p:tgtEl>
                                          <p:spTgt spid="10"/>
                                        </p:tgtEl>
                                        <p:attrNameLst>
                                          <p:attrName>style.rotation</p:attrName>
                                        </p:attrNameLst>
                                      </p:cBhvr>
                                      <p:tavLst>
                                        <p:tav tm="0">
                                          <p:val>
                                            <p:fltVal val="720"/>
                                          </p:val>
                                        </p:tav>
                                        <p:tav tm="100000">
                                          <p:val>
                                            <p:fltVal val="0"/>
                                          </p:val>
                                        </p:tav>
                                      </p:tavLst>
                                    </p:anim>
                                    <p:anim calcmode="lin" valueType="num">
                                      <p:cBhvr>
                                        <p:cTn id="15" dur="2000" fill="hold"/>
                                        <p:tgtEl>
                                          <p:spTgt spid="10"/>
                                        </p:tgtEl>
                                        <p:attrNameLst>
                                          <p:attrName>ppt_h</p:attrName>
                                        </p:attrNameLst>
                                      </p:cBhvr>
                                      <p:tavLst>
                                        <p:tav tm="0">
                                          <p:val>
                                            <p:fltVal val="0"/>
                                          </p:val>
                                        </p:tav>
                                        <p:tav tm="100000">
                                          <p:val>
                                            <p:strVal val="#ppt_h"/>
                                          </p:val>
                                        </p:tav>
                                      </p:tavLst>
                                    </p:anim>
                                    <p:anim calcmode="lin" valueType="num">
                                      <p:cBhvr>
                                        <p:cTn id="16" dur="2000" fill="hold"/>
                                        <p:tgtEl>
                                          <p:spTgt spid="10"/>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anim calcmode="lin" valueType="num">
                                      <p:cBhvr>
                                        <p:cTn id="20" dur="2000" fill="hold"/>
                                        <p:tgtEl>
                                          <p:spTgt spid="5"/>
                                        </p:tgtEl>
                                        <p:attrNameLst>
                                          <p:attrName>style.rotation</p:attrName>
                                        </p:attrNameLst>
                                      </p:cBhvr>
                                      <p:tavLst>
                                        <p:tav tm="0">
                                          <p:val>
                                            <p:fltVal val="720"/>
                                          </p:val>
                                        </p:tav>
                                        <p:tav tm="100000">
                                          <p:val>
                                            <p:fltVal val="0"/>
                                          </p:val>
                                        </p:tav>
                                      </p:tavLst>
                                    </p:anim>
                                    <p:anim calcmode="lin" valueType="num">
                                      <p:cBhvr>
                                        <p:cTn id="21" dur="2000" fill="hold"/>
                                        <p:tgtEl>
                                          <p:spTgt spid="5"/>
                                        </p:tgtEl>
                                        <p:attrNameLst>
                                          <p:attrName>ppt_h</p:attrName>
                                        </p:attrNameLst>
                                      </p:cBhvr>
                                      <p:tavLst>
                                        <p:tav tm="0">
                                          <p:val>
                                            <p:fltVal val="0"/>
                                          </p:val>
                                        </p:tav>
                                        <p:tav tm="100000">
                                          <p:val>
                                            <p:strVal val="#ppt_h"/>
                                          </p:val>
                                        </p:tav>
                                      </p:tavLst>
                                    </p:anim>
                                    <p:anim calcmode="lin" valueType="num">
                                      <p:cBhvr>
                                        <p:cTn id="22" dur="2000" fill="hold"/>
                                        <p:tgtEl>
                                          <p:spTgt spid="5"/>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000"/>
                                        <p:tgtEl>
                                          <p:spTgt spid="11"/>
                                        </p:tgtEl>
                                      </p:cBhvr>
                                    </p:animEffect>
                                    <p:anim calcmode="lin" valueType="num">
                                      <p:cBhvr>
                                        <p:cTn id="26" dur="2000" fill="hold"/>
                                        <p:tgtEl>
                                          <p:spTgt spid="11"/>
                                        </p:tgtEl>
                                        <p:attrNameLst>
                                          <p:attrName>style.rotation</p:attrName>
                                        </p:attrNameLst>
                                      </p:cBhvr>
                                      <p:tavLst>
                                        <p:tav tm="0">
                                          <p:val>
                                            <p:fltVal val="720"/>
                                          </p:val>
                                        </p:tav>
                                        <p:tav tm="100000">
                                          <p:val>
                                            <p:fltVal val="0"/>
                                          </p:val>
                                        </p:tav>
                                      </p:tavLst>
                                    </p:anim>
                                    <p:anim calcmode="lin" valueType="num">
                                      <p:cBhvr>
                                        <p:cTn id="27" dur="2000" fill="hold"/>
                                        <p:tgtEl>
                                          <p:spTgt spid="11"/>
                                        </p:tgtEl>
                                        <p:attrNameLst>
                                          <p:attrName>ppt_h</p:attrName>
                                        </p:attrNameLst>
                                      </p:cBhvr>
                                      <p:tavLst>
                                        <p:tav tm="0">
                                          <p:val>
                                            <p:fltVal val="0"/>
                                          </p:val>
                                        </p:tav>
                                        <p:tav tm="100000">
                                          <p:val>
                                            <p:strVal val="#ppt_h"/>
                                          </p:val>
                                        </p:tav>
                                      </p:tavLst>
                                    </p:anim>
                                    <p:anim calcmode="lin" valueType="num">
                                      <p:cBhvr>
                                        <p:cTn id="28" dur="2000" fill="hold"/>
                                        <p:tgtEl>
                                          <p:spTgt spid="1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214282" y="285728"/>
            <a:ext cx="8229600" cy="1143000"/>
          </a:xfrm>
        </p:spPr>
        <p:style>
          <a:lnRef idx="0">
            <a:schemeClr val="accent2"/>
          </a:lnRef>
          <a:fillRef idx="3">
            <a:schemeClr val="accent2"/>
          </a:fillRef>
          <a:effectRef idx="3">
            <a:schemeClr val="accent2"/>
          </a:effectRef>
          <a:fontRef idx="minor">
            <a:schemeClr val="lt1"/>
          </a:fontRef>
        </p:style>
        <p:txBody>
          <a:bodyPr>
            <a:noAutofit/>
          </a:bodyPr>
          <a:lstStyle/>
          <a:p>
            <a:pPr algn="ctr"/>
            <a:r>
              <a:rPr lang="ru-RU" sz="3600" b="1" i="1" dirty="0" smtClean="0">
                <a:effectLst/>
              </a:rPr>
              <a:t>Комнатные растения</a:t>
            </a:r>
            <a:br>
              <a:rPr lang="ru-RU" sz="3600" b="1" i="1" dirty="0" smtClean="0">
                <a:effectLst/>
              </a:rPr>
            </a:br>
            <a:endParaRPr lang="ru-RU" sz="3600" b="1" i="1" dirty="0">
              <a:effectLst/>
            </a:endParaRPr>
          </a:p>
        </p:txBody>
      </p:sp>
      <p:sp>
        <p:nvSpPr>
          <p:cNvPr id="7" name="TextBox 6"/>
          <p:cNvSpPr txBox="1"/>
          <p:nvPr/>
        </p:nvSpPr>
        <p:spPr>
          <a:xfrm>
            <a:off x="285720" y="1571612"/>
            <a:ext cx="5214974" cy="258532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ru-RU" dirty="0" smtClean="0">
                <a:solidFill>
                  <a:schemeClr val="accent4">
                    <a:lumMod val="50000"/>
                  </a:schemeClr>
                </a:solidFill>
              </a:rPr>
              <a:t>выращивание </a:t>
            </a:r>
            <a:r>
              <a:rPr lang="ru-RU" dirty="0" smtClean="0">
                <a:solidFill>
                  <a:schemeClr val="accent4">
                    <a:lumMod val="50000"/>
                  </a:schemeClr>
                </a:solidFill>
                <a:hlinkClick r:id="rId2" tooltip="Растения"/>
              </a:rPr>
              <a:t>растений</a:t>
            </a:r>
            <a:r>
              <a:rPr lang="ru-RU" dirty="0" smtClean="0">
                <a:solidFill>
                  <a:schemeClr val="accent4">
                    <a:lumMod val="50000"/>
                  </a:schemeClr>
                </a:solidFill>
              </a:rPr>
              <a:t> в жилых или общественных помещениях. Растения, которые способны успешно выживать и развиваться в условиях таких помещений, называются </a:t>
            </a:r>
            <a:r>
              <a:rPr lang="ru-RU" b="1" dirty="0" smtClean="0">
                <a:solidFill>
                  <a:schemeClr val="accent4">
                    <a:lumMod val="50000"/>
                  </a:schemeClr>
                </a:solidFill>
              </a:rPr>
              <a:t>комнатными растениями</a:t>
            </a:r>
            <a:r>
              <a:rPr lang="ru-RU" dirty="0" smtClean="0">
                <a:solidFill>
                  <a:schemeClr val="accent4">
                    <a:lumMod val="50000"/>
                  </a:schemeClr>
                </a:solidFill>
              </a:rPr>
              <a:t>. Комнатное садоводство особенно распространено в странах с продолжительной суровой зимой. Большинство комнатных растений происходит из тропиков .</a:t>
            </a:r>
            <a:endParaRPr lang="ru-RU" dirty="0">
              <a:solidFill>
                <a:schemeClr val="accent4">
                  <a:lumMod val="50000"/>
                </a:schemeClr>
              </a:solidFill>
            </a:endParaRPr>
          </a:p>
        </p:txBody>
      </p:sp>
      <p:pic>
        <p:nvPicPr>
          <p:cNvPr id="9" name="Рисунок 8" descr="275px-Saintpaulia20090409_20.jpg"/>
          <p:cNvPicPr>
            <a:picLocks noChangeAspect="1"/>
          </p:cNvPicPr>
          <p:nvPr/>
        </p:nvPicPr>
        <p:blipFill>
          <a:blip r:embed="rId3"/>
          <a:stretch>
            <a:fillRect/>
          </a:stretch>
        </p:blipFill>
        <p:spPr>
          <a:xfrm>
            <a:off x="5715008" y="1714488"/>
            <a:ext cx="3063872" cy="2094575"/>
          </a:xfrm>
          <a:prstGeom prst="rect">
            <a:avLst/>
          </a:prstGeom>
        </p:spPr>
      </p:pic>
      <p:pic>
        <p:nvPicPr>
          <p:cNvPr id="5" name="Рисунок 4" descr="загруженное (10).jpg"/>
          <p:cNvPicPr>
            <a:picLocks noChangeAspect="1"/>
          </p:cNvPicPr>
          <p:nvPr/>
        </p:nvPicPr>
        <p:blipFill>
          <a:blip r:embed="rId4"/>
          <a:stretch>
            <a:fillRect/>
          </a:stretch>
        </p:blipFill>
        <p:spPr>
          <a:xfrm>
            <a:off x="571472" y="4429132"/>
            <a:ext cx="2486025" cy="1838325"/>
          </a:xfrm>
          <a:prstGeom prst="rect">
            <a:avLst/>
          </a:prstGeom>
        </p:spPr>
      </p:pic>
      <p:pic>
        <p:nvPicPr>
          <p:cNvPr id="8" name="Рисунок 7" descr="images (28).jpg"/>
          <p:cNvPicPr>
            <a:picLocks noChangeAspect="1"/>
          </p:cNvPicPr>
          <p:nvPr/>
        </p:nvPicPr>
        <p:blipFill>
          <a:blip r:embed="rId5"/>
          <a:stretch>
            <a:fillRect/>
          </a:stretch>
        </p:blipFill>
        <p:spPr>
          <a:xfrm>
            <a:off x="5500694" y="4286256"/>
            <a:ext cx="2571768" cy="2162384"/>
          </a:xfrm>
          <a:prstGeom prst="rect">
            <a:avLst/>
          </a:prstGeom>
        </p:spPr>
      </p:pic>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Какие бывают комнатные растения </a:t>
            </a:r>
            <a:endParaRPr lang="ru-RU" dirty="0"/>
          </a:p>
        </p:txBody>
      </p:sp>
      <p:pic>
        <p:nvPicPr>
          <p:cNvPr id="10" name="Содержимое 9" descr="images (22).jpg"/>
          <p:cNvPicPr>
            <a:picLocks noGrp="1" noChangeAspect="1"/>
          </p:cNvPicPr>
          <p:nvPr>
            <p:ph idx="1"/>
          </p:nvPr>
        </p:nvPicPr>
        <p:blipFill>
          <a:blip r:embed="rId2"/>
          <a:stretch>
            <a:fillRect/>
          </a:stretch>
        </p:blipFill>
        <p:spPr>
          <a:xfrm>
            <a:off x="6286512" y="1571612"/>
            <a:ext cx="2514600" cy="1819275"/>
          </a:xfrm>
        </p:spPr>
      </p:pic>
      <p:pic>
        <p:nvPicPr>
          <p:cNvPr id="11" name="Рисунок 10" descr="images (23).jpg"/>
          <p:cNvPicPr>
            <a:picLocks noChangeAspect="1"/>
          </p:cNvPicPr>
          <p:nvPr/>
        </p:nvPicPr>
        <p:blipFill>
          <a:blip r:embed="rId3"/>
          <a:stretch>
            <a:fillRect/>
          </a:stretch>
        </p:blipFill>
        <p:spPr>
          <a:xfrm>
            <a:off x="428596" y="1571612"/>
            <a:ext cx="2619375" cy="1743075"/>
          </a:xfrm>
          <a:prstGeom prst="rect">
            <a:avLst/>
          </a:prstGeom>
        </p:spPr>
      </p:pic>
      <p:pic>
        <p:nvPicPr>
          <p:cNvPr id="12" name="Рисунок 11" descr="images (16).jpg"/>
          <p:cNvPicPr>
            <a:picLocks noChangeAspect="1"/>
          </p:cNvPicPr>
          <p:nvPr/>
        </p:nvPicPr>
        <p:blipFill>
          <a:blip r:embed="rId4"/>
          <a:stretch>
            <a:fillRect/>
          </a:stretch>
        </p:blipFill>
        <p:spPr>
          <a:xfrm>
            <a:off x="3571868" y="2428868"/>
            <a:ext cx="2533650" cy="1809750"/>
          </a:xfrm>
          <a:prstGeom prst="rect">
            <a:avLst/>
          </a:prstGeom>
        </p:spPr>
      </p:pic>
      <p:pic>
        <p:nvPicPr>
          <p:cNvPr id="15" name="Рисунок 14" descr="images (26).jpg"/>
          <p:cNvPicPr>
            <a:picLocks noChangeAspect="1"/>
          </p:cNvPicPr>
          <p:nvPr/>
        </p:nvPicPr>
        <p:blipFill>
          <a:blip r:embed="rId5"/>
          <a:stretch>
            <a:fillRect/>
          </a:stretch>
        </p:blipFill>
        <p:spPr>
          <a:xfrm>
            <a:off x="5572132" y="4429132"/>
            <a:ext cx="3010933" cy="2047877"/>
          </a:xfrm>
          <a:prstGeom prst="rect">
            <a:avLst/>
          </a:prstGeom>
        </p:spPr>
      </p:pic>
      <p:pic>
        <p:nvPicPr>
          <p:cNvPr id="8" name="Рисунок 7" descr="images (27).jpg"/>
          <p:cNvPicPr>
            <a:picLocks noChangeAspect="1"/>
          </p:cNvPicPr>
          <p:nvPr/>
        </p:nvPicPr>
        <p:blipFill>
          <a:blip r:embed="rId6"/>
          <a:stretch>
            <a:fillRect/>
          </a:stretch>
        </p:blipFill>
        <p:spPr>
          <a:xfrm>
            <a:off x="1000100" y="4429132"/>
            <a:ext cx="2409825" cy="1895475"/>
          </a:xfrm>
          <a:prstGeom prst="rect">
            <a:avLst/>
          </a:prstGeom>
        </p:spPr>
      </p:pic>
    </p:spTree>
  </p:cSld>
  <p:clrMapOvr>
    <a:masterClrMapping/>
  </p:clrMapOvr>
  <p:transition>
    <p:diamon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714356"/>
            <a:ext cx="8501122" cy="5355312"/>
          </a:xfrm>
          <a:prstGeom prst="rect">
            <a:avLst/>
          </a:prstGeom>
          <a:noFill/>
        </p:spPr>
        <p:txBody>
          <a:bodyPr wrap="square" rtlCol="0">
            <a:spAutoFit/>
          </a:bodyPr>
          <a:lstStyle/>
          <a:p>
            <a:pPr algn="just"/>
            <a:r>
              <a:rPr lang="ru-RU" dirty="0" smtClean="0"/>
              <a:t>В современном, развивающемся с огромной скоростью мире важное место занимает задача сохранения живой природы. С этой целью была создана </a:t>
            </a:r>
            <a:r>
              <a:rPr lang="ru-RU" b="1" dirty="0" smtClean="0"/>
              <a:t>Красная книга</a:t>
            </a:r>
            <a:r>
              <a:rPr lang="ru-RU" dirty="0" smtClean="0"/>
              <a:t> – аннотированный список редких и исчезающих видов животных, растений и грибов.</a:t>
            </a:r>
          </a:p>
          <a:p>
            <a:pPr algn="just"/>
            <a:r>
              <a:rPr lang="ru-RU" dirty="0" smtClean="0"/>
              <a:t>Первое издание Международной Красной книги вышло в 1963 году. На ее составление у специально созданной для этого Комиссии по редким видам ушло четырнадцать лет напряженного труда. Первый том состоял из сведений о 211 видах и подвидах млекопитающих, а во второй – о 312 видах и подвидах птиц. Второе издание Красной книги (1699-1967 гг.) насчитывало уже три тома. Была добавлена информация о земноводных и пресмыкающихся. Третье издание Международной Красной книги (1972 г.) было дополнено более подробной информацией о современном состоянии того или иного вида. Четвертое издание вышло в 1978 - 1980 гг. и содержало уточненные данные по отдельным видам. В последнем издании Красная книга включала в себя информацию о 321 видах и подвидах млекопитающих, 485 видах птиц, 41 виде земноводных, 141 виде пресмыкающихся, 194 видах рыб.</a:t>
            </a:r>
          </a:p>
          <a:p>
            <a:pPr algn="just"/>
            <a:r>
              <a:rPr lang="ru-RU" dirty="0" smtClean="0"/>
              <a:t>Каждая статья в Красной книге включает в себя информацию о биологии, ареале распространения, причинах сокращения численности и исчезновения отдельных видов</a:t>
            </a:r>
            <a:r>
              <a:rPr lang="ru-RU" sz="1500" dirty="0" smtClean="0"/>
              <a:t>.</a:t>
            </a:r>
            <a:endParaRPr lang="ru-RU" sz="1500"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928662" y="214290"/>
            <a:ext cx="7643866" cy="523220"/>
          </a:xfrm>
          <a:prstGeom prst="rect">
            <a:avLst/>
          </a:prstGeom>
          <a:noFill/>
        </p:spPr>
        <p:txBody>
          <a:bodyPr wrap="square" rtlCol="0">
            <a:spAutoFit/>
          </a:bodyPr>
          <a:lstStyle/>
          <a:p>
            <a:r>
              <a:rPr lang="ru-RU" sz="2800" dirty="0" smtClean="0"/>
              <a:t>Редкие и исчезающие растения мира</a:t>
            </a:r>
            <a:endParaRPr lang="ru-RU" sz="2800" dirty="0"/>
          </a:p>
        </p:txBody>
      </p:sp>
      <p:pic>
        <p:nvPicPr>
          <p:cNvPr id="3" name="Рисунок 2" descr="Stenogyne-Kanehoana-640x330.jpg"/>
          <p:cNvPicPr>
            <a:picLocks noChangeAspect="1"/>
          </p:cNvPicPr>
          <p:nvPr/>
        </p:nvPicPr>
        <p:blipFill>
          <a:blip r:embed="rId2"/>
          <a:stretch>
            <a:fillRect/>
          </a:stretch>
        </p:blipFill>
        <p:spPr>
          <a:xfrm>
            <a:off x="428596" y="1285860"/>
            <a:ext cx="3740754" cy="1928826"/>
          </a:xfrm>
          <a:prstGeom prst="rect">
            <a:avLst/>
          </a:prstGeom>
        </p:spPr>
      </p:pic>
      <p:sp>
        <p:nvSpPr>
          <p:cNvPr id="4" name="TextBox 3"/>
          <p:cNvSpPr txBox="1"/>
          <p:nvPr/>
        </p:nvSpPr>
        <p:spPr>
          <a:xfrm>
            <a:off x="285720" y="3286124"/>
            <a:ext cx="4286280" cy="2554545"/>
          </a:xfrm>
          <a:prstGeom prst="rect">
            <a:avLst/>
          </a:prstGeom>
          <a:noFill/>
        </p:spPr>
        <p:txBody>
          <a:bodyPr wrap="square" rtlCol="0">
            <a:spAutoFit/>
          </a:bodyPr>
          <a:lstStyle/>
          <a:p>
            <a:pPr algn="just"/>
            <a:r>
              <a:rPr lang="ru-RU" sz="1600" dirty="0" smtClean="0"/>
              <a:t>свидетельства, что этот представитель семейства мятных исчез в 2000 году, до тех пор, пока не был обнаружен экземпляр, который подтверждает существование этого вида. Это растение распространяется только в горах </a:t>
            </a:r>
            <a:r>
              <a:rPr lang="ru-RU" sz="1600" dirty="0" err="1" smtClean="0"/>
              <a:t>Уоина</a:t>
            </a:r>
            <a:r>
              <a:rPr lang="ru-RU" sz="1600" dirty="0" smtClean="0"/>
              <a:t> на острове </a:t>
            </a:r>
            <a:r>
              <a:rPr lang="ru-RU" sz="1600" dirty="0" err="1" smtClean="0"/>
              <a:t>Оаху</a:t>
            </a:r>
            <a:r>
              <a:rPr lang="ru-RU" sz="1600" dirty="0" smtClean="0"/>
              <a:t>. Листья </a:t>
            </a:r>
            <a:r>
              <a:rPr lang="ru-RU" sz="1600" dirty="0" err="1" smtClean="0"/>
              <a:t>Стеногин</a:t>
            </a:r>
            <a:r>
              <a:rPr lang="ru-RU" sz="1600" dirty="0" smtClean="0"/>
              <a:t> </a:t>
            </a:r>
            <a:r>
              <a:rPr lang="ru-RU" sz="1600" dirty="0" err="1" smtClean="0"/>
              <a:t>Канехоана</a:t>
            </a:r>
            <a:r>
              <a:rPr lang="ru-RU" sz="1600" dirty="0" smtClean="0"/>
              <a:t> довольно плотные, с пушком. В 2001 году в Лионе доказали, что эти растения можно выращивать в неволе.</a:t>
            </a:r>
            <a:endParaRPr lang="ru-RU" sz="1600" dirty="0"/>
          </a:p>
        </p:txBody>
      </p:sp>
      <p:sp>
        <p:nvSpPr>
          <p:cNvPr id="5" name="TextBox 4"/>
          <p:cNvSpPr txBox="1"/>
          <p:nvPr/>
        </p:nvSpPr>
        <p:spPr>
          <a:xfrm>
            <a:off x="428596" y="928670"/>
            <a:ext cx="4000528" cy="369332"/>
          </a:xfrm>
          <a:prstGeom prst="rect">
            <a:avLst/>
          </a:prstGeom>
          <a:noFill/>
        </p:spPr>
        <p:txBody>
          <a:bodyPr wrap="square" rtlCol="0">
            <a:spAutoFit/>
          </a:bodyPr>
          <a:lstStyle/>
          <a:p>
            <a:r>
              <a:rPr lang="en-US" dirty="0" err="1" smtClean="0"/>
              <a:t>Stenogyne</a:t>
            </a:r>
            <a:r>
              <a:rPr lang="en-US" dirty="0" smtClean="0"/>
              <a:t> </a:t>
            </a:r>
            <a:r>
              <a:rPr lang="en-US" dirty="0" err="1" smtClean="0"/>
              <a:t>Kanehoana</a:t>
            </a:r>
            <a:endParaRPr lang="en-US" dirty="0"/>
          </a:p>
        </p:txBody>
      </p:sp>
      <p:pic>
        <p:nvPicPr>
          <p:cNvPr id="6" name="Рисунок 5" descr="zapadnayarhidea-650x330.jpg"/>
          <p:cNvPicPr>
            <a:picLocks noChangeAspect="1"/>
          </p:cNvPicPr>
          <p:nvPr/>
        </p:nvPicPr>
        <p:blipFill>
          <a:blip r:embed="rId3"/>
          <a:stretch>
            <a:fillRect/>
          </a:stretch>
        </p:blipFill>
        <p:spPr>
          <a:xfrm>
            <a:off x="4714876" y="1214422"/>
            <a:ext cx="3939914" cy="2000264"/>
          </a:xfrm>
          <a:prstGeom prst="rect">
            <a:avLst/>
          </a:prstGeom>
        </p:spPr>
      </p:pic>
      <p:sp>
        <p:nvSpPr>
          <p:cNvPr id="7" name="TextBox 6"/>
          <p:cNvSpPr txBox="1"/>
          <p:nvPr/>
        </p:nvSpPr>
        <p:spPr>
          <a:xfrm>
            <a:off x="4643438" y="3214686"/>
            <a:ext cx="4214842" cy="3539430"/>
          </a:xfrm>
          <a:prstGeom prst="rect">
            <a:avLst/>
          </a:prstGeom>
          <a:noFill/>
        </p:spPr>
        <p:txBody>
          <a:bodyPr wrap="square" rtlCol="0">
            <a:spAutoFit/>
          </a:bodyPr>
          <a:lstStyle/>
          <a:p>
            <a:pPr algn="just"/>
            <a:r>
              <a:rPr lang="ru-RU" sz="1600" dirty="0" smtClean="0"/>
              <a:t>вид из семейства </a:t>
            </a:r>
            <a:r>
              <a:rPr lang="ru-RU" sz="1600" dirty="0" err="1" smtClean="0"/>
              <a:t>любка</a:t>
            </a:r>
            <a:r>
              <a:rPr lang="ru-RU" sz="1600" dirty="0" smtClean="0"/>
              <a:t> произрастает только в пяти штатах США на Среднем Западе, и является </a:t>
            </a:r>
            <a:r>
              <a:rPr lang="ru-RU" sz="1600" b="1" dirty="0" smtClean="0"/>
              <a:t>самым редким растением мира</a:t>
            </a:r>
            <a:r>
              <a:rPr lang="ru-RU" sz="1600" dirty="0" smtClean="0"/>
              <a:t>. Коалиция Исчезающих Видов считает, что существует только 172 вида популяции этих растений, а четыре группы этих орхидей насчитывают по 1000 экземпляров. Это водно-болотное растение растет в выбоинах прерий, отступах оставленных ледниками последнего ледникового периода 20000 лет назад. Основными угрозами для этого растения являются чрезмерный выпас скота, пожары и глобальное потепление.</a:t>
            </a:r>
            <a:endParaRPr lang="ru-RU" sz="1600"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58000"/>
          </a:xfrm>
          <a:prstGeom prst="rect">
            <a:avLst/>
          </a:prstGeom>
        </p:spPr>
        <p:style>
          <a:lnRef idx="2">
            <a:schemeClr val="accent3"/>
          </a:lnRef>
          <a:fillRef idx="1">
            <a:schemeClr val="lt1"/>
          </a:fillRef>
          <a:effectRef idx="0">
            <a:schemeClr val="accent3"/>
          </a:effectRef>
          <a:fontRef idx="minor">
            <a:schemeClr val="dk1"/>
          </a:fontRef>
        </p:style>
        <p:txBody>
          <a:bodyPr wrap="square" rtlCol="0">
            <a:noAutofit/>
          </a:bodyPr>
          <a:lstStyle/>
          <a:p>
            <a:endParaRPr lang="ru-RU" dirty="0"/>
          </a:p>
        </p:txBody>
      </p:sp>
      <p:sp>
        <p:nvSpPr>
          <p:cNvPr id="3" name="Прямоугольник 2"/>
          <p:cNvSpPr/>
          <p:nvPr/>
        </p:nvSpPr>
        <p:spPr>
          <a:xfrm>
            <a:off x="2071670" y="0"/>
            <a:ext cx="5033494" cy="1323439"/>
          </a:xfrm>
          <a:prstGeom prst="rect">
            <a:avLst/>
          </a:prstGeom>
          <a:noFill/>
        </p:spPr>
        <p:txBody>
          <a:bodyPr wrap="none" lIns="91440" tIns="45720" rIns="91440" bIns="45720">
            <a:spAutoFit/>
          </a:bodyPr>
          <a:lstStyle/>
          <a:p>
            <a:pPr algn="ctr"/>
            <a:r>
              <a:rPr lang="ru-RU"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Странные растения</a:t>
            </a:r>
          </a:p>
          <a:p>
            <a:pPr algn="ctr"/>
            <a:r>
              <a:rPr lang="ru-RU"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мира </a:t>
            </a:r>
            <a:endParaRPr lang="ru-RU"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Рисунок 3" descr="i_008.jpg"/>
          <p:cNvPicPr>
            <a:picLocks noChangeAspect="1"/>
          </p:cNvPicPr>
          <p:nvPr/>
        </p:nvPicPr>
        <p:blipFill>
          <a:blip r:embed="rId2"/>
          <a:stretch>
            <a:fillRect/>
          </a:stretch>
        </p:blipFill>
        <p:spPr>
          <a:xfrm>
            <a:off x="142844" y="1071546"/>
            <a:ext cx="3107553" cy="2071702"/>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142844" y="3286124"/>
            <a:ext cx="2714644" cy="92333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ru-RU" dirty="0" smtClean="0"/>
              <a:t>Радужный эвкалипт: абстрактные картины в австралийских лесах</a:t>
            </a:r>
            <a:endParaRPr lang="ru-RU" dirty="0"/>
          </a:p>
        </p:txBody>
      </p:sp>
      <p:pic>
        <p:nvPicPr>
          <p:cNvPr id="6" name="Рисунок 5" descr="i_001.jpg"/>
          <p:cNvPicPr>
            <a:picLocks noChangeAspect="1"/>
          </p:cNvPicPr>
          <p:nvPr/>
        </p:nvPicPr>
        <p:blipFill>
          <a:blip r:embed="rId3"/>
          <a:stretch>
            <a:fillRect/>
          </a:stretch>
        </p:blipFill>
        <p:spPr>
          <a:xfrm>
            <a:off x="6286512" y="857232"/>
            <a:ext cx="2293837" cy="2905124"/>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6500826" y="3929066"/>
            <a:ext cx="2357454"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ru-RU" dirty="0" smtClean="0">
                <a:solidFill>
                  <a:srgbClr val="FF0000"/>
                </a:solidFill>
              </a:rPr>
              <a:t>Утконосая орхидея: вся жизнь — обман</a:t>
            </a:r>
            <a:endParaRPr lang="ru-RU" dirty="0">
              <a:solidFill>
                <a:srgbClr val="FF0000"/>
              </a:solidFill>
            </a:endParaRPr>
          </a:p>
        </p:txBody>
      </p:sp>
      <p:sp>
        <p:nvSpPr>
          <p:cNvPr id="10" name="TextBox 9"/>
          <p:cNvSpPr txBox="1"/>
          <p:nvPr/>
        </p:nvSpPr>
        <p:spPr>
          <a:xfrm>
            <a:off x="0" y="4572008"/>
            <a:ext cx="3714776" cy="1815882"/>
          </a:xfrm>
          <a:prstGeom prst="rect">
            <a:avLst/>
          </a:prstGeom>
          <a:noFill/>
        </p:spPr>
        <p:txBody>
          <a:bodyPr wrap="square" rtlCol="0">
            <a:spAutoFit/>
          </a:bodyPr>
          <a:lstStyle/>
          <a:p>
            <a:r>
              <a:rPr lang="ru-RU" sz="1600" dirty="0" smtClean="0">
                <a:solidFill>
                  <a:srgbClr val="00B050"/>
                </a:solidFill>
              </a:rPr>
              <a:t>Известен родственник под именем </a:t>
            </a:r>
            <a:r>
              <a:rPr lang="ru-RU" sz="1600" b="1" dirty="0" smtClean="0">
                <a:solidFill>
                  <a:srgbClr val="00B050"/>
                </a:solidFill>
              </a:rPr>
              <a:t>радужный эвкалипт</a:t>
            </a:r>
            <a:r>
              <a:rPr lang="ru-RU" sz="1600" dirty="0" smtClean="0">
                <a:solidFill>
                  <a:srgbClr val="00B050"/>
                </a:solidFill>
              </a:rPr>
              <a:t>. У этого необычного растения кора раскрашена во все цвета радуги, что делает его похожим на туземную красавицу, облаченную в пестрые праздничные наряды.</a:t>
            </a:r>
            <a:endParaRPr lang="ru-RU" sz="1600" dirty="0">
              <a:solidFill>
                <a:srgbClr val="00B050"/>
              </a:solidFill>
            </a:endParaRPr>
          </a:p>
        </p:txBody>
      </p:sp>
      <p:sp>
        <p:nvSpPr>
          <p:cNvPr id="11" name="TextBox 10"/>
          <p:cNvSpPr txBox="1"/>
          <p:nvPr/>
        </p:nvSpPr>
        <p:spPr>
          <a:xfrm>
            <a:off x="4857752" y="4572008"/>
            <a:ext cx="4071966" cy="2062103"/>
          </a:xfrm>
          <a:prstGeom prst="rect">
            <a:avLst/>
          </a:prstGeom>
          <a:noFill/>
        </p:spPr>
        <p:txBody>
          <a:bodyPr wrap="square" rtlCol="0">
            <a:spAutoFit/>
          </a:bodyPr>
          <a:lstStyle/>
          <a:p>
            <a:r>
              <a:rPr lang="ru-RU" sz="1600" dirty="0" smtClean="0">
                <a:solidFill>
                  <a:srgbClr val="00B050"/>
                </a:solidFill>
              </a:rPr>
              <a:t>Небольшое травянистое растение, живущее в Австралии, научилось делать свои цветки похожими на маленьких, длиной в 2 сантиметра уток. Но это только мы так считаем, а вот зрителям, для которых и создавалось это зрелище, они предстают в образе их подруг-соплеменниц.</a:t>
            </a:r>
            <a:endParaRPr lang="ru-RU" sz="1600" dirty="0">
              <a:solidFill>
                <a:srgbClr val="00B050"/>
              </a:solidFill>
            </a:endParaRPr>
          </a:p>
        </p:txBody>
      </p:sp>
    </p:spTree>
  </p:cSld>
  <p:clrMapOvr>
    <a:masterClrMapping/>
  </p:clrMapOvr>
  <p:transition>
    <p:strip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Рисунок 1" descr="samyie-neobyichnyie-rasteniya-mira_7.jpg"/>
          <p:cNvPicPr>
            <a:picLocks noChangeAspect="1"/>
          </p:cNvPicPr>
          <p:nvPr/>
        </p:nvPicPr>
        <p:blipFill>
          <a:blip r:embed="rId3"/>
          <a:srcRect b="42465"/>
          <a:stretch>
            <a:fillRect/>
          </a:stretch>
        </p:blipFill>
        <p:spPr>
          <a:xfrm>
            <a:off x="2786050" y="142852"/>
            <a:ext cx="2454736" cy="3000396"/>
          </a:xfrm>
          <a:prstGeom prst="rect">
            <a:avLst/>
          </a:prstGeom>
        </p:spPr>
      </p:pic>
      <p:pic>
        <p:nvPicPr>
          <p:cNvPr id="3" name="Рисунок 2" descr="samyie-neobyichnyie-rasteniya-mira_7.jpg"/>
          <p:cNvPicPr>
            <a:picLocks noChangeAspect="1"/>
          </p:cNvPicPr>
          <p:nvPr/>
        </p:nvPicPr>
        <p:blipFill>
          <a:blip r:embed="rId3"/>
          <a:srcRect t="57292"/>
          <a:stretch>
            <a:fillRect/>
          </a:stretch>
        </p:blipFill>
        <p:spPr>
          <a:xfrm>
            <a:off x="5715008" y="3357562"/>
            <a:ext cx="3228138" cy="2928934"/>
          </a:xfrm>
          <a:prstGeom prst="rect">
            <a:avLst/>
          </a:prstGeom>
        </p:spPr>
      </p:pic>
      <p:sp>
        <p:nvSpPr>
          <p:cNvPr id="4" name="TextBox 3"/>
          <p:cNvSpPr txBox="1"/>
          <p:nvPr/>
        </p:nvSpPr>
        <p:spPr>
          <a:xfrm>
            <a:off x="5214942" y="285728"/>
            <a:ext cx="3786214" cy="3108543"/>
          </a:xfrm>
          <a:prstGeom prst="rect">
            <a:avLst/>
          </a:prstGeom>
          <a:noFill/>
        </p:spPr>
        <p:txBody>
          <a:bodyPr wrap="square" rtlCol="0">
            <a:spAutoFit/>
          </a:bodyPr>
          <a:lstStyle/>
          <a:p>
            <a:r>
              <a:rPr lang="ru-RU" sz="1400" dirty="0" smtClean="0">
                <a:solidFill>
                  <a:schemeClr val="bg1"/>
                </a:solidFill>
              </a:rPr>
              <a:t>Гигантское растение, чьи цветы - на втором месте по величине в мире (после раффлезии). Запах этого растения просто отвратителен - обычного его сравнивают с запахом тухлых яиц, испорченной рыбы или мяса. Понятно, что это не просто так, а для привлечения насекомых, которых привлекают трупы, но в данном случае насекомые служат опылителями. </a:t>
            </a:r>
            <a:br>
              <a:rPr lang="ru-RU" sz="1400" dirty="0" smtClean="0">
                <a:solidFill>
                  <a:schemeClr val="bg1"/>
                </a:solidFill>
              </a:rPr>
            </a:br>
            <a:r>
              <a:rPr lang="ru-RU" sz="1400" dirty="0" smtClean="0">
                <a:solidFill>
                  <a:schemeClr val="bg1"/>
                </a:solidFill>
              </a:rPr>
              <a:t/>
            </a:r>
            <a:br>
              <a:rPr lang="ru-RU" sz="1400" dirty="0" smtClean="0">
                <a:solidFill>
                  <a:schemeClr val="bg1"/>
                </a:solidFill>
              </a:rPr>
            </a:br>
            <a:r>
              <a:rPr lang="ru-RU" sz="1400" dirty="0" smtClean="0">
                <a:solidFill>
                  <a:schemeClr val="bg1"/>
                </a:solidFill>
              </a:rPr>
              <a:t>Удивительно, но растение живет до 40 лет, а цветет всего лишь пару раз. Так что можно считать, что вам повезло, если видите </a:t>
            </a:r>
            <a:r>
              <a:rPr lang="ru-RU" sz="1400" dirty="0" err="1" smtClean="0">
                <a:solidFill>
                  <a:schemeClr val="bg1"/>
                </a:solidFill>
              </a:rPr>
              <a:t>Аморфофаллус</a:t>
            </a:r>
            <a:r>
              <a:rPr lang="ru-RU" sz="1400" dirty="0" smtClean="0">
                <a:solidFill>
                  <a:schemeClr val="bg1"/>
                </a:solidFill>
              </a:rPr>
              <a:t> гигантский цветущим</a:t>
            </a:r>
            <a:r>
              <a:rPr lang="ru-RU" sz="1400" dirty="0" smtClean="0"/>
              <a:t>. </a:t>
            </a:r>
            <a:endParaRPr lang="ru-RU" sz="1400" dirty="0">
              <a:solidFill>
                <a:schemeClr val="bg1"/>
              </a:solidFill>
            </a:endParaRPr>
          </a:p>
        </p:txBody>
      </p:sp>
      <p:pic>
        <p:nvPicPr>
          <p:cNvPr id="6" name="Рисунок 5" descr="samyie-neobyichnyie-rasteniya-mira_6.jpg"/>
          <p:cNvPicPr>
            <a:picLocks noChangeAspect="1"/>
          </p:cNvPicPr>
          <p:nvPr/>
        </p:nvPicPr>
        <p:blipFill>
          <a:blip r:embed="rId4"/>
          <a:srcRect r="50000"/>
          <a:stretch>
            <a:fillRect/>
          </a:stretch>
        </p:blipFill>
        <p:spPr>
          <a:xfrm>
            <a:off x="571472" y="357166"/>
            <a:ext cx="2071702" cy="3130549"/>
          </a:xfrm>
          <a:prstGeom prst="rect">
            <a:avLst/>
          </a:prstGeom>
        </p:spPr>
      </p:pic>
      <p:sp>
        <p:nvSpPr>
          <p:cNvPr id="7" name="TextBox 6"/>
          <p:cNvSpPr txBox="1"/>
          <p:nvPr/>
        </p:nvSpPr>
        <p:spPr>
          <a:xfrm>
            <a:off x="357158" y="3500438"/>
            <a:ext cx="5143536" cy="2677656"/>
          </a:xfrm>
          <a:prstGeom prst="rect">
            <a:avLst/>
          </a:prstGeom>
          <a:noFill/>
        </p:spPr>
        <p:txBody>
          <a:bodyPr wrap="square" rtlCol="0">
            <a:spAutoFit/>
          </a:bodyPr>
          <a:lstStyle/>
          <a:p>
            <a:r>
              <a:rPr lang="ru-RU" sz="1400" dirty="0" smtClean="0">
                <a:solidFill>
                  <a:schemeClr val="bg1"/>
                </a:solidFill>
              </a:rPr>
              <a:t>Это растение произрастает в Южной Африке и стало известным благодаря своей оригинальной форме. </a:t>
            </a:r>
            <a:r>
              <a:rPr lang="ru-RU" sz="1400" dirty="0" err="1" smtClean="0">
                <a:solidFill>
                  <a:schemeClr val="bg1"/>
                </a:solidFill>
              </a:rPr>
              <a:t>Euphorbia</a:t>
            </a:r>
            <a:r>
              <a:rPr lang="ru-RU" sz="1400" dirty="0" smtClean="0">
                <a:solidFill>
                  <a:schemeClr val="bg1"/>
                </a:solidFill>
              </a:rPr>
              <a:t> </a:t>
            </a:r>
            <a:r>
              <a:rPr lang="ru-RU" sz="1400" dirty="0" err="1" smtClean="0">
                <a:solidFill>
                  <a:schemeClr val="bg1"/>
                </a:solidFill>
              </a:rPr>
              <a:t>obesa</a:t>
            </a:r>
            <a:r>
              <a:rPr lang="ru-RU" sz="1400" dirty="0" smtClean="0">
                <a:solidFill>
                  <a:schemeClr val="bg1"/>
                </a:solidFill>
              </a:rPr>
              <a:t> очень похожа на мячик (не обязательно бейсбольный, конечно). Еще это растение известно своей редкостью - дело в том, что </a:t>
            </a:r>
            <a:r>
              <a:rPr lang="ru-RU" sz="1400" dirty="0" err="1" smtClean="0">
                <a:solidFill>
                  <a:schemeClr val="bg1"/>
                </a:solidFill>
              </a:rPr>
              <a:t>Euphorbia</a:t>
            </a:r>
            <a:r>
              <a:rPr lang="ru-RU" sz="1400" dirty="0" smtClean="0">
                <a:solidFill>
                  <a:schemeClr val="bg1"/>
                </a:solidFill>
              </a:rPr>
              <a:t> </a:t>
            </a:r>
            <a:r>
              <a:rPr lang="ru-RU" sz="1400" dirty="0" err="1" smtClean="0">
                <a:solidFill>
                  <a:schemeClr val="bg1"/>
                </a:solidFill>
              </a:rPr>
              <a:t>obesa</a:t>
            </a:r>
            <a:r>
              <a:rPr lang="ru-RU" sz="1400" dirty="0" smtClean="0">
                <a:solidFill>
                  <a:schemeClr val="bg1"/>
                </a:solidFill>
              </a:rPr>
              <a:t> является эндемиком, то есть растет строго в определенном регионе, не встречаясь больше нигде. </a:t>
            </a:r>
            <a:br>
              <a:rPr lang="ru-RU" sz="1400" dirty="0" smtClean="0">
                <a:solidFill>
                  <a:schemeClr val="bg1"/>
                </a:solidFill>
              </a:rPr>
            </a:br>
            <a:r>
              <a:rPr lang="ru-RU" sz="1400" dirty="0" smtClean="0">
                <a:solidFill>
                  <a:schemeClr val="bg1"/>
                </a:solidFill>
              </a:rPr>
              <a:t/>
            </a:r>
            <a:br>
              <a:rPr lang="ru-RU" sz="1400" dirty="0" smtClean="0">
                <a:solidFill>
                  <a:schemeClr val="bg1"/>
                </a:solidFill>
              </a:rPr>
            </a:br>
            <a:r>
              <a:rPr lang="ru-RU" sz="1400" dirty="0" smtClean="0">
                <a:solidFill>
                  <a:schemeClr val="bg1"/>
                </a:solidFill>
              </a:rPr>
              <a:t>Сейчас многие частные коллекционеры - флористы, равно как и ботанические сады, начали культивировать этот вид, так что угроза исчезновения хотя бы частично ликвидирована. </a:t>
            </a:r>
            <a:endParaRPr lang="ru-RU" sz="1400" dirty="0">
              <a:solidFill>
                <a:schemeClr val="bg1"/>
              </a:solidFill>
            </a:endParaRPr>
          </a:p>
        </p:txBody>
      </p:sp>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490</TotalTime>
  <Words>849</Words>
  <Application>Microsoft Office PowerPoint</Application>
  <PresentationFormat>Экран (4:3)</PresentationFormat>
  <Paragraphs>76</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Литейная</vt:lpstr>
      <vt:lpstr>Слайд 1</vt:lpstr>
      <vt:lpstr>Слайд 2</vt:lpstr>
      <vt:lpstr>Слайд 3</vt:lpstr>
      <vt:lpstr>Слайд 4</vt:lpstr>
      <vt:lpstr>Папоротники - это</vt:lpstr>
      <vt:lpstr>Слайд 6</vt:lpstr>
      <vt:lpstr>Легенда папаратников </vt:lpstr>
      <vt:lpstr>Слайд 8</vt:lpstr>
      <vt:lpstr>Слайд 9</vt:lpstr>
      <vt:lpstr>Слайд 10</vt:lpstr>
      <vt:lpstr>Слайд 11</vt:lpstr>
      <vt:lpstr>Слайд 12</vt:lpstr>
      <vt:lpstr>Слайд 13</vt:lpstr>
      <vt:lpstr>Слайд 14</vt:lpstr>
      <vt:lpstr>Комнатные растения </vt:lpstr>
      <vt:lpstr>Какие бывают комнатные растения </vt:lpstr>
      <vt:lpstr>Слайд 17</vt:lpstr>
      <vt:lpstr>Слайд 18</vt:lpstr>
      <vt:lpstr>Слайд 19</vt:lpstr>
      <vt:lpstr>Слайд 20</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51</cp:revision>
  <dcterms:created xsi:type="dcterms:W3CDTF">2014-09-25T04:04:57Z</dcterms:created>
  <dcterms:modified xsi:type="dcterms:W3CDTF">2015-01-22T04:23:07Z</dcterms:modified>
</cp:coreProperties>
</file>