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74" r:id="rId4"/>
    <p:sldId id="276" r:id="rId5"/>
    <p:sldId id="275" r:id="rId6"/>
    <p:sldId id="260" r:id="rId7"/>
    <p:sldId id="261" r:id="rId8"/>
    <p:sldId id="258" r:id="rId9"/>
    <p:sldId id="259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5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28890-FD51-4747-9BBA-0D3D1F9191B4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63CDA-A8EE-45DD-9E19-E2FD3991CD6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 Light" pitchFamily="34" charset="0"/>
              </a:rPr>
              <a:t>«Я и город. Загрязнение города.»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Myriad Pro Light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4725144"/>
            <a:ext cx="6400800" cy="17526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                         </a:t>
            </a:r>
            <a:r>
              <a:rPr lang="ru-RU" dirty="0" smtClean="0">
                <a:solidFill>
                  <a:schemeClr val="tx1"/>
                </a:solidFill>
              </a:rPr>
              <a:t>Выполнили: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                                  </a:t>
            </a:r>
            <a:r>
              <a:rPr lang="ru-RU" dirty="0" smtClean="0">
                <a:solidFill>
                  <a:schemeClr val="tx1"/>
                </a:solidFill>
              </a:rPr>
              <a:t>Ученицы </a:t>
            </a:r>
            <a:r>
              <a:rPr lang="ru-RU" dirty="0" smtClean="0">
                <a:solidFill>
                  <a:schemeClr val="tx1"/>
                </a:solidFill>
              </a:rPr>
              <a:t>11-А </a:t>
            </a:r>
            <a:r>
              <a:rPr lang="ru-RU" dirty="0" err="1" smtClean="0">
                <a:solidFill>
                  <a:schemeClr val="tx1"/>
                </a:solidFill>
              </a:rPr>
              <a:t>кл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                              </a:t>
            </a:r>
            <a:r>
              <a:rPr lang="ru-RU" dirty="0" err="1" smtClean="0">
                <a:solidFill>
                  <a:schemeClr val="tx1"/>
                </a:solidFill>
              </a:rPr>
              <a:t>Стемберская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Элина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err="1" smtClean="0">
                <a:solidFill>
                  <a:schemeClr val="tx1"/>
                </a:solidFill>
              </a:rPr>
              <a:t>Стемберская</a:t>
            </a:r>
            <a:r>
              <a:rPr lang="ru-RU" dirty="0" smtClean="0">
                <a:solidFill>
                  <a:schemeClr val="tx1"/>
                </a:solidFill>
              </a:rPr>
              <a:t> Эльвира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780928"/>
            <a:ext cx="5322735" cy="132576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Одесса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6632"/>
            <a:ext cx="7920880" cy="11807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Характеристика города: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71600" y="1700808"/>
            <a:ext cx="7992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Одесская область (и, в частности, г. Одесса) является одним из </a:t>
            </a:r>
            <a:r>
              <a:rPr lang="ru-RU" dirty="0" err="1" smtClean="0"/>
              <a:t>густона-селенных</a:t>
            </a:r>
            <a:r>
              <a:rPr lang="ru-RU" dirty="0" smtClean="0"/>
              <a:t> регионов нашей страны. По данным Главного управления статистики в Одесской области, общая численность населения региона на 1 июля 2010 г. составила 2 388058 чел., из них 1 007576 чел. — население только г. Одессы. 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3717032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Одной </a:t>
            </a:r>
            <a:r>
              <a:rPr lang="ru-RU" dirty="0" smtClean="0"/>
              <a:t>из </a:t>
            </a:r>
            <a:r>
              <a:rPr lang="ru-RU" dirty="0" smtClean="0"/>
              <a:t>существенных </a:t>
            </a:r>
            <a:r>
              <a:rPr lang="ru-RU" dirty="0" smtClean="0"/>
              <a:t>причин данного </a:t>
            </a:r>
            <a:r>
              <a:rPr lang="ru-RU" dirty="0" err="1" smtClean="0"/>
              <a:t>депопуляционого</a:t>
            </a:r>
            <a:r>
              <a:rPr lang="ru-RU" dirty="0" smtClean="0"/>
              <a:t> процесса является высокий </a:t>
            </a:r>
            <a:r>
              <a:rPr lang="ru-RU" dirty="0" smtClean="0"/>
              <a:t>уровень </a:t>
            </a:r>
            <a:r>
              <a:rPr lang="ru-RU" dirty="0" smtClean="0"/>
              <a:t>заболеваний среди населения, вызванный, в свою очередь, </a:t>
            </a:r>
            <a:r>
              <a:rPr lang="ru-RU" dirty="0" smtClean="0"/>
              <a:t>сложившейся </a:t>
            </a:r>
            <a:r>
              <a:rPr lang="ru-RU" dirty="0" smtClean="0"/>
              <a:t>негативной экологической обстановкой в регионе. 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7"/>
            <a:ext cx="83529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Здоровье человека в значительной </a:t>
            </a:r>
            <a:r>
              <a:rPr lang="ru-RU" dirty="0" smtClean="0"/>
              <a:t>степени зависит </a:t>
            </a:r>
            <a:r>
              <a:rPr lang="ru-RU" dirty="0" smtClean="0"/>
              <a:t>от качества атмосферного воздуха, что в свою очередь, является </a:t>
            </a:r>
            <a:r>
              <a:rPr lang="ru-RU" dirty="0" smtClean="0"/>
              <a:t>важнейшим </a:t>
            </a:r>
            <a:r>
              <a:rPr lang="ru-RU" dirty="0" smtClean="0"/>
              <a:t>природным ресурсом для всего живого. За 2009 г. общий </a:t>
            </a:r>
            <a:r>
              <a:rPr lang="ru-RU" dirty="0" smtClean="0"/>
              <a:t>объём </a:t>
            </a:r>
            <a:r>
              <a:rPr lang="ru-RU" dirty="0" smtClean="0"/>
              <a:t>выбросов вредных веществ в атмосферу по Одесской области составил </a:t>
            </a:r>
            <a:r>
              <a:rPr lang="ru-RU" dirty="0" smtClean="0"/>
              <a:t>175,1 </a:t>
            </a:r>
            <a:r>
              <a:rPr lang="ru-RU" dirty="0" smtClean="0"/>
              <a:t>тыс. тонн, или 37 % от общего объема выбросов в атмосферу </a:t>
            </a:r>
            <a:r>
              <a:rPr lang="ru-RU" dirty="0" smtClean="0"/>
              <a:t>Украины. </a:t>
            </a:r>
            <a:r>
              <a:rPr lang="ru-RU" dirty="0" smtClean="0"/>
              <a:t>Основными компонентами этих выбросов являются оксид </a:t>
            </a:r>
            <a:r>
              <a:rPr lang="ru-RU" dirty="0" smtClean="0"/>
              <a:t>углерода </a:t>
            </a:r>
            <a:r>
              <a:rPr lang="ru-RU" dirty="0" smtClean="0"/>
              <a:t>— 4,3 </a:t>
            </a:r>
            <a:r>
              <a:rPr lang="ru-RU" dirty="0" err="1" smtClean="0"/>
              <a:t>млн</a:t>
            </a:r>
            <a:r>
              <a:rPr lang="ru-RU" dirty="0" smtClean="0"/>
              <a:t> т, оксид азота — 21,3 тыс. т, диоксид серы — 4,0 тыс. т, </a:t>
            </a:r>
            <a:r>
              <a:rPr lang="ru-RU" dirty="0" smtClean="0"/>
              <a:t>прочие </a:t>
            </a:r>
            <a:r>
              <a:rPr lang="ru-RU" dirty="0" smtClean="0"/>
              <a:t>выбросы — 24,1 т. Выбросы от транспортных средств составляют </a:t>
            </a:r>
            <a:r>
              <a:rPr lang="ru-RU" dirty="0" smtClean="0"/>
              <a:t>85,27 </a:t>
            </a:r>
            <a:r>
              <a:rPr lang="ru-RU" dirty="0" smtClean="0"/>
              <a:t>% от общего объёма выбросов загрязняющих веществ в атмосферу </a:t>
            </a:r>
            <a:r>
              <a:rPr lang="ru-RU" dirty="0" smtClean="0"/>
              <a:t>региона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3717032"/>
            <a:ext cx="7488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нашем регионе происходит только их накопление и, как следствие, </a:t>
            </a:r>
            <a:r>
              <a:rPr lang="ru-RU" dirty="0" smtClean="0"/>
              <a:t>экспансивное </a:t>
            </a:r>
            <a:r>
              <a:rPr lang="ru-RU" dirty="0" smtClean="0"/>
              <a:t>расширение необорудованных свалок, что ведет к </a:t>
            </a:r>
            <a:r>
              <a:rPr lang="ru-RU" dirty="0" smtClean="0"/>
              <a:t>загрязнению </a:t>
            </a:r>
            <a:r>
              <a:rPr lang="ru-RU" dirty="0" smtClean="0"/>
              <a:t>грунтовых вод и разрушению плодородного слоя почвы. Уже давно </a:t>
            </a:r>
          </a:p>
          <a:p>
            <a:r>
              <a:rPr lang="ru-RU" dirty="0" smtClean="0"/>
              <a:t>назрела необходимость строительства заводов по утилизации мусора и его </a:t>
            </a:r>
            <a:r>
              <a:rPr lang="ru-RU" dirty="0" smtClean="0"/>
              <a:t>переработке </a:t>
            </a:r>
            <a:r>
              <a:rPr lang="ru-RU" dirty="0" smtClean="0"/>
              <a:t>во вторичное сырье, однако это — недешевое мероприятие, и </a:t>
            </a:r>
            <a:r>
              <a:rPr lang="ru-RU" dirty="0" smtClean="0"/>
              <a:t>потому </a:t>
            </a:r>
            <a:r>
              <a:rPr lang="ru-RU" dirty="0" smtClean="0"/>
              <a:t>вероятность их появления в ближайшие годы невысока.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3284984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Также довольно остро стоит проблема утилизации </a:t>
            </a:r>
            <a:r>
              <a:rPr lang="ru-RU" dirty="0" smtClean="0"/>
              <a:t>мусорных отходов. </a:t>
            </a: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lybudumaa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76672"/>
            <a:ext cx="4037435" cy="2870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232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548680"/>
            <a:ext cx="5080000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1353504207_img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261" y="3861048"/>
            <a:ext cx="4429739" cy="28691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co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544" y="3284984"/>
            <a:ext cx="4049336" cy="31714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155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155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115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115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92696"/>
            <a:ext cx="77048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Таким образом, в г. Одессе и в одесском регионе в целом сложился </a:t>
            </a:r>
            <a:r>
              <a:rPr lang="ru-RU" dirty="0" smtClean="0"/>
              <a:t>целый </a:t>
            </a:r>
            <a:r>
              <a:rPr lang="ru-RU" dirty="0" smtClean="0"/>
              <a:t>комплекс экологических проблем. Так, одной из основных проблем </a:t>
            </a:r>
            <a:r>
              <a:rPr lang="ru-RU" dirty="0" smtClean="0"/>
              <a:t>является </a:t>
            </a:r>
            <a:r>
              <a:rPr lang="ru-RU" dirty="0" smtClean="0"/>
              <a:t>качество атмосферного воздуха, 85 % от общего уровня </a:t>
            </a:r>
            <a:r>
              <a:rPr lang="ru-RU" dirty="0" smtClean="0"/>
              <a:t>загрязнения </a:t>
            </a:r>
            <a:r>
              <a:rPr lang="ru-RU" dirty="0" smtClean="0"/>
              <a:t>— это автомобильный транспорт. Одесса занимает 0,5 % от территории </a:t>
            </a:r>
            <a:r>
              <a:rPr lang="ru-RU" dirty="0" smtClean="0"/>
              <a:t>области</a:t>
            </a:r>
            <a:r>
              <a:rPr lang="ru-RU" dirty="0" smtClean="0"/>
              <a:t>, на этой площади проживает около 40 % населения всего региона </a:t>
            </a:r>
            <a:r>
              <a:rPr lang="ru-RU" dirty="0" smtClean="0"/>
              <a:t>и </a:t>
            </a:r>
            <a:r>
              <a:rPr lang="ru-RU" dirty="0" smtClean="0"/>
              <a:t>сосредоточено около 50 % </a:t>
            </a:r>
            <a:r>
              <a:rPr lang="ru-RU" dirty="0" smtClean="0"/>
              <a:t>всего промышленного </a:t>
            </a:r>
            <a:r>
              <a:rPr lang="ru-RU" dirty="0" smtClean="0"/>
              <a:t>потенциала. Уровень </a:t>
            </a:r>
            <a:r>
              <a:rPr lang="ru-RU" dirty="0" smtClean="0"/>
              <a:t>загрязнения </a:t>
            </a:r>
            <a:r>
              <a:rPr lang="ru-RU" dirty="0" smtClean="0"/>
              <a:t>на единицу площади в Одессе в 80–120 раз превышает уровень </a:t>
            </a:r>
            <a:r>
              <a:rPr lang="ru-RU" dirty="0" smtClean="0"/>
              <a:t>загрязнения </a:t>
            </a:r>
            <a:r>
              <a:rPr lang="ru-RU" dirty="0" smtClean="0"/>
              <a:t>в области. </a:t>
            </a:r>
            <a:endParaRPr lang="ru-RU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548680"/>
            <a:ext cx="6840760" cy="182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Бульвар Жванецкого, Приморский бульвар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3645024"/>
            <a:ext cx="3168352" cy="273630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Предстаёт зрелище перманентных складов мусора. Какой только его разновидности здесь нет: пищевые отходы, обертки, бутылки, пакеты, окурки… </a:t>
            </a:r>
            <a:endParaRPr lang="ru-RU" dirty="0"/>
          </a:p>
        </p:txBody>
      </p:sp>
      <p:pic>
        <p:nvPicPr>
          <p:cNvPr id="5" name="Рисунок 4" descr="133276238097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3573016"/>
            <a:ext cx="4426446" cy="2950964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_ca135d4c44aa7a702b30449e6f64db9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404664"/>
            <a:ext cx="4402451" cy="5877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29463bb385b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04664"/>
            <a:ext cx="3816424" cy="27718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Рисунок 3" descr="e9cde3aaf43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3428746"/>
            <a:ext cx="3816424" cy="28623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76672"/>
            <a:ext cx="38884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Склоны по нашей давней исторической привычке (или традиции) вообще превращаются в склады мусора. Например, склоны Приморского бульвара. Бутылки, бумаги, пищевые отходы, обертки, окурки... чего здесь только нет. Различия лишь в степени скопления мусора — где-то больше, где-то меньше. Причины на поверхности — отсутствие элементарной культуры, некачественная работа дворников и «</a:t>
            </a:r>
            <a:r>
              <a:rPr lang="ru-RU" dirty="0" err="1" smtClean="0"/>
              <a:t>горзелентрестовцев</a:t>
            </a:r>
            <a:r>
              <a:rPr lang="ru-RU" dirty="0" smtClean="0"/>
              <a:t>», порой дефицит урн.</a:t>
            </a:r>
            <a:endParaRPr lang="ru-RU" dirty="0"/>
          </a:p>
        </p:txBody>
      </p:sp>
      <p:pic>
        <p:nvPicPr>
          <p:cNvPr id="3" name="Рисунок 2" descr="9aed3b592c8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548680"/>
            <a:ext cx="30480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a43f59d5b4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3356992"/>
            <a:ext cx="3024336" cy="2268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700808"/>
            <a:ext cx="34563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Уголок старой Одессы. Здесь любят бывать туристы, сюда мы приводим наших друзей из других «городов и весей». Здесь любят бывать и сами одесситы. Совсем рядом, под Тещиным мостом, — скопище мусора. Если любоваться морем и портом, и его будет нетрудно заметить.</a:t>
            </a:r>
            <a:endParaRPr lang="ru-RU" dirty="0"/>
          </a:p>
        </p:txBody>
      </p:sp>
      <p:pic>
        <p:nvPicPr>
          <p:cNvPr id="5" name="Рисунок 4" descr="2803875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476672"/>
            <a:ext cx="3655943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2803874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3284984"/>
            <a:ext cx="4320480" cy="32336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755576" y="764704"/>
            <a:ext cx="30963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rgbClr val="FF9933"/>
                </a:solidFill>
              </a:rPr>
              <a:t>Тещин мост</a:t>
            </a:r>
            <a:endParaRPr lang="ru-RU" sz="3000" b="1" dirty="0">
              <a:solidFill>
                <a:srgbClr val="FF9933"/>
              </a:solidFill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2481472" cy="4633130"/>
          </a:xfrm>
        </p:spPr>
        <p:txBody>
          <a:bodyPr>
            <a:normAutofit fontScale="90000"/>
          </a:bodyPr>
          <a:lstStyle/>
          <a:p>
            <a:r>
              <a:rPr lang="ru-RU" sz="2400" b="0" dirty="0" smtClean="0">
                <a:solidFill>
                  <a:schemeClr val="tx1"/>
                </a:solidFill>
                <a:latin typeface="Arial" pitchFamily="34" charset="0"/>
              </a:rPr>
              <a:t>В Актюбинске (Казахстан) молодежь организовала флешмоб - прошлась по паркам с мусорными пакетами на голове, символизирующими, что у людей вместо мозгов мусор</a:t>
            </a:r>
            <a:r>
              <a:rPr lang="ru-RU" sz="1600" b="0" dirty="0" smtClean="0">
                <a:solidFill>
                  <a:schemeClr val="tx1"/>
                </a:solidFill>
                <a:latin typeface="Arial" pitchFamily="34" charset="0"/>
              </a:rPr>
              <a:t>.</a:t>
            </a:r>
            <a:endParaRPr lang="ru-RU" sz="1600" b="0" dirty="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4" name="Рисунок 3" descr="Problema-musora-25-620x4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8500" y="1412776"/>
            <a:ext cx="5377781" cy="36690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827584" y="4437112"/>
            <a:ext cx="741682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Одесский рынок Привоз известен на весь мир. Многие специально приезжают в наш город, чтобы посетить этот воспетый Бабелем и Куприным базар. Однако сегодня окрестности привоза больше напоминают декорации к фильму ужасов, нежели главную городскую достопримечательность. Днем здесь стоит неистребимый смрад от зловонных мусорных куч и такой же свежести аборигенов, а по вечерам приличные люди просто боятся в этот район заходить.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Рисунок 5" descr="365968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268760"/>
            <a:ext cx="3986808" cy="2990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767037c958147705ee4c76ed7d33701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340768"/>
            <a:ext cx="4138612" cy="27574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547664" y="404664"/>
            <a:ext cx="6624736" cy="557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20" b="1" dirty="0" smtClean="0">
                <a:solidFill>
                  <a:srgbClr val="FF9933"/>
                </a:solidFill>
              </a:rPr>
              <a:t>Одесский Рынок «Привоз»</a:t>
            </a:r>
            <a:endParaRPr lang="ru-RU" sz="3020" b="1" dirty="0">
              <a:solidFill>
                <a:srgbClr val="FF9933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urepicture17722_572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996952"/>
            <a:ext cx="4719079" cy="32160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" name="Рисунок 2" descr="picturepicture17736_557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476672"/>
            <a:ext cx="3440934" cy="5993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picturepicture17732_897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476672"/>
            <a:ext cx="3384376" cy="227632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327896" cy="2111144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Одесса теперь превращается в одну огромную мусорную свалку, чем приводит в ужас не только горожан, но и гостей причерноморского города. 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Полная </a:t>
            </a:r>
            <a:r>
              <a:rPr lang="ru-RU" sz="2000" dirty="0" smtClean="0">
                <a:solidFill>
                  <a:schemeClr val="tx1"/>
                </a:solidFill>
              </a:rPr>
              <a:t>антисанитария, царят на всех городских пляжах.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07704" y="548680"/>
            <a:ext cx="6048672" cy="420624"/>
          </a:xfrm>
        </p:spPr>
        <p:txBody>
          <a:bodyPr>
            <a:noAutofit/>
          </a:bodyPr>
          <a:lstStyle/>
          <a:p>
            <a:r>
              <a:rPr lang="ru-RU" sz="3000" b="1" dirty="0" smtClean="0"/>
              <a:t>Склоны к пляжу</a:t>
            </a:r>
            <a:endParaRPr lang="ru-RU" sz="3000" b="1" dirty="0"/>
          </a:p>
        </p:txBody>
      </p:sp>
      <p:pic>
        <p:nvPicPr>
          <p:cNvPr id="5" name="Рисунок 4" descr="af3b20abaa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052736"/>
            <a:ext cx="2970330" cy="39604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Рисунок 5" descr="529fda1316e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1556792"/>
            <a:ext cx="4466861" cy="335014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5b5ce0217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76672"/>
            <a:ext cx="3744416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230fdcf6f2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476672"/>
            <a:ext cx="3816424" cy="2862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4a0a13680c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3429000"/>
            <a:ext cx="3384376" cy="2538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ee9be683197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8104" y="3429000"/>
            <a:ext cx="2249742" cy="29996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0"/>
            <a:ext cx="5760640" cy="1396752"/>
          </a:xfrm>
        </p:spPr>
        <p:txBody>
          <a:bodyPr/>
          <a:lstStyle/>
          <a:p>
            <a:r>
              <a:rPr lang="ru-RU" dirty="0" smtClean="0"/>
              <a:t>Свалки в городе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1700808"/>
            <a:ext cx="48245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Одесса, без сомнения, красивый город и все мы ее очень любим. Тем не менее, чистюлей красавицу не назовешь, ведь здесь так много мусора! Нередко он появляется даже в самых известных и оживленных местах. А порой возникают и целые стихийные свалки. Их зловоние отталкивает туристов и портит жизнь жителям окрестных домов.</a:t>
            </a:r>
          </a:p>
          <a:p>
            <a:endParaRPr lang="ru-RU" b="1" dirty="0" smtClean="0"/>
          </a:p>
          <a:p>
            <a:r>
              <a:rPr lang="ru-RU" b="1" dirty="0" smtClean="0"/>
              <a:t>Каждый день на таких свалках возникают пожары.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Рисунок 5" descr="Sval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1412776"/>
            <a:ext cx="3317881" cy="2485281"/>
          </a:xfrm>
          <a:prstGeom prst="rect">
            <a:avLst/>
          </a:prstGeom>
        </p:spPr>
      </p:pic>
      <p:pic>
        <p:nvPicPr>
          <p:cNvPr id="7" name="Рисунок 6" descr="ca6dc30a89f6e25e7733208bd2680ea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3933056"/>
            <a:ext cx="3251200" cy="2438400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530352"/>
            <a:ext cx="7715200" cy="124246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</a:t>
            </a:r>
          </a:p>
          <a:p>
            <a:pPr>
              <a:buNone/>
            </a:pP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            Мусор во дворах</a:t>
            </a:r>
            <a:endParaRPr lang="ru-RU" sz="31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 descr="a38be8f4b0d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628800"/>
            <a:ext cx="3840088" cy="2880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big-89-105-svalk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1844824"/>
            <a:ext cx="2381250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picturepicture7150_919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2708920"/>
            <a:ext cx="4952774" cy="33042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z_0hojmumlg_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4149080"/>
            <a:ext cx="3096344" cy="23222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Рисунок 7" descr="Мусор-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32040" y="4437112"/>
            <a:ext cx="3688071" cy="20745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628800"/>
            <a:ext cx="8183880" cy="1051560"/>
          </a:xfrm>
        </p:spPr>
        <p:txBody>
          <a:bodyPr/>
          <a:lstStyle/>
          <a:p>
            <a:r>
              <a:rPr lang="ru-RU" dirty="0" smtClean="0"/>
              <a:t>      Парк им. Т.Г.Шевченко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530352"/>
            <a:ext cx="7859216" cy="117045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</a:t>
            </a:r>
          </a:p>
          <a:p>
            <a:pPr>
              <a:buNone/>
            </a:pPr>
            <a:r>
              <a:rPr lang="ru-RU" dirty="0" smtClean="0"/>
              <a:t>               Городские парки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3212976"/>
            <a:ext cx="70385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</a:t>
            </a:r>
            <a:r>
              <a:rPr lang="ru-RU" dirty="0" smtClean="0"/>
              <a:t>арк </a:t>
            </a:r>
            <a:r>
              <a:rPr lang="ru-RU" dirty="0" smtClean="0"/>
              <a:t>и его склоны - это самая, что ни на есть популярна городская курортная зона. По парку ежегодно ходят тысячи и десятки тысяч  одесситов и гостей города, особенно в разгар горячего летнего сезона. В  самом парке  местами процветает бесхозяйственность – мусор свален возле контейнеров  и вместо  того, чтобы его вывозить его </a:t>
            </a:r>
            <a:r>
              <a:rPr lang="ru-RU" dirty="0" smtClean="0"/>
              <a:t>сжигают.</a:t>
            </a:r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83880" cy="1051560"/>
          </a:xfrm>
        </p:spPr>
        <p:txBody>
          <a:bodyPr/>
          <a:lstStyle/>
          <a:p>
            <a:r>
              <a:rPr lang="ru-RU" dirty="0" smtClean="0"/>
              <a:t>  Нынешние состояние парка</a:t>
            </a:r>
            <a:endParaRPr lang="ru-RU" dirty="0"/>
          </a:p>
        </p:txBody>
      </p:sp>
      <p:pic>
        <p:nvPicPr>
          <p:cNvPr id="4" name="Рисунок 3" descr="_1_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1628800"/>
            <a:ext cx="4067944" cy="30384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_6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556792"/>
            <a:ext cx="4427984" cy="33073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age_50b918da5189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1880" y="2636912"/>
            <a:ext cx="2754052" cy="36720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image_50b918df6394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3356992"/>
            <a:ext cx="3648405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age_50b918e91153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8064" y="3284984"/>
            <a:ext cx="3624064" cy="27180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Парк Ильича ( Преображенский)</a:t>
            </a:r>
            <a:endParaRPr lang="ru-RU" dirty="0"/>
          </a:p>
        </p:txBody>
      </p:sp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700808"/>
            <a:ext cx="4467856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484784"/>
            <a:ext cx="3749750" cy="26642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img_19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9712" y="3140968"/>
            <a:ext cx="5575097" cy="28014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83880" cy="1051560"/>
          </a:xfrm>
        </p:spPr>
        <p:txBody>
          <a:bodyPr/>
          <a:lstStyle/>
          <a:p>
            <a:r>
              <a:rPr lang="ru-RU" dirty="0" smtClean="0"/>
              <a:t>         Парк им. Горького</a:t>
            </a:r>
            <a:endParaRPr lang="ru-RU" dirty="0"/>
          </a:p>
        </p:txBody>
      </p:sp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556792"/>
            <a:ext cx="3688804" cy="27666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i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1484784"/>
            <a:ext cx="2841104" cy="2130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 (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356992"/>
            <a:ext cx="3441171" cy="25808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 (4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59632" y="3212976"/>
            <a:ext cx="3888432" cy="29163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0120" y="188640"/>
            <a:ext cx="8183880" cy="1051560"/>
          </a:xfrm>
        </p:spPr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183880" cy="418795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   Несомненно</a:t>
            </a:r>
            <a:r>
              <a:rPr lang="ru-RU" dirty="0" smtClean="0"/>
              <a:t>, данные проблемы нужно решать не только на </a:t>
            </a:r>
            <a:r>
              <a:rPr lang="ru-RU" dirty="0" smtClean="0"/>
              <a:t>производственном</a:t>
            </a:r>
            <a:r>
              <a:rPr lang="ru-RU" dirty="0" smtClean="0"/>
              <a:t>, государственном и даже планетарном </a:t>
            </a:r>
            <a:r>
              <a:rPr lang="ru-RU" dirty="0" smtClean="0"/>
              <a:t>уровне, но </a:t>
            </a:r>
            <a:r>
              <a:rPr lang="ru-RU" dirty="0" smtClean="0"/>
              <a:t>и на </a:t>
            </a:r>
            <a:r>
              <a:rPr lang="ru-RU" dirty="0" smtClean="0"/>
              <a:t>личностном</a:t>
            </a:r>
            <a:r>
              <a:rPr lang="ru-RU" dirty="0" smtClean="0"/>
              <a:t>. Нормализация или дальнейшее усугубление данных проблем в </a:t>
            </a:r>
            <a:r>
              <a:rPr lang="ru-RU" dirty="0" smtClean="0"/>
              <a:t>значительной </a:t>
            </a:r>
            <a:r>
              <a:rPr lang="ru-RU" dirty="0" smtClean="0"/>
              <a:t>степени зависят от самосознания и, как следствие, образа жизни, </a:t>
            </a:r>
            <a:r>
              <a:rPr lang="ru-RU" dirty="0" smtClean="0"/>
              <a:t>который </a:t>
            </a:r>
            <a:r>
              <a:rPr lang="ru-RU" dirty="0" smtClean="0"/>
              <a:t>уже сегодня воспитывается в молодом поколении. Существенным </a:t>
            </a:r>
            <a:r>
              <a:rPr lang="ru-RU" dirty="0" smtClean="0"/>
              <a:t>фактором</a:t>
            </a:r>
            <a:r>
              <a:rPr lang="ru-RU" dirty="0" smtClean="0"/>
              <a:t>, влияющим на изменение образа жизнедеятельности каждого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индивида, является экологическое сознание.</a:t>
            </a:r>
          </a:p>
          <a:p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99592" y="2564904"/>
            <a:ext cx="9557425" cy="92333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Спасибо за внимание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320</TotalTime>
  <Words>843</Words>
  <Application>Microsoft Office PowerPoint</Application>
  <PresentationFormat>Экран (4:3)</PresentationFormat>
  <Paragraphs>41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Аспект</vt:lpstr>
      <vt:lpstr>«Я и город. Загрязнение города.»</vt:lpstr>
      <vt:lpstr>Характеристика города:</vt:lpstr>
      <vt:lpstr>Слайд 3</vt:lpstr>
      <vt:lpstr>Слайд 4</vt:lpstr>
      <vt:lpstr>Слайд 5</vt:lpstr>
      <vt:lpstr>Бульвар Жванецкого, Приморский бульвар</vt:lpstr>
      <vt:lpstr>Слайд 7</vt:lpstr>
      <vt:lpstr>Слайд 8</vt:lpstr>
      <vt:lpstr>Слайд 9</vt:lpstr>
      <vt:lpstr>В Актюбинске (Казахстан) молодежь организовала флешмоб - прошлась по паркам с мусорными пакетами на голове, символизирующими, что у людей вместо мозгов мусор.</vt:lpstr>
      <vt:lpstr>Слайд 11</vt:lpstr>
      <vt:lpstr>Слайд 12</vt:lpstr>
      <vt:lpstr>Одесса теперь превращается в одну огромную мусорную свалку, чем приводит в ужас не только горожан, но и гостей причерноморского города.   Полная антисанитария, царят на всех городских пляжах.  </vt:lpstr>
      <vt:lpstr>Слайд 14</vt:lpstr>
      <vt:lpstr>Свалки в городе</vt:lpstr>
      <vt:lpstr>Слайд 16</vt:lpstr>
      <vt:lpstr>      Парк им. Т.Г.Шевченко</vt:lpstr>
      <vt:lpstr>  Нынешние состояние парка</vt:lpstr>
      <vt:lpstr> Парк Ильича ( Преображенский)</vt:lpstr>
      <vt:lpstr>         Парк им. Горького</vt:lpstr>
      <vt:lpstr>Вывод: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«Я и город. Загрязнение города.»</dc:title>
  <cp:lastModifiedBy>User</cp:lastModifiedBy>
  <cp:revision>31</cp:revision>
  <dcterms:modified xsi:type="dcterms:W3CDTF">2013-11-25T19:46:13Z</dcterms:modified>
</cp:coreProperties>
</file>