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6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836712"/>
            <a:ext cx="6264696" cy="1645920"/>
          </a:xfrm>
        </p:spPr>
        <p:txBody>
          <a:bodyPr>
            <a:normAutofit fontScale="92500" lnSpcReduction="20000"/>
          </a:bodyPr>
          <a:lstStyle/>
          <a:p>
            <a:r>
              <a:rPr lang="uk-UA" sz="4400" dirty="0" smtClean="0">
                <a:latin typeface="Bookman Old Style" panose="02050604050505020204" pitchFamily="18" charset="0"/>
              </a:rPr>
              <a:t>Тема: Застосування подібності трикутників</a:t>
            </a:r>
            <a:endParaRPr lang="ru-RU" sz="4400" dirty="0">
              <a:latin typeface="Bookman Old Style" panose="020506040505050202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dirty="0" smtClean="0">
                <a:latin typeface="Bookman Old Style" panose="02050604050505020204" pitchFamily="18" charset="0"/>
              </a:rPr>
              <a:t>Властивість бісектриси</a:t>
            </a:r>
            <a:endParaRPr lang="ru-RU" sz="3600" dirty="0">
              <a:latin typeface="Bookman Old Style" panose="02050604050505020204" pitchFamily="18" charset="0"/>
            </a:endParaRPr>
          </a:p>
        </p:txBody>
      </p:sp>
      <p:pic>
        <p:nvPicPr>
          <p:cNvPr id="5" name="Picture 28" descr="MCj025092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2000" y="409575"/>
            <a:ext cx="2032000" cy="194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80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uk-UA" altLang="ru-RU" sz="2400" b="1" i="1" dirty="0">
                <a:latin typeface="Bookman Old Style" panose="02050604050505020204" pitchFamily="18" charset="0"/>
              </a:rPr>
              <a:t>Бісектриса кута трикутника ділить протилежну сторону на </a:t>
            </a:r>
            <a:r>
              <a:rPr lang="uk-UA" altLang="ru-RU" sz="2400" b="1" i="1" dirty="0" smtClean="0">
                <a:latin typeface="Bookman Old Style" panose="02050604050505020204" pitchFamily="18" charset="0"/>
              </a:rPr>
              <a:t>відрізки </a:t>
            </a:r>
            <a:r>
              <a:rPr lang="uk-UA" altLang="ru-RU" sz="2400" b="1" i="1" dirty="0">
                <a:latin typeface="Bookman Old Style" panose="02050604050505020204" pitchFamily="18" charset="0"/>
              </a:rPr>
              <a:t>пропорційні </a:t>
            </a:r>
            <a:r>
              <a:rPr lang="uk-UA" altLang="ru-RU" sz="2400" b="1" i="1" dirty="0" smtClean="0">
                <a:latin typeface="Bookman Old Style" panose="02050604050505020204" pitchFamily="18" charset="0"/>
              </a:rPr>
              <a:t>прилеглим </a:t>
            </a:r>
            <a:r>
              <a:rPr lang="uk-UA" altLang="ru-RU" sz="2400" b="1" i="1" dirty="0">
                <a:latin typeface="Bookman Old Style" panose="02050604050505020204" pitchFamily="18" charset="0"/>
              </a:rPr>
              <a:t>сторонам</a:t>
            </a:r>
            <a:endParaRPr lang="ru-RU" altLang="ru-RU" sz="2400" b="1" i="1" dirty="0">
              <a:latin typeface="Bookman Old Style" panose="02050604050505020204" pitchFamily="18" charset="0"/>
            </a:endParaRPr>
          </a:p>
        </p:txBody>
      </p:sp>
      <p:sp>
        <p:nvSpPr>
          <p:cNvPr id="47111" name="AutoShape 7"/>
          <p:cNvSpPr>
            <a:spLocks noChangeArrowheads="1"/>
          </p:cNvSpPr>
          <p:nvPr/>
        </p:nvSpPr>
        <p:spPr bwMode="auto">
          <a:xfrm rot="6079372">
            <a:off x="1223963" y="2457450"/>
            <a:ext cx="3529012" cy="3024188"/>
          </a:xfrm>
          <a:prstGeom prst="triangle">
            <a:avLst>
              <a:gd name="adj" fmla="val 19944"/>
            </a:avLst>
          </a:prstGeom>
          <a:solidFill>
            <a:schemeClr val="folHlink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lang="ru-RU" altLang="ru-RU" b="0"/>
          </a:p>
        </p:txBody>
      </p:sp>
      <p:sp>
        <p:nvSpPr>
          <p:cNvPr id="17413" name="Text Box 9"/>
          <p:cNvSpPr txBox="1">
            <a:spLocks noChangeArrowheads="1"/>
          </p:cNvSpPr>
          <p:nvPr/>
        </p:nvSpPr>
        <p:spPr bwMode="auto">
          <a:xfrm>
            <a:off x="663575" y="4449763"/>
            <a:ext cx="392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/>
              <a:t>A</a:t>
            </a:r>
            <a:endParaRPr lang="ru-RU" altLang="ru-RU" sz="2400"/>
          </a:p>
        </p:txBody>
      </p:sp>
      <p:sp>
        <p:nvSpPr>
          <p:cNvPr id="17414" name="Text Box 10"/>
          <p:cNvSpPr txBox="1">
            <a:spLocks noChangeArrowheads="1"/>
          </p:cNvSpPr>
          <p:nvPr/>
        </p:nvSpPr>
        <p:spPr bwMode="auto">
          <a:xfrm>
            <a:off x="1403350" y="1554163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С</a:t>
            </a:r>
            <a:endParaRPr lang="ru-RU" altLang="ru-RU" sz="2400"/>
          </a:p>
        </p:txBody>
      </p:sp>
      <p:sp>
        <p:nvSpPr>
          <p:cNvPr id="17415" name="Text Box 11"/>
          <p:cNvSpPr txBox="1">
            <a:spLocks noChangeArrowheads="1"/>
          </p:cNvSpPr>
          <p:nvPr/>
        </p:nvSpPr>
        <p:spPr bwMode="auto">
          <a:xfrm>
            <a:off x="4859338" y="47244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7416" name="Text Box 12"/>
          <p:cNvSpPr txBox="1">
            <a:spLocks noChangeArrowheads="1"/>
          </p:cNvSpPr>
          <p:nvPr/>
        </p:nvSpPr>
        <p:spPr bwMode="auto">
          <a:xfrm>
            <a:off x="4500563" y="3284538"/>
            <a:ext cx="393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В</a:t>
            </a:r>
            <a:endParaRPr lang="ru-RU" altLang="ru-RU" sz="2400"/>
          </a:p>
        </p:txBody>
      </p:sp>
      <p:sp>
        <p:nvSpPr>
          <p:cNvPr id="17417" name="Text Box 13"/>
          <p:cNvSpPr txBox="1">
            <a:spLocks noChangeArrowheads="1"/>
          </p:cNvSpPr>
          <p:nvPr/>
        </p:nvSpPr>
        <p:spPr bwMode="auto">
          <a:xfrm>
            <a:off x="2411413" y="4437063"/>
            <a:ext cx="3609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 dirty="0" smtClean="0"/>
              <a:t>L</a:t>
            </a:r>
            <a:endParaRPr lang="ru-RU" altLang="ru-RU" sz="2400" dirty="0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 flipV="1">
            <a:off x="1187450" y="4941888"/>
            <a:ext cx="1655763" cy="4318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 flipH="1">
            <a:off x="2484438" y="3213100"/>
            <a:ext cx="2159000" cy="6477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1" name="Freeform 17"/>
          <p:cNvSpPr>
            <a:spLocks/>
          </p:cNvSpPr>
          <p:nvPr/>
        </p:nvSpPr>
        <p:spPr bwMode="auto">
          <a:xfrm>
            <a:off x="1971675" y="2125663"/>
            <a:ext cx="319088" cy="242887"/>
          </a:xfrm>
          <a:custGeom>
            <a:avLst/>
            <a:gdLst>
              <a:gd name="T0" fmla="*/ 0 w 201"/>
              <a:gd name="T1" fmla="*/ 242887 h 153"/>
              <a:gd name="T2" fmla="*/ 187325 w 201"/>
              <a:gd name="T3" fmla="*/ 187325 h 153"/>
              <a:gd name="T4" fmla="*/ 254000 w 201"/>
              <a:gd name="T5" fmla="*/ 144462 h 153"/>
              <a:gd name="T6" fmla="*/ 265113 w 201"/>
              <a:gd name="T7" fmla="*/ 111125 h 153"/>
              <a:gd name="T8" fmla="*/ 298450 w 201"/>
              <a:gd name="T9" fmla="*/ 88900 h 153"/>
              <a:gd name="T10" fmla="*/ 309563 w 201"/>
              <a:gd name="T11" fmla="*/ 33337 h 153"/>
              <a:gd name="T12" fmla="*/ 319088 w 201"/>
              <a:gd name="T13" fmla="*/ 0 h 15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1" h="153">
                <a:moveTo>
                  <a:pt x="0" y="153"/>
                </a:moveTo>
                <a:cubicBezTo>
                  <a:pt x="37" y="141"/>
                  <a:pt x="84" y="137"/>
                  <a:pt x="118" y="118"/>
                </a:cubicBezTo>
                <a:cubicBezTo>
                  <a:pt x="133" y="110"/>
                  <a:pt x="160" y="91"/>
                  <a:pt x="160" y="91"/>
                </a:cubicBezTo>
                <a:cubicBezTo>
                  <a:pt x="162" y="84"/>
                  <a:pt x="162" y="76"/>
                  <a:pt x="167" y="70"/>
                </a:cubicBezTo>
                <a:cubicBezTo>
                  <a:pt x="172" y="63"/>
                  <a:pt x="184" y="63"/>
                  <a:pt x="188" y="56"/>
                </a:cubicBezTo>
                <a:cubicBezTo>
                  <a:pt x="194" y="46"/>
                  <a:pt x="192" y="33"/>
                  <a:pt x="195" y="21"/>
                </a:cubicBezTo>
                <a:cubicBezTo>
                  <a:pt x="197" y="14"/>
                  <a:pt x="201" y="0"/>
                  <a:pt x="201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2" name="Freeform 18"/>
          <p:cNvSpPr>
            <a:spLocks/>
          </p:cNvSpPr>
          <p:nvPr/>
        </p:nvSpPr>
        <p:spPr bwMode="auto">
          <a:xfrm>
            <a:off x="1697038" y="2709863"/>
            <a:ext cx="374650" cy="114300"/>
          </a:xfrm>
          <a:custGeom>
            <a:avLst/>
            <a:gdLst>
              <a:gd name="T0" fmla="*/ 0 w 236"/>
              <a:gd name="T1" fmla="*/ 33338 h 72"/>
              <a:gd name="T2" fmla="*/ 109538 w 236"/>
              <a:gd name="T3" fmla="*/ 88900 h 72"/>
              <a:gd name="T4" fmla="*/ 374650 w 236"/>
              <a:gd name="T5" fmla="*/ 0 h 7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36" h="72">
                <a:moveTo>
                  <a:pt x="0" y="21"/>
                </a:moveTo>
                <a:cubicBezTo>
                  <a:pt x="49" y="54"/>
                  <a:pt x="25" y="45"/>
                  <a:pt x="69" y="56"/>
                </a:cubicBezTo>
                <a:cubicBezTo>
                  <a:pt x="91" y="55"/>
                  <a:pt x="236" y="72"/>
                  <a:pt x="236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3" name="Line 19"/>
          <p:cNvSpPr>
            <a:spLocks noChangeShapeType="1"/>
          </p:cNvSpPr>
          <p:nvPr/>
        </p:nvSpPr>
        <p:spPr bwMode="auto">
          <a:xfrm>
            <a:off x="1835150" y="1916113"/>
            <a:ext cx="1223963" cy="360045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3" name="Text Box 20"/>
          <p:cNvSpPr txBox="1">
            <a:spLocks noChangeArrowheads="1"/>
          </p:cNvSpPr>
          <p:nvPr/>
        </p:nvSpPr>
        <p:spPr bwMode="auto">
          <a:xfrm>
            <a:off x="2967038" y="4740275"/>
            <a:ext cx="303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b="0"/>
              <a:t>F</a:t>
            </a:r>
            <a:endParaRPr lang="ru-RU" altLang="ru-RU" b="0"/>
          </a:p>
        </p:txBody>
      </p:sp>
      <p:sp>
        <p:nvSpPr>
          <p:cNvPr id="17424" name="Text Box 22"/>
          <p:cNvSpPr txBox="1">
            <a:spLocks noChangeArrowheads="1"/>
          </p:cNvSpPr>
          <p:nvPr/>
        </p:nvSpPr>
        <p:spPr bwMode="auto">
          <a:xfrm>
            <a:off x="2535238" y="3300413"/>
            <a:ext cx="3127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b="0"/>
              <a:t>E</a:t>
            </a:r>
            <a:endParaRPr lang="ru-RU" altLang="ru-RU" b="0"/>
          </a:p>
        </p:txBody>
      </p:sp>
      <p:sp>
        <p:nvSpPr>
          <p:cNvPr id="47127" name="Freeform 23"/>
          <p:cNvSpPr>
            <a:spLocks/>
          </p:cNvSpPr>
          <p:nvPr/>
        </p:nvSpPr>
        <p:spPr bwMode="auto">
          <a:xfrm>
            <a:off x="2673350" y="4795838"/>
            <a:ext cx="190500" cy="161925"/>
          </a:xfrm>
          <a:custGeom>
            <a:avLst/>
            <a:gdLst>
              <a:gd name="T0" fmla="*/ 25400 w 120"/>
              <a:gd name="T1" fmla="*/ 161925 h 102"/>
              <a:gd name="T2" fmla="*/ 190500 w 120"/>
              <a:gd name="T3" fmla="*/ 50800 h 10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0" h="102">
                <a:moveTo>
                  <a:pt x="16" y="102"/>
                </a:moveTo>
                <a:cubicBezTo>
                  <a:pt x="26" y="0"/>
                  <a:pt x="0" y="32"/>
                  <a:pt x="120" y="32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9" name="Freeform 25"/>
          <p:cNvSpPr>
            <a:spLocks/>
          </p:cNvSpPr>
          <p:nvPr/>
        </p:nvSpPr>
        <p:spPr bwMode="auto">
          <a:xfrm>
            <a:off x="2544763" y="3833813"/>
            <a:ext cx="133350" cy="165100"/>
          </a:xfrm>
          <a:custGeom>
            <a:avLst/>
            <a:gdLst>
              <a:gd name="T0" fmla="*/ 131763 w 84"/>
              <a:gd name="T1" fmla="*/ 0 h 104"/>
              <a:gd name="T2" fmla="*/ 120650 w 84"/>
              <a:gd name="T3" fmla="*/ 98425 h 104"/>
              <a:gd name="T4" fmla="*/ 88900 w 84"/>
              <a:gd name="T5" fmla="*/ 109538 h 104"/>
              <a:gd name="T6" fmla="*/ 0 w 84"/>
              <a:gd name="T7" fmla="*/ 165100 h 10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4" h="104">
                <a:moveTo>
                  <a:pt x="83" y="0"/>
                </a:moveTo>
                <a:cubicBezTo>
                  <a:pt x="81" y="21"/>
                  <a:pt x="84" y="43"/>
                  <a:pt x="76" y="62"/>
                </a:cubicBezTo>
                <a:cubicBezTo>
                  <a:pt x="73" y="69"/>
                  <a:pt x="62" y="66"/>
                  <a:pt x="56" y="69"/>
                </a:cubicBezTo>
                <a:cubicBezTo>
                  <a:pt x="36" y="79"/>
                  <a:pt x="16" y="88"/>
                  <a:pt x="0" y="1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883330" y="3218867"/>
                <a:ext cx="3797051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0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en-US" sz="40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𝐿</m:t>
                          </m:r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ru-RU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330" y="3218867"/>
                <a:ext cx="3797051" cy="124880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283968" y="1554163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0000"/>
                </a:solidFill>
              </a:rPr>
              <a:t>CL -  </a:t>
            </a:r>
            <a:r>
              <a:rPr lang="uk-UA" sz="4000" i="1" dirty="0" smtClean="0">
                <a:solidFill>
                  <a:srgbClr val="FF0000"/>
                </a:solidFill>
              </a:rPr>
              <a:t>БІСЕКТРИСА</a:t>
            </a:r>
            <a:endParaRPr lang="ru-RU" sz="4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0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47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1" grpId="0" animBg="1"/>
      <p:bldP spid="47118" grpId="0" animBg="1"/>
      <p:bldP spid="47119" grpId="0" animBg="1"/>
      <p:bldP spid="47121" grpId="0" animBg="1"/>
      <p:bldP spid="47122" grpId="0" animBg="1"/>
      <p:bldP spid="47123" grpId="0" animBg="1"/>
      <p:bldP spid="47127" grpId="0" animBg="1"/>
      <p:bldP spid="471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uk-UA" altLang="ru-RU" sz="3600" b="1" i="1" dirty="0">
                <a:solidFill>
                  <a:srgbClr val="000099"/>
                </a:solidFill>
                <a:latin typeface="Constantia" panose="02030602050306030303" pitchFamily="18" charset="0"/>
              </a:rPr>
              <a:t>ПРАЦЮЄМО УСНО</a:t>
            </a:r>
            <a:endParaRPr lang="ru-RU" altLang="ru-RU" sz="3600" b="1" i="1" dirty="0">
              <a:solidFill>
                <a:srgbClr val="000099"/>
              </a:solidFill>
              <a:latin typeface="Constantia" panose="02030602050306030303" pitchFamily="18" charset="0"/>
            </a:endParaRPr>
          </a:p>
        </p:txBody>
      </p:sp>
      <p:pic>
        <p:nvPicPr>
          <p:cNvPr id="18448" name="Picture 25" descr="MCj02906520000[1]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6263" y="211138"/>
            <a:ext cx="2217737" cy="190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2228" name="AutoShape 4"/>
          <p:cNvSpPr>
            <a:spLocks noChangeArrowheads="1"/>
          </p:cNvSpPr>
          <p:nvPr/>
        </p:nvSpPr>
        <p:spPr bwMode="auto">
          <a:xfrm rot="10800000">
            <a:off x="1223963" y="2457450"/>
            <a:ext cx="3529012" cy="3024188"/>
          </a:xfrm>
          <a:prstGeom prst="triangle">
            <a:avLst>
              <a:gd name="adj" fmla="val 19681"/>
            </a:avLst>
          </a:prstGeom>
          <a:solidFill>
            <a:schemeClr val="folHlink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lang="ru-RU" altLang="ru-RU" b="0"/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684213" y="2492375"/>
            <a:ext cx="392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/>
              <a:t>A</a:t>
            </a:r>
            <a:endParaRPr lang="ru-RU" altLang="ru-RU" sz="2400"/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4859338" y="47244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4859338" y="2276475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В</a:t>
            </a:r>
            <a:endParaRPr lang="ru-RU" altLang="ru-RU" sz="2400"/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2339975" y="4221163"/>
            <a:ext cx="3609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 dirty="0" smtClean="0"/>
              <a:t>L</a:t>
            </a:r>
            <a:endParaRPr lang="ru-RU" altLang="ru-RU" sz="2400" dirty="0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H="1">
            <a:off x="2627313" y="2492375"/>
            <a:ext cx="2089150" cy="1512888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1" name="Text Box 18"/>
          <p:cNvSpPr txBox="1">
            <a:spLocks noChangeArrowheads="1"/>
          </p:cNvSpPr>
          <p:nvPr/>
        </p:nvSpPr>
        <p:spPr bwMode="auto">
          <a:xfrm>
            <a:off x="4264025" y="5313363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С</a:t>
            </a:r>
            <a:endParaRPr lang="ru-RU" altLang="ru-RU" sz="2400"/>
          </a:p>
        </p:txBody>
      </p:sp>
      <p:sp>
        <p:nvSpPr>
          <p:cNvPr id="18442" name="Text Box 19"/>
          <p:cNvSpPr txBox="1">
            <a:spLocks noChangeArrowheads="1"/>
          </p:cNvSpPr>
          <p:nvPr/>
        </p:nvSpPr>
        <p:spPr bwMode="auto">
          <a:xfrm>
            <a:off x="2967038" y="1931988"/>
            <a:ext cx="434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b="0"/>
              <a:t>40</a:t>
            </a:r>
            <a:endParaRPr lang="ru-RU" altLang="ru-RU" b="0"/>
          </a:p>
        </p:txBody>
      </p:sp>
      <p:sp>
        <p:nvSpPr>
          <p:cNvPr id="18443" name="Text Box 20"/>
          <p:cNvSpPr txBox="1">
            <a:spLocks noChangeArrowheads="1"/>
          </p:cNvSpPr>
          <p:nvPr/>
        </p:nvSpPr>
        <p:spPr bwMode="auto">
          <a:xfrm>
            <a:off x="4551363" y="3948113"/>
            <a:ext cx="317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b="0"/>
              <a:t>Х</a:t>
            </a:r>
            <a:endParaRPr lang="ru-RU" altLang="ru-RU" b="0"/>
          </a:p>
        </p:txBody>
      </p:sp>
      <p:sp>
        <p:nvSpPr>
          <p:cNvPr id="18444" name="Text Box 21"/>
          <p:cNvSpPr txBox="1">
            <a:spLocks noChangeArrowheads="1"/>
          </p:cNvSpPr>
          <p:nvPr/>
        </p:nvSpPr>
        <p:spPr bwMode="auto">
          <a:xfrm>
            <a:off x="1671638" y="3227388"/>
            <a:ext cx="434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b="0"/>
              <a:t>24</a:t>
            </a:r>
            <a:endParaRPr lang="ru-RU" altLang="ru-RU" b="0"/>
          </a:p>
        </p:txBody>
      </p:sp>
      <p:sp>
        <p:nvSpPr>
          <p:cNvPr id="18445" name="Text Box 22"/>
          <p:cNvSpPr txBox="1">
            <a:spLocks noChangeArrowheads="1"/>
          </p:cNvSpPr>
          <p:nvPr/>
        </p:nvSpPr>
        <p:spPr bwMode="auto">
          <a:xfrm>
            <a:off x="2916238" y="4797425"/>
            <a:ext cx="434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b="0"/>
              <a:t>15</a:t>
            </a:r>
            <a:endParaRPr lang="ru-RU" altLang="ru-RU" b="0"/>
          </a:p>
        </p:txBody>
      </p:sp>
      <p:sp>
        <p:nvSpPr>
          <p:cNvPr id="18446" name="Freeform 23"/>
          <p:cNvSpPr>
            <a:spLocks/>
          </p:cNvSpPr>
          <p:nvPr/>
        </p:nvSpPr>
        <p:spPr bwMode="auto">
          <a:xfrm>
            <a:off x="3719513" y="2478088"/>
            <a:ext cx="400050" cy="465137"/>
          </a:xfrm>
          <a:custGeom>
            <a:avLst/>
            <a:gdLst>
              <a:gd name="T0" fmla="*/ 26988 w 252"/>
              <a:gd name="T1" fmla="*/ 0 h 293"/>
              <a:gd name="T2" fmla="*/ 125413 w 252"/>
              <a:gd name="T3" fmla="*/ 342900 h 293"/>
              <a:gd name="T4" fmla="*/ 400050 w 252"/>
              <a:gd name="T5" fmla="*/ 430212 h 29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2" h="293">
                <a:moveTo>
                  <a:pt x="17" y="0"/>
                </a:moveTo>
                <a:cubicBezTo>
                  <a:pt x="21" y="98"/>
                  <a:pt x="0" y="164"/>
                  <a:pt x="79" y="216"/>
                </a:cubicBezTo>
                <a:cubicBezTo>
                  <a:pt x="106" y="293"/>
                  <a:pt x="183" y="271"/>
                  <a:pt x="252" y="271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7" name="Freeform 24"/>
          <p:cNvSpPr>
            <a:spLocks/>
          </p:cNvSpPr>
          <p:nvPr/>
        </p:nvSpPr>
        <p:spPr bwMode="auto">
          <a:xfrm>
            <a:off x="3943350" y="3084513"/>
            <a:ext cx="595313" cy="361950"/>
          </a:xfrm>
          <a:custGeom>
            <a:avLst/>
            <a:gdLst>
              <a:gd name="T0" fmla="*/ 0 w 375"/>
              <a:gd name="T1" fmla="*/ 0 h 228"/>
              <a:gd name="T2" fmla="*/ 77788 w 375"/>
              <a:gd name="T3" fmla="*/ 165100 h 228"/>
              <a:gd name="T4" fmla="*/ 166688 w 375"/>
              <a:gd name="T5" fmla="*/ 287338 h 228"/>
              <a:gd name="T6" fmla="*/ 187325 w 375"/>
              <a:gd name="T7" fmla="*/ 319088 h 228"/>
              <a:gd name="T8" fmla="*/ 254000 w 375"/>
              <a:gd name="T9" fmla="*/ 341313 h 228"/>
              <a:gd name="T10" fmla="*/ 595313 w 375"/>
              <a:gd name="T11" fmla="*/ 287338 h 2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5" h="228">
                <a:moveTo>
                  <a:pt x="0" y="0"/>
                </a:moveTo>
                <a:cubicBezTo>
                  <a:pt x="6" y="42"/>
                  <a:pt x="13" y="80"/>
                  <a:pt x="49" y="104"/>
                </a:cubicBezTo>
                <a:cubicBezTo>
                  <a:pt x="60" y="138"/>
                  <a:pt x="76" y="162"/>
                  <a:pt x="105" y="181"/>
                </a:cubicBezTo>
                <a:cubicBezTo>
                  <a:pt x="109" y="188"/>
                  <a:pt x="111" y="197"/>
                  <a:pt x="118" y="201"/>
                </a:cubicBezTo>
                <a:cubicBezTo>
                  <a:pt x="131" y="209"/>
                  <a:pt x="160" y="215"/>
                  <a:pt x="160" y="215"/>
                </a:cubicBezTo>
                <a:cubicBezTo>
                  <a:pt x="208" y="213"/>
                  <a:pt x="324" y="228"/>
                  <a:pt x="375" y="181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5157750" y="2325173"/>
                <a:ext cx="3797051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0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𝐶𝐿</m:t>
                          </m:r>
                        </m:den>
                      </m:f>
                      <m:r>
                        <a:rPr lang="en-US" sz="40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ru-RU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750" y="2325173"/>
                <a:ext cx="3797051" cy="12488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4951412" y="3680576"/>
                <a:ext cx="3797051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en-US" sz="2800" i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40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𝑋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1412" y="3680576"/>
                <a:ext cx="3797051" cy="90178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954992" y="4517644"/>
                <a:ext cx="2232248" cy="9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𝑋</m:t>
                      </m:r>
                      <m:r>
                        <a:rPr lang="en-US" sz="28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15</m:t>
                          </m:r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∙40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992" y="4517644"/>
                <a:ext cx="2232248" cy="90774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156176" y="5425393"/>
                <a:ext cx="20310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𝑋</m:t>
                      </m:r>
                      <m:r>
                        <a:rPr lang="en-US" sz="28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ru-RU" sz="280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5425393"/>
                <a:ext cx="2031064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202977" y="5887654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BC=25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600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animBg="1"/>
      <p:bldP spid="522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uk-UA" altLang="ru-RU" sz="3600" b="1" i="1" dirty="0">
                <a:solidFill>
                  <a:srgbClr val="000099"/>
                </a:solidFill>
                <a:latin typeface="Constantia" panose="02030602050306030303" pitchFamily="18" charset="0"/>
              </a:rPr>
              <a:t>ПРАЦЮЄМО УСНО</a:t>
            </a:r>
            <a:endParaRPr lang="ru-RU" altLang="ru-RU" sz="3600" b="1" i="1" dirty="0">
              <a:solidFill>
                <a:srgbClr val="000099"/>
              </a:solidFill>
              <a:latin typeface="Constantia" panose="02030602050306030303" pitchFamily="18" charset="0"/>
            </a:endParaRPr>
          </a:p>
        </p:txBody>
      </p:sp>
      <p:pic>
        <p:nvPicPr>
          <p:cNvPr id="19473" name="Picture 28" descr="MCj02509210000[1]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2000" y="409575"/>
            <a:ext cx="2032000" cy="194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300" name="AutoShape 4"/>
          <p:cNvSpPr>
            <a:spLocks noChangeArrowheads="1"/>
          </p:cNvSpPr>
          <p:nvPr/>
        </p:nvSpPr>
        <p:spPr bwMode="auto">
          <a:xfrm rot="-4322652">
            <a:off x="1223963" y="2457450"/>
            <a:ext cx="3529012" cy="3024188"/>
          </a:xfrm>
          <a:prstGeom prst="triangle">
            <a:avLst>
              <a:gd name="adj" fmla="val 19944"/>
            </a:avLst>
          </a:prstGeom>
          <a:solidFill>
            <a:srgbClr val="FFCCFF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lang="ru-RU" altLang="ru-RU" b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63575" y="4449763"/>
            <a:ext cx="392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/>
              <a:t>A</a:t>
            </a:r>
            <a:endParaRPr lang="ru-RU" altLang="ru-RU" sz="2400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859338" y="47244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5148263" y="2492375"/>
            <a:ext cx="393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В</a:t>
            </a:r>
            <a:endParaRPr lang="ru-RU" altLang="ru-RU" sz="2400"/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 rot="10800000" flipV="1">
            <a:off x="4284663" y="5876925"/>
            <a:ext cx="390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/>
              <a:t>D</a:t>
            </a:r>
            <a:endParaRPr lang="ru-RU" altLang="ru-RU" sz="2400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2843213" y="3716338"/>
            <a:ext cx="1008062" cy="2376487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6" name="Text Box 18"/>
          <p:cNvSpPr txBox="1">
            <a:spLocks noChangeArrowheads="1"/>
          </p:cNvSpPr>
          <p:nvPr/>
        </p:nvSpPr>
        <p:spPr bwMode="auto">
          <a:xfrm>
            <a:off x="2679700" y="308133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С</a:t>
            </a:r>
            <a:endParaRPr lang="ru-RU" altLang="ru-RU" sz="2400"/>
          </a:p>
        </p:txBody>
      </p:sp>
      <p:sp>
        <p:nvSpPr>
          <p:cNvPr id="19467" name="Freeform 20"/>
          <p:cNvSpPr>
            <a:spLocks/>
          </p:cNvSpPr>
          <p:nvPr/>
        </p:nvSpPr>
        <p:spPr bwMode="auto">
          <a:xfrm>
            <a:off x="3305175" y="5497513"/>
            <a:ext cx="263525" cy="254000"/>
          </a:xfrm>
          <a:custGeom>
            <a:avLst/>
            <a:gdLst>
              <a:gd name="T0" fmla="*/ 0 w 166"/>
              <a:gd name="T1" fmla="*/ 254000 h 160"/>
              <a:gd name="T2" fmla="*/ 263525 w 166"/>
              <a:gd name="T3" fmla="*/ 0 h 16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66" h="160">
                <a:moveTo>
                  <a:pt x="0" y="160"/>
                </a:moveTo>
                <a:cubicBezTo>
                  <a:pt x="17" y="60"/>
                  <a:pt x="60" y="0"/>
                  <a:pt x="166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8" name="Freeform 21"/>
          <p:cNvSpPr>
            <a:spLocks/>
          </p:cNvSpPr>
          <p:nvPr/>
        </p:nvSpPr>
        <p:spPr bwMode="auto">
          <a:xfrm>
            <a:off x="3559175" y="5287963"/>
            <a:ext cx="539750" cy="106362"/>
          </a:xfrm>
          <a:custGeom>
            <a:avLst/>
            <a:gdLst>
              <a:gd name="T0" fmla="*/ 0 w 340"/>
              <a:gd name="T1" fmla="*/ 55562 h 67"/>
              <a:gd name="T2" fmla="*/ 109538 w 340"/>
              <a:gd name="T3" fmla="*/ 0 h 67"/>
              <a:gd name="T4" fmla="*/ 450850 w 340"/>
              <a:gd name="T5" fmla="*/ 11112 h 67"/>
              <a:gd name="T6" fmla="*/ 539750 w 340"/>
              <a:gd name="T7" fmla="*/ 77787 h 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40" h="67">
                <a:moveTo>
                  <a:pt x="0" y="35"/>
                </a:moveTo>
                <a:cubicBezTo>
                  <a:pt x="22" y="20"/>
                  <a:pt x="45" y="12"/>
                  <a:pt x="69" y="0"/>
                </a:cubicBezTo>
                <a:cubicBezTo>
                  <a:pt x="141" y="2"/>
                  <a:pt x="212" y="3"/>
                  <a:pt x="284" y="7"/>
                </a:cubicBezTo>
                <a:cubicBezTo>
                  <a:pt x="321" y="9"/>
                  <a:pt x="304" y="67"/>
                  <a:pt x="340" y="49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9" name="Text Box 22"/>
          <p:cNvSpPr txBox="1">
            <a:spLocks noChangeArrowheads="1"/>
          </p:cNvSpPr>
          <p:nvPr/>
        </p:nvSpPr>
        <p:spPr bwMode="auto">
          <a:xfrm>
            <a:off x="4695825" y="4308475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/>
              <a:t>30</a:t>
            </a:r>
            <a:endParaRPr lang="ru-RU" altLang="ru-RU"/>
          </a:p>
        </p:txBody>
      </p:sp>
      <p:sp>
        <p:nvSpPr>
          <p:cNvPr id="19470" name="Text Box 23"/>
          <p:cNvSpPr txBox="1">
            <a:spLocks noChangeArrowheads="1"/>
          </p:cNvSpPr>
          <p:nvPr/>
        </p:nvSpPr>
        <p:spPr bwMode="auto">
          <a:xfrm>
            <a:off x="1763713" y="5300663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/>
              <a:t>25</a:t>
            </a:r>
            <a:endParaRPr lang="ru-RU" altLang="ru-RU"/>
          </a:p>
        </p:txBody>
      </p:sp>
      <p:sp>
        <p:nvSpPr>
          <p:cNvPr id="19471" name="Text Box 24"/>
          <p:cNvSpPr txBox="1">
            <a:spLocks noChangeArrowheads="1"/>
          </p:cNvSpPr>
          <p:nvPr/>
        </p:nvSpPr>
        <p:spPr bwMode="auto">
          <a:xfrm>
            <a:off x="3687763" y="2795588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/>
              <a:t>18</a:t>
            </a:r>
            <a:endParaRPr lang="ru-RU" altLang="ru-RU"/>
          </a:p>
        </p:txBody>
      </p:sp>
      <p:sp>
        <p:nvSpPr>
          <p:cNvPr id="19472" name="Text Box 25"/>
          <p:cNvSpPr txBox="1">
            <a:spLocks noChangeArrowheads="1"/>
          </p:cNvSpPr>
          <p:nvPr/>
        </p:nvSpPr>
        <p:spPr bwMode="auto">
          <a:xfrm>
            <a:off x="1816100" y="3587750"/>
            <a:ext cx="341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/>
              <a:t>Х</a:t>
            </a:r>
            <a:endParaRPr lang="ru-RU" alt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497009" y="1340768"/>
                <a:ext cx="1970796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𝑪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𝑪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𝑩</m:t>
                          </m:r>
                        </m:den>
                      </m:f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𝑫</m:t>
                          </m:r>
                        </m:num>
                        <m:den>
                          <m:r>
                            <a:rPr lang="en-U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𝑩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𝑫</m:t>
                          </m:r>
                        </m:den>
                      </m:f>
                    </m:oMath>
                  </m:oMathPara>
                </a14:m>
                <a:endParaRPr lang="ru-RU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09" y="1340768"/>
                <a:ext cx="1970796" cy="101752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5754715" y="3261053"/>
                <a:ext cx="1528752" cy="9105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𝑋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US" sz="2800" i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25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715" y="3261053"/>
                <a:ext cx="1528752" cy="9105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5671034" y="4326334"/>
                <a:ext cx="2016065" cy="907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1F497D">
                              <a:lumMod val="75000"/>
                            </a:srgbClr>
                          </a:solidFill>
                          <a:latin typeface="Cambria Math"/>
                        </a:rPr>
                        <m:t>𝑋</m:t>
                      </m:r>
                      <m:r>
                        <a:rPr lang="en-US" sz="2800" i="1" smtClean="0">
                          <a:solidFill>
                            <a:srgbClr val="1F497D">
                              <a:lumMod val="75000"/>
                            </a:srgb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sz="2800" b="0" i="1" smtClean="0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8</m:t>
                          </m:r>
                          <m:r>
                            <a:rPr lang="en-US" sz="2800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2800" b="0" i="1" smtClean="0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25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rgbClr val="1F497D">
                      <a:lumMod val="75000"/>
                    </a:srgbClr>
                  </a:solidFill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034" y="4326334"/>
                <a:ext cx="2016065" cy="90774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5859311" y="5267195"/>
                <a:ext cx="131956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1F497D">
                              <a:lumMod val="75000"/>
                            </a:srgbClr>
                          </a:solidFill>
                          <a:latin typeface="Cambria Math"/>
                        </a:rPr>
                        <m:t>𝑋</m:t>
                      </m:r>
                      <m:r>
                        <a:rPr lang="en-US" sz="2800" i="1" smtClean="0">
                          <a:solidFill>
                            <a:srgbClr val="1F497D">
                              <a:lumMod val="75000"/>
                            </a:srgbClr>
                          </a:solidFill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ru-RU" sz="2800" dirty="0">
                  <a:solidFill>
                    <a:srgbClr val="1F497D">
                      <a:lumMod val="75000"/>
                    </a:srgbClr>
                  </a:solidFill>
                </a:endParaRP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311" y="5267195"/>
                <a:ext cx="131956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5754715" y="6041738"/>
            <a:ext cx="12682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AC=15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64273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nimBg="1"/>
      <p:bldP spid="5530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altLang="ru-RU" sz="3600" b="1" i="1" dirty="0">
                <a:solidFill>
                  <a:srgbClr val="000099"/>
                </a:solidFill>
                <a:latin typeface="Constantia" panose="02030602050306030303" pitchFamily="18" charset="0"/>
              </a:rPr>
              <a:t>ПРАЦЮЄМО УСНО</a:t>
            </a:r>
            <a:endParaRPr lang="ru-RU" altLang="ru-RU" sz="3600" b="1" i="1" dirty="0">
              <a:solidFill>
                <a:srgbClr val="000099"/>
              </a:solidFill>
              <a:latin typeface="Constantia" panose="02030602050306030303" pitchFamily="18" charset="0"/>
            </a:endParaRPr>
          </a:p>
        </p:txBody>
      </p:sp>
      <p:pic>
        <p:nvPicPr>
          <p:cNvPr id="20483" name="Picture 28" descr="MCj02906520000[1]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6263" y="676275"/>
            <a:ext cx="2217737" cy="190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6324" name="AutoShape 4"/>
          <p:cNvSpPr>
            <a:spLocks noChangeArrowheads="1"/>
          </p:cNvSpPr>
          <p:nvPr/>
        </p:nvSpPr>
        <p:spPr bwMode="auto">
          <a:xfrm rot="-688938">
            <a:off x="4067175" y="1628775"/>
            <a:ext cx="3457575" cy="3097213"/>
          </a:xfrm>
          <a:prstGeom prst="triangle">
            <a:avLst>
              <a:gd name="adj" fmla="val 18458"/>
            </a:avLst>
          </a:prstGeom>
          <a:solidFill>
            <a:schemeClr val="folHlink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lang="ru-RU" altLang="ru-RU" b="0"/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4067175" y="5300663"/>
            <a:ext cx="392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/>
              <a:t>A</a:t>
            </a:r>
            <a:endParaRPr lang="ru-RU" altLang="ru-RU" sz="2400"/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4859338" y="47244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b="0"/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3851275" y="1628775"/>
            <a:ext cx="393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В</a:t>
            </a:r>
            <a:endParaRPr lang="ru-RU" altLang="ru-RU" sz="2400"/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7885113" y="4221163"/>
            <a:ext cx="390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 b="0"/>
              <a:t>D</a:t>
            </a:r>
            <a:endParaRPr lang="ru-RU" altLang="ru-RU" sz="2400" b="0"/>
          </a:p>
        </p:txBody>
      </p:sp>
      <p:sp>
        <p:nvSpPr>
          <p:cNvPr id="20490" name="Line 18"/>
          <p:cNvSpPr>
            <a:spLocks noChangeShapeType="1"/>
          </p:cNvSpPr>
          <p:nvPr/>
        </p:nvSpPr>
        <p:spPr bwMode="auto">
          <a:xfrm flipH="1" flipV="1">
            <a:off x="4427538" y="3644900"/>
            <a:ext cx="3384550" cy="72072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1" name="Text Box 19"/>
          <p:cNvSpPr txBox="1">
            <a:spLocks noChangeArrowheads="1"/>
          </p:cNvSpPr>
          <p:nvPr/>
        </p:nvSpPr>
        <p:spPr bwMode="auto">
          <a:xfrm>
            <a:off x="6135688" y="2435225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/>
              <a:t>40</a:t>
            </a:r>
            <a:endParaRPr lang="ru-RU" altLang="ru-RU"/>
          </a:p>
        </p:txBody>
      </p:sp>
      <p:sp>
        <p:nvSpPr>
          <p:cNvPr id="20492" name="Text Box 20"/>
          <p:cNvSpPr txBox="1">
            <a:spLocks noChangeArrowheads="1"/>
          </p:cNvSpPr>
          <p:nvPr/>
        </p:nvSpPr>
        <p:spPr bwMode="auto">
          <a:xfrm>
            <a:off x="3924300" y="2492375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/>
              <a:t>20</a:t>
            </a:r>
            <a:endParaRPr lang="ru-RU" altLang="ru-RU"/>
          </a:p>
        </p:txBody>
      </p:sp>
      <p:sp>
        <p:nvSpPr>
          <p:cNvPr id="20493" name="Text Box 21"/>
          <p:cNvSpPr txBox="1">
            <a:spLocks noChangeArrowheads="1"/>
          </p:cNvSpPr>
          <p:nvPr/>
        </p:nvSpPr>
        <p:spPr bwMode="auto">
          <a:xfrm>
            <a:off x="3851275" y="4076700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/>
              <a:t>15</a:t>
            </a:r>
            <a:endParaRPr lang="ru-RU" altLang="ru-RU"/>
          </a:p>
        </p:txBody>
      </p:sp>
      <p:sp>
        <p:nvSpPr>
          <p:cNvPr id="20494" name="Text Box 22"/>
          <p:cNvSpPr txBox="1">
            <a:spLocks noChangeArrowheads="1"/>
          </p:cNvSpPr>
          <p:nvPr/>
        </p:nvSpPr>
        <p:spPr bwMode="auto">
          <a:xfrm>
            <a:off x="5848350" y="4668838"/>
            <a:ext cx="341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/>
              <a:t>Х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415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1775"/>
            <a:ext cx="4619625" cy="1143000"/>
          </a:xfrm>
        </p:spPr>
        <p:txBody>
          <a:bodyPr/>
          <a:lstStyle/>
          <a:p>
            <a:pPr eaLnBrk="1" hangingPunct="1"/>
            <a:r>
              <a:rPr lang="uk-UA" altLang="ru-RU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Пам’ятка</a:t>
            </a:r>
            <a:endParaRPr lang="ru-RU" altLang="ru-RU" b="1" i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7598" name="Text Box 14"/>
          <p:cNvSpPr txBox="1">
            <a:spLocks noChangeArrowheads="1"/>
          </p:cNvSpPr>
          <p:nvPr/>
        </p:nvSpPr>
        <p:spPr bwMode="auto">
          <a:xfrm>
            <a:off x="2752625" y="5013176"/>
            <a:ext cx="3796232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000" i="1" dirty="0">
                <a:solidFill>
                  <a:srgbClr val="7030A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Властивість </a:t>
            </a:r>
            <a:endParaRPr lang="uk-UA" altLang="ru-RU" sz="2000" i="1" dirty="0">
              <a:solidFill>
                <a:srgbClr val="7030A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eaLnBrk="1" hangingPunct="1"/>
            <a:r>
              <a:rPr lang="uk-UA" altLang="ru-RU" sz="2000" i="1" dirty="0">
                <a:solidFill>
                  <a:srgbClr val="7030A0"/>
                </a:solidFill>
                <a:latin typeface="Bookman Old Style" panose="02050604050505020204" pitchFamily="18" charset="0"/>
                <a:ea typeface="+mj-ea"/>
                <a:cs typeface="+mj-cs"/>
              </a:rPr>
              <a:t>бісектриси трикутника</a:t>
            </a:r>
            <a:endParaRPr lang="ru-RU" altLang="ru-RU" sz="2000" i="1" dirty="0">
              <a:solidFill>
                <a:srgbClr val="7030A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716480" y="3188119"/>
                <a:ext cx="2911695" cy="78476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ru-RU" sz="4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0" lang="en-US" sz="4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𝒃</m:t>
                          </m:r>
                        </m:e>
                        <m:sup>
                          <m:r>
                            <a:rPr kumimoji="0" lang="en-US" sz="4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US" sz="44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=</m:t>
                      </m:r>
                      <m:r>
                        <a:rPr kumimoji="0" lang="en-US" sz="44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𝒄</m:t>
                      </m:r>
                      <m:r>
                        <a:rPr kumimoji="0" lang="en-US" sz="44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kumimoji="0" lang="en-US" sz="4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kumimoji="0" lang="en-US" sz="4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𝒃</m:t>
                          </m:r>
                        </m:e>
                        <m:sub>
                          <m:r>
                            <a:rPr kumimoji="0" lang="en-US" sz="4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𝒄</m:t>
                          </m:r>
                        </m:sub>
                      </m:sSub>
                    </m:oMath>
                  </m:oMathPara>
                </a14:m>
                <a:endParaRPr kumimoji="0" lang="ru-RU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80" y="3188119"/>
                <a:ext cx="2911695" cy="78476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710336" y="2238815"/>
                <a:ext cx="2956579" cy="78476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𝒄</m:t>
                      </m:r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𝒄</m:t>
                          </m:r>
                        </m:sub>
                      </m:sSub>
                    </m:oMath>
                  </m:oMathPara>
                </a14:m>
                <a:endParaRPr lang="ru-RU" sz="4400" b="1" dirty="0">
                  <a:solidFill>
                    <a:srgbClr val="FF0000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36" y="2238815"/>
                <a:ext cx="2956579" cy="78476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710336" y="4045907"/>
                <a:ext cx="3250890" cy="78476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𝒉</m:t>
                          </m:r>
                        </m:e>
                        <m:sup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𝒄</m:t>
                          </m:r>
                        </m:sub>
                      </m:sSub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𝒄</m:t>
                          </m:r>
                        </m:sub>
                      </m:sSub>
                    </m:oMath>
                  </m:oMathPara>
                </a14:m>
                <a:endParaRPr lang="ru-RU" sz="44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36" y="4045907"/>
                <a:ext cx="3250890" cy="78476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41848" y="1237402"/>
            <a:ext cx="6591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uk-UA" sz="2000" b="1" i="1" dirty="0">
                <a:solidFill>
                  <a:srgbClr val="7030A0"/>
                </a:solidFill>
                <a:latin typeface="Bookman Old Style" panose="02050604050505020204" pitchFamily="18" charset="0"/>
                <a:ea typeface="+mj-ea"/>
                <a:cs typeface="+mj-cs"/>
              </a:rPr>
              <a:t>Середні пропорційні в прямокутному трикутнику</a:t>
            </a:r>
            <a:endParaRPr lang="ru-RU" sz="2000" b="1" i="1" dirty="0">
              <a:solidFill>
                <a:srgbClr val="7030A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8064" y="2060848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>
                <a:solidFill>
                  <a:srgbClr val="7030A0"/>
                </a:solidFill>
                <a:latin typeface="Bookman Old Style" panose="02050604050505020204" pitchFamily="18" charset="0"/>
                <a:ea typeface="+mj-ea"/>
                <a:cs typeface="+mj-cs"/>
              </a:rPr>
              <a:t>Наслідок</a:t>
            </a:r>
            <a:endParaRPr lang="ru-RU" sz="2000" b="1" i="1" dirty="0">
              <a:solidFill>
                <a:srgbClr val="7030A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4716016" y="2460958"/>
                <a:ext cx="2252091" cy="158229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sz="4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4400" b="1" i="1" dirty="0">
                  <a:solidFill>
                    <a:srgbClr val="FF0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460958"/>
                <a:ext cx="2252091" cy="158229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/>
          <p:cNvSpPr/>
          <p:nvPr/>
        </p:nvSpPr>
        <p:spPr>
          <a:xfrm>
            <a:off x="827584" y="5865674"/>
            <a:ext cx="763284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altLang="ru-RU" b="1" i="1" dirty="0">
                <a:solidFill>
                  <a:schemeClr val="tx1"/>
                </a:solidFill>
                <a:latin typeface="Bookman Old Style" panose="02050604050505020204" pitchFamily="18" charset="0"/>
                <a:ea typeface="+mj-ea"/>
                <a:cs typeface="+mj-cs"/>
              </a:rPr>
              <a:t>Бісектриса кута трикутника ділить протилежну сторону на </a:t>
            </a:r>
            <a:r>
              <a:rPr lang="uk-UA" altLang="ru-RU" b="1" i="1" dirty="0" smtClean="0">
                <a:solidFill>
                  <a:schemeClr val="tx1"/>
                </a:solidFill>
                <a:latin typeface="Bookman Old Style" panose="02050604050505020204" pitchFamily="18" charset="0"/>
                <a:ea typeface="+mj-ea"/>
                <a:cs typeface="+mj-cs"/>
              </a:rPr>
              <a:t>відрізки пропорційні прилеглим сторонам</a:t>
            </a:r>
            <a:endParaRPr lang="ru-RU" b="1" i="1" dirty="0">
              <a:solidFill>
                <a:schemeClr val="tx1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32262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38</TotalTime>
  <Words>203</Words>
  <Application>Microsoft Office PowerPoint</Application>
  <PresentationFormat>Экран (4:3)</PresentationFormat>
  <Paragraphs>57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Сетка</vt:lpstr>
      <vt:lpstr>Властивість бісектриси</vt:lpstr>
      <vt:lpstr>Бісектриса кута трикутника ділить протилежну сторону на відрізки пропорційні прилеглим сторонам</vt:lpstr>
      <vt:lpstr>ПРАЦЮЄМО УСНО</vt:lpstr>
      <vt:lpstr>ПРАЦЮЄМО УСНО</vt:lpstr>
      <vt:lpstr>ПРАЦЮЄМО УСНО</vt:lpstr>
      <vt:lpstr>Пам’ятка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Бісектриса кута трикутника ділить протилежну сторону на частини пропорційні двом іншим сторонам</dc:title>
  <cp:lastModifiedBy>admin</cp:lastModifiedBy>
  <cp:revision>5</cp:revision>
  <dcterms:modified xsi:type="dcterms:W3CDTF">2016-01-22T18:52:13Z</dcterms:modified>
</cp:coreProperties>
</file>