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6" r:id="rId4"/>
    <p:sldId id="258" r:id="rId5"/>
    <p:sldId id="259" r:id="rId6"/>
    <p:sldId id="267" r:id="rId7"/>
    <p:sldId id="260" r:id="rId8"/>
    <p:sldId id="261" r:id="rId9"/>
    <p:sldId id="262" r:id="rId10"/>
    <p:sldId id="268" r:id="rId11"/>
    <p:sldId id="263" r:id="rId12"/>
    <p:sldId id="264" r:id="rId13"/>
    <p:sldId id="269" r:id="rId14"/>
    <p:sldId id="265" r:id="rId15"/>
    <p:sldId id="270" r:id="rId16"/>
    <p:sldId id="271"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008000"/>
    <a:srgbClr val="006666"/>
    <a:srgbClr val="0099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39" d="100"/>
          <a:sy n="39" d="100"/>
        </p:scale>
        <p:origin x="-138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AD220C78-2AF5-4B7C-B951-1AB0D4AEF042}" type="datetimeFigureOut">
              <a:rPr lang="ru-RU" smtClean="0"/>
              <a:pPr/>
              <a:t>12.02.2015</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7FD95266-122C-4E17-AD71-EC39A61E2AC5}"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D220C78-2AF5-4B7C-B951-1AB0D4AEF042}" type="datetimeFigureOut">
              <a:rPr lang="ru-RU" smtClean="0"/>
              <a:pPr/>
              <a:t>12.02.2015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FD95266-122C-4E17-AD71-EC39A61E2AC5}"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AD220C78-2AF5-4B7C-B951-1AB0D4AEF042}" type="datetimeFigureOut">
              <a:rPr lang="ru-RU" smtClean="0"/>
              <a:pPr/>
              <a:t>12.02.2015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FD95266-122C-4E17-AD71-EC39A61E2AC5}"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AD220C78-2AF5-4B7C-B951-1AB0D4AEF042}" type="datetimeFigureOut">
              <a:rPr lang="ru-RU" smtClean="0"/>
              <a:pPr/>
              <a:t>12.02.2015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FD95266-122C-4E17-AD71-EC39A61E2AC5}"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AD220C78-2AF5-4B7C-B951-1AB0D4AEF042}" type="datetimeFigureOut">
              <a:rPr lang="ru-RU" smtClean="0"/>
              <a:pPr/>
              <a:t>12.02.2015</a:t>
            </a:fld>
            <a:endParaRPr lang="ru-RU"/>
          </a:p>
        </p:txBody>
      </p:sp>
      <p:sp>
        <p:nvSpPr>
          <p:cNvPr id="27" name="Номер слайда 26"/>
          <p:cNvSpPr>
            <a:spLocks noGrp="1"/>
          </p:cNvSpPr>
          <p:nvPr>
            <p:ph type="sldNum" sz="quarter" idx="11"/>
          </p:nvPr>
        </p:nvSpPr>
        <p:spPr/>
        <p:txBody>
          <a:bodyPr rtlCol="0"/>
          <a:lstStyle/>
          <a:p>
            <a:fld id="{7FD95266-122C-4E17-AD71-EC39A61E2AC5}" type="slidenum">
              <a:rPr lang="ru-RU" smtClean="0"/>
              <a:pPr/>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AD220C78-2AF5-4B7C-B951-1AB0D4AEF042}" type="datetimeFigureOut">
              <a:rPr lang="ru-RU" smtClean="0"/>
              <a:pPr/>
              <a:t>12.02.2015</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7FD95266-122C-4E17-AD71-EC39A61E2AC5}"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D220C78-2AF5-4B7C-B951-1AB0D4AEF042}" type="datetimeFigureOut">
              <a:rPr lang="ru-RU" smtClean="0"/>
              <a:pPr/>
              <a:t>12.02.2015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FD95266-122C-4E17-AD71-EC39A61E2AC5}"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AD220C78-2AF5-4B7C-B951-1AB0D4AEF042}" type="datetimeFigureOut">
              <a:rPr lang="ru-RU" smtClean="0"/>
              <a:pPr/>
              <a:t>12.02.2015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FD95266-122C-4E17-AD71-EC39A61E2AC5}"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AD220C78-2AF5-4B7C-B951-1AB0D4AEF042}" type="datetimeFigureOut">
              <a:rPr lang="ru-RU" smtClean="0"/>
              <a:pPr/>
              <a:t>12.02.2015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FD95266-122C-4E17-AD71-EC39A61E2AC5}"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D220C78-2AF5-4B7C-B951-1AB0D4AEF042}" type="datetimeFigureOut">
              <a:rPr lang="ru-RU" smtClean="0"/>
              <a:pPr/>
              <a:t>12.02.2015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FD95266-122C-4E17-AD71-EC39A61E2AC5}"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D220C78-2AF5-4B7C-B951-1AB0D4AEF042}" type="datetimeFigureOut">
              <a:rPr lang="ru-RU" smtClean="0"/>
              <a:pPr/>
              <a:t>12.02.2015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FD95266-122C-4E17-AD71-EC39A61E2AC5}"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AD220C78-2AF5-4B7C-B951-1AB0D4AEF042}" type="datetimeFigureOut">
              <a:rPr lang="ru-RU" smtClean="0"/>
              <a:pPr/>
              <a:t>12.02.2015</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7FD95266-122C-4E17-AD71-EC39A61E2AC5}"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57290" y="1857364"/>
            <a:ext cx="6477000" cy="1828800"/>
          </a:xfrm>
        </p:spPr>
        <p:txBody>
          <a:bodyPr>
            <a:normAutofit fontScale="90000"/>
          </a:bodyPr>
          <a:lstStyle/>
          <a:p>
            <a:r>
              <a:rPr lang="uk-UA" b="1" dirty="0" smtClean="0">
                <a:latin typeface="Times New Roman" pitchFamily="18" charset="0"/>
                <a:cs typeface="Times New Roman" pitchFamily="18" charset="0"/>
              </a:rPr>
              <a:t>Види економічного потенціалу національної економіки</a:t>
            </a:r>
            <a:endParaRPr lang="ru-RU"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2357422" y="4357694"/>
            <a:ext cx="4286280" cy="857256"/>
          </a:xfrm>
        </p:spPr>
        <p:txBody>
          <a:bodyPr>
            <a:noAutofit/>
          </a:bodyPr>
          <a:lstStyle/>
          <a:p>
            <a:r>
              <a:rPr lang="ru-RU" sz="1800" dirty="0" smtClean="0"/>
              <a:t>ЗРОБИТИ КОНСПЕКТ</a:t>
            </a:r>
            <a:endParaRPr lang="ru-RU" sz="1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214282" y="714356"/>
            <a:ext cx="6858016"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182563" algn="l" defTabSz="914400" rtl="0" eaLnBrk="1" fontAlgn="base" latinLnBrk="0" hangingPunct="1">
              <a:lnSpc>
                <a:spcPct val="100000"/>
              </a:lnSpc>
              <a:spcBef>
                <a:spcPct val="0"/>
              </a:spcBef>
              <a:spcAft>
                <a:spcPct val="0"/>
              </a:spcAft>
              <a:buClrTx/>
              <a:buSzTx/>
              <a:buFontTx/>
              <a:buNone/>
              <a:tabLst/>
            </a:pPr>
            <a:r>
              <a:rPr kumimoji="0" lang="uk-UA"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Економічний потенціал країни характеризує можливості національної економіки виробляти матеріальні блага, надавати послуги, задовольняти економічні потреби суспільства. Ці можливості дають всі наявні в країні ресурси </a:t>
            </a:r>
            <a:r>
              <a:rPr kumimoji="0" lang="uk-UA"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uk-UA"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виробничі, матеріальні, трудові, природні, фінансові, науково-технічні, інформаційні та ін. Відповідно економічний потенціал включає як складові частини виробничий, </a:t>
            </a:r>
            <a:r>
              <a:rPr kumimoji="0" lang="uk-UA"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трудоресурсний</a:t>
            </a:r>
            <a:r>
              <a:rPr kumimoji="0" lang="uk-UA"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фінансовий, науковий та інші види потенціалів.</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Рисунок 2" descr="86(815)_350x0.jpg"/>
          <p:cNvPicPr>
            <a:picLocks noChangeAspect="1"/>
          </p:cNvPicPr>
          <p:nvPr/>
        </p:nvPicPr>
        <p:blipFill>
          <a:blip r:embed="rId2"/>
          <a:stretch>
            <a:fillRect/>
          </a:stretch>
        </p:blipFill>
        <p:spPr>
          <a:xfrm>
            <a:off x="6000760" y="2571744"/>
            <a:ext cx="2829592" cy="3929090"/>
          </a:xfrm>
          <a:prstGeom prst="rect">
            <a:avLst/>
          </a:prstGeom>
        </p:spPr>
      </p:pic>
      <p:sp>
        <p:nvSpPr>
          <p:cNvPr id="4" name="Прямоугольник 3"/>
          <p:cNvSpPr/>
          <p:nvPr/>
        </p:nvSpPr>
        <p:spPr>
          <a:xfrm>
            <a:off x="357158" y="2643182"/>
            <a:ext cx="5214974" cy="1200329"/>
          </a:xfrm>
          <a:prstGeom prst="rect">
            <a:avLst/>
          </a:prstGeom>
        </p:spPr>
        <p:txBody>
          <a:bodyPr wrap="square">
            <a:spAutoFit/>
          </a:bodyPr>
          <a:lstStyle/>
          <a:p>
            <a:r>
              <a:rPr lang="ru-RU" b="1" dirty="0" smtClean="0">
                <a:solidFill>
                  <a:srgbClr val="FF9900"/>
                </a:solidFill>
              </a:rPr>
              <a:t>Ресурс - все </a:t>
            </a:r>
            <a:r>
              <a:rPr lang="ru-RU" b="1" dirty="0" err="1" smtClean="0">
                <a:solidFill>
                  <a:srgbClr val="FF9900"/>
                </a:solidFill>
              </a:rPr>
              <a:t>що</a:t>
            </a:r>
            <a:r>
              <a:rPr lang="ru-RU" b="1" dirty="0" smtClean="0">
                <a:solidFill>
                  <a:srgbClr val="FF9900"/>
                </a:solidFill>
              </a:rPr>
              <a:t> </a:t>
            </a:r>
            <a:r>
              <a:rPr lang="ru-RU" b="1" dirty="0" err="1" smtClean="0">
                <a:solidFill>
                  <a:srgbClr val="FF9900"/>
                </a:solidFill>
              </a:rPr>
              <a:t>потрібно</a:t>
            </a:r>
            <a:r>
              <a:rPr lang="ru-RU" b="1" dirty="0" smtClean="0">
                <a:solidFill>
                  <a:srgbClr val="FF9900"/>
                </a:solidFill>
              </a:rPr>
              <a:t> для </a:t>
            </a:r>
            <a:r>
              <a:rPr lang="ru-RU" b="1" dirty="0" err="1" smtClean="0">
                <a:solidFill>
                  <a:srgbClr val="FF9900"/>
                </a:solidFill>
              </a:rPr>
              <a:t>задоволення</a:t>
            </a:r>
            <a:r>
              <a:rPr lang="ru-RU" b="1" dirty="0" smtClean="0">
                <a:solidFill>
                  <a:srgbClr val="FF9900"/>
                </a:solidFill>
              </a:rPr>
              <a:t> потреб </a:t>
            </a:r>
            <a:r>
              <a:rPr lang="ru-RU" b="1" dirty="0" err="1" smtClean="0">
                <a:solidFill>
                  <a:srgbClr val="FF9900"/>
                </a:solidFill>
              </a:rPr>
              <a:t>людини</a:t>
            </a:r>
            <a:r>
              <a:rPr lang="ru-RU" b="1" dirty="0" smtClean="0">
                <a:solidFill>
                  <a:srgbClr val="FF9900"/>
                </a:solidFill>
              </a:rPr>
              <a:t>. </a:t>
            </a:r>
            <a:br>
              <a:rPr lang="ru-RU" b="1" dirty="0" smtClean="0">
                <a:solidFill>
                  <a:srgbClr val="FF9900"/>
                </a:solidFill>
              </a:rPr>
            </a:br>
            <a:r>
              <a:rPr lang="ru-RU" b="1" dirty="0" err="1" smtClean="0">
                <a:solidFill>
                  <a:srgbClr val="FF9900"/>
                </a:solidFill>
              </a:rPr>
              <a:t>Включають</a:t>
            </a:r>
            <a:r>
              <a:rPr lang="ru-RU" b="1" dirty="0" smtClean="0">
                <a:solidFill>
                  <a:srgbClr val="FF9900"/>
                </a:solidFill>
              </a:rPr>
              <a:t> </a:t>
            </a:r>
            <a:r>
              <a:rPr lang="ru-RU" b="1" dirty="0" err="1" smtClean="0">
                <a:solidFill>
                  <a:srgbClr val="FF9900"/>
                </a:solidFill>
              </a:rPr>
              <a:t>природні</a:t>
            </a:r>
            <a:r>
              <a:rPr lang="ru-RU" b="1" dirty="0" smtClean="0">
                <a:solidFill>
                  <a:srgbClr val="FF9900"/>
                </a:solidFill>
              </a:rPr>
              <a:t> </a:t>
            </a:r>
            <a:r>
              <a:rPr lang="ru-RU" b="1" dirty="0" err="1" smtClean="0">
                <a:solidFill>
                  <a:srgbClr val="FF9900"/>
                </a:solidFill>
              </a:rPr>
              <a:t>і</a:t>
            </a:r>
            <a:r>
              <a:rPr lang="ru-RU" b="1" dirty="0" smtClean="0">
                <a:solidFill>
                  <a:srgbClr val="FF9900"/>
                </a:solidFill>
              </a:rPr>
              <a:t> </a:t>
            </a:r>
            <a:r>
              <a:rPr lang="ru-RU" b="1" dirty="0" err="1" smtClean="0">
                <a:solidFill>
                  <a:srgbClr val="FF9900"/>
                </a:solidFill>
              </a:rPr>
              <a:t>людські</a:t>
            </a:r>
            <a:r>
              <a:rPr lang="ru-RU" b="1" dirty="0" smtClean="0">
                <a:solidFill>
                  <a:srgbClr val="FF9900"/>
                </a:solidFill>
              </a:rPr>
              <a:t> </a:t>
            </a:r>
            <a:r>
              <a:rPr lang="ru-RU" b="1" dirty="0" err="1" smtClean="0">
                <a:solidFill>
                  <a:srgbClr val="FF9900"/>
                </a:solidFill>
              </a:rPr>
              <a:t>ресурси</a:t>
            </a:r>
            <a:r>
              <a:rPr lang="ru-RU" b="1" dirty="0" smtClean="0">
                <a:solidFill>
                  <a:srgbClr val="FF9900"/>
                </a:solidFill>
              </a:rPr>
              <a:t>:</a:t>
            </a:r>
          </a:p>
          <a:p>
            <a:endParaRPr lang="ru-RU" dirty="0"/>
          </a:p>
        </p:txBody>
      </p:sp>
      <p:sp>
        <p:nvSpPr>
          <p:cNvPr id="5" name="Прямоугольник 4"/>
          <p:cNvSpPr/>
          <p:nvPr/>
        </p:nvSpPr>
        <p:spPr>
          <a:xfrm>
            <a:off x="428596" y="3857628"/>
            <a:ext cx="4572000" cy="923330"/>
          </a:xfrm>
          <a:prstGeom prst="rect">
            <a:avLst/>
          </a:prstGeom>
        </p:spPr>
        <p:txBody>
          <a:bodyPr>
            <a:spAutoFit/>
          </a:bodyPr>
          <a:lstStyle/>
          <a:p>
            <a:pPr>
              <a:buFont typeface="Arial" pitchFamily="34" charset="0"/>
              <a:buChar char="•"/>
            </a:pPr>
            <a:r>
              <a:rPr lang="uk-UA" dirty="0" smtClean="0"/>
              <a:t> </a:t>
            </a:r>
            <a:r>
              <a:rPr lang="uk-UA" b="1" dirty="0" smtClean="0">
                <a:solidFill>
                  <a:schemeClr val="accent2"/>
                </a:solidFill>
              </a:rPr>
              <a:t>ВИРОБНИЧІ</a:t>
            </a:r>
          </a:p>
          <a:p>
            <a:pPr>
              <a:buFont typeface="Arial" pitchFamily="34" charset="0"/>
              <a:buChar char="•"/>
            </a:pPr>
            <a:r>
              <a:rPr lang="uk-UA" b="1" dirty="0" smtClean="0">
                <a:solidFill>
                  <a:schemeClr val="accent2"/>
                </a:solidFill>
              </a:rPr>
              <a:t>МАТЕРІАЛЬНІ</a:t>
            </a:r>
          </a:p>
          <a:p>
            <a:pPr>
              <a:buFont typeface="Arial" pitchFamily="34" charset="0"/>
              <a:buChar char="•"/>
            </a:pPr>
            <a:r>
              <a:rPr lang="uk-UA" b="1" dirty="0" smtClean="0">
                <a:solidFill>
                  <a:schemeClr val="accent2"/>
                </a:solidFill>
              </a:rPr>
              <a:t>ТРУДОВІ</a:t>
            </a:r>
            <a:endParaRPr lang="uk-UA" b="1" dirty="0">
              <a:solidFill>
                <a:schemeClr val="accent2"/>
              </a:solidFill>
            </a:endParaRPr>
          </a:p>
        </p:txBody>
      </p:sp>
      <p:sp>
        <p:nvSpPr>
          <p:cNvPr id="6" name="Прямоугольник 5"/>
          <p:cNvSpPr/>
          <p:nvPr/>
        </p:nvSpPr>
        <p:spPr>
          <a:xfrm>
            <a:off x="2928926" y="3786190"/>
            <a:ext cx="4572000" cy="1200329"/>
          </a:xfrm>
          <a:prstGeom prst="rect">
            <a:avLst/>
          </a:prstGeom>
        </p:spPr>
        <p:txBody>
          <a:bodyPr>
            <a:spAutoFit/>
          </a:bodyPr>
          <a:lstStyle/>
          <a:p>
            <a:pPr>
              <a:buFont typeface="Arial" pitchFamily="34" charset="0"/>
              <a:buChar char="•"/>
            </a:pPr>
            <a:r>
              <a:rPr lang="uk-UA" b="1" dirty="0" smtClean="0">
                <a:solidFill>
                  <a:schemeClr val="accent2"/>
                </a:solidFill>
              </a:rPr>
              <a:t>ПРИРОДНІ</a:t>
            </a:r>
          </a:p>
          <a:p>
            <a:pPr>
              <a:buFont typeface="Arial" pitchFamily="34" charset="0"/>
              <a:buChar char="•"/>
            </a:pPr>
            <a:r>
              <a:rPr lang="uk-UA" b="1" dirty="0" smtClean="0">
                <a:solidFill>
                  <a:schemeClr val="accent2"/>
                </a:solidFill>
              </a:rPr>
              <a:t>ФІНАНСОВІ</a:t>
            </a:r>
          </a:p>
          <a:p>
            <a:pPr>
              <a:buFont typeface="Arial" pitchFamily="34" charset="0"/>
              <a:buChar char="•"/>
            </a:pPr>
            <a:r>
              <a:rPr lang="uk-UA" b="1" dirty="0" smtClean="0">
                <a:solidFill>
                  <a:schemeClr val="accent2"/>
                </a:solidFill>
              </a:rPr>
              <a:t>НАУКОВО- ТЕХНІЧНІ</a:t>
            </a:r>
          </a:p>
          <a:p>
            <a:pPr>
              <a:buFont typeface="Arial" pitchFamily="34" charset="0"/>
              <a:buChar char="•"/>
            </a:pPr>
            <a:r>
              <a:rPr lang="uk-UA" b="1" dirty="0" smtClean="0">
                <a:solidFill>
                  <a:schemeClr val="accent2"/>
                </a:solidFill>
              </a:rPr>
              <a:t>ІНФОРМАЦІЙНІ</a:t>
            </a:r>
            <a:endParaRPr lang="ru-RU" b="1" dirty="0">
              <a:solidFill>
                <a:schemeClr val="accent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mage001.jpg"/>
          <p:cNvPicPr>
            <a:picLocks noChangeAspect="1"/>
          </p:cNvPicPr>
          <p:nvPr/>
        </p:nvPicPr>
        <p:blipFill>
          <a:blip r:embed="rId2"/>
          <a:stretch>
            <a:fillRect/>
          </a:stretch>
        </p:blipFill>
        <p:spPr>
          <a:xfrm>
            <a:off x="1285852" y="714356"/>
            <a:ext cx="6858048" cy="5108386"/>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a:spLocks noChangeArrowheads="1"/>
          </p:cNvSpPr>
          <p:nvPr/>
        </p:nvSpPr>
        <p:spPr>
          <a:xfrm>
            <a:off x="428596" y="428604"/>
            <a:ext cx="8229600" cy="11430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ru-RU" sz="5400" b="1" i="0" strike="noStrike" kern="1200" cap="none" spc="0" normalizeH="0" baseline="0" noProof="0" dirty="0" err="1" smtClean="0">
                <a:ln>
                  <a:noFill/>
                </a:ln>
                <a:solidFill>
                  <a:srgbClr val="00B050"/>
                </a:solidFill>
                <a:effectLst>
                  <a:outerShdw blurRad="38100" dist="38100" dir="2700000" algn="tl">
                    <a:srgbClr val="000000">
                      <a:alpha val="43137"/>
                    </a:srgbClr>
                  </a:outerShdw>
                </a:effectLst>
                <a:uLnTx/>
                <a:uFillTx/>
                <a:latin typeface="+mj-lt"/>
                <a:ea typeface="+mj-ea"/>
                <a:cs typeface="+mj-cs"/>
              </a:rPr>
              <a:t>Природний</a:t>
            </a:r>
            <a:r>
              <a:rPr kumimoji="0" lang="ru-RU" sz="5400" b="1" i="0" strike="noStrike" kern="1200" cap="none" spc="0" normalizeH="0" baseline="0" noProof="0" dirty="0" smtClean="0">
                <a:ln>
                  <a:noFill/>
                </a:ln>
                <a:solidFill>
                  <a:srgbClr val="00B050"/>
                </a:solidFill>
                <a:effectLst>
                  <a:outerShdw blurRad="38100" dist="38100" dir="2700000" algn="tl">
                    <a:srgbClr val="000000">
                      <a:alpha val="43137"/>
                    </a:srgbClr>
                  </a:outerShdw>
                </a:effectLst>
                <a:uLnTx/>
                <a:uFillTx/>
                <a:latin typeface="+mj-lt"/>
                <a:ea typeface="+mj-ea"/>
                <a:cs typeface="+mj-cs"/>
              </a:rPr>
              <a:t> </a:t>
            </a:r>
            <a:r>
              <a:rPr kumimoji="0" lang="ru-RU" sz="5400" b="1" i="0" strike="noStrike" kern="1200" cap="none" spc="0" normalizeH="0" baseline="0" noProof="0" dirty="0" err="1" smtClean="0">
                <a:ln>
                  <a:noFill/>
                </a:ln>
                <a:solidFill>
                  <a:srgbClr val="00B050"/>
                </a:solidFill>
                <a:effectLst>
                  <a:outerShdw blurRad="38100" dist="38100" dir="2700000" algn="tl">
                    <a:srgbClr val="000000">
                      <a:alpha val="43137"/>
                    </a:srgbClr>
                  </a:outerShdw>
                </a:effectLst>
                <a:uLnTx/>
                <a:uFillTx/>
                <a:latin typeface="+mj-lt"/>
                <a:ea typeface="+mj-ea"/>
                <a:cs typeface="+mj-cs"/>
              </a:rPr>
              <a:t>потенціал</a:t>
            </a:r>
            <a:endParaRPr kumimoji="0" lang="ru-RU" sz="5400" b="1" i="0"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mj-lt"/>
              <a:ea typeface="+mj-ea"/>
              <a:cs typeface="+mj-cs"/>
            </a:endParaRPr>
          </a:p>
        </p:txBody>
      </p:sp>
      <p:sp>
        <p:nvSpPr>
          <p:cNvPr id="3" name="Rectangle 8"/>
          <p:cNvSpPr txBox="1">
            <a:spLocks noChangeArrowheads="1"/>
          </p:cNvSpPr>
          <p:nvPr/>
        </p:nvSpPr>
        <p:spPr>
          <a:xfrm>
            <a:off x="1214414" y="1571612"/>
            <a:ext cx="7354887" cy="2185988"/>
          </a:xfrm>
          <a:prstGeom prst="rect">
            <a:avLst/>
          </a:prstGeom>
        </p:spPr>
        <p:txBody>
          <a:bodyPr/>
          <a:lstStyle/>
          <a:p>
            <a:pPr marL="365760" marR="0" lvl="0" indent="-256032" algn="ctr" defTabSz="914400" rtl="0" eaLnBrk="1" fontAlgn="auto" latinLnBrk="0" hangingPunct="1">
              <a:lnSpc>
                <a:spcPct val="80000"/>
              </a:lnSpc>
              <a:spcBef>
                <a:spcPts val="300"/>
              </a:spcBef>
              <a:spcAft>
                <a:spcPts val="0"/>
              </a:spcAft>
              <a:buClr>
                <a:schemeClr val="accent3"/>
              </a:buClr>
              <a:buSzTx/>
              <a:buFontTx/>
              <a:buNone/>
              <a:tabLst/>
              <a:defRPr/>
            </a:pPr>
            <a:r>
              <a:rPr kumimoji="0" lang="ru-RU" sz="2400" b="0" i="0" u="none" strike="noStrike" kern="1200" cap="none" spc="0" normalizeH="0" baseline="0" noProof="0" dirty="0" smtClean="0">
                <a:ln>
                  <a:noFill/>
                </a:ln>
                <a:solidFill>
                  <a:srgbClr val="00B05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B050"/>
                </a:solidFill>
                <a:effectLst/>
                <a:uLnTx/>
                <a:uFillTx/>
                <a:latin typeface="+mn-lt"/>
                <a:ea typeface="+mn-ea"/>
                <a:cs typeface="+mn-cs"/>
              </a:rPr>
              <a:t>це</a:t>
            </a:r>
            <a:r>
              <a:rPr kumimoji="0" lang="ru-RU" sz="2400" b="1" i="0" u="none" strike="noStrike" kern="1200" cap="none" spc="0" normalizeH="0" baseline="0" noProof="0" dirty="0" smtClean="0">
                <a:ln>
                  <a:noFill/>
                </a:ln>
                <a:solidFill>
                  <a:srgbClr val="00B05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B050"/>
                </a:solidFill>
                <a:effectLst/>
                <a:uLnTx/>
                <a:uFillTx/>
                <a:latin typeface="+mn-lt"/>
                <a:ea typeface="+mn-ea"/>
                <a:cs typeface="+mn-cs"/>
              </a:rPr>
              <a:t>сукупність</a:t>
            </a:r>
            <a:r>
              <a:rPr kumimoji="0" lang="ru-RU" sz="2400" b="1" i="0" u="none" strike="noStrike" kern="1200" cap="none" spc="0" normalizeH="0" baseline="0" noProof="0" dirty="0" smtClean="0">
                <a:ln>
                  <a:noFill/>
                </a:ln>
                <a:solidFill>
                  <a:srgbClr val="00B05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B050"/>
                </a:solidFill>
                <a:effectLst/>
                <a:uLnTx/>
                <a:uFillTx/>
                <a:latin typeface="+mn-lt"/>
                <a:ea typeface="+mn-ea"/>
                <a:cs typeface="+mn-cs"/>
              </a:rPr>
              <a:t>наявних</a:t>
            </a:r>
            <a:r>
              <a:rPr kumimoji="0" lang="ru-RU" sz="2400" b="1" i="0" u="none" strike="noStrike" kern="1200" cap="none" spc="0" normalizeH="0" baseline="0" noProof="0" dirty="0" smtClean="0">
                <a:ln>
                  <a:noFill/>
                </a:ln>
                <a:solidFill>
                  <a:srgbClr val="00B05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B050"/>
                </a:solidFill>
                <a:effectLst/>
                <a:uLnTx/>
                <a:uFillTx/>
                <a:latin typeface="+mn-lt"/>
                <a:ea typeface="+mn-ea"/>
                <a:cs typeface="+mn-cs"/>
              </a:rPr>
              <a:t>і</a:t>
            </a:r>
            <a:r>
              <a:rPr kumimoji="0" lang="ru-RU" sz="2400" b="1" i="0" u="none" strike="noStrike" kern="1200" cap="none" spc="0" normalizeH="0" baseline="0" noProof="0" dirty="0" smtClean="0">
                <a:ln>
                  <a:noFill/>
                </a:ln>
                <a:solidFill>
                  <a:srgbClr val="00B050"/>
                </a:solidFill>
                <a:effectLst/>
                <a:uLnTx/>
                <a:uFillTx/>
                <a:latin typeface="+mn-lt"/>
                <a:ea typeface="+mn-ea"/>
                <a:cs typeface="+mn-cs"/>
              </a:rPr>
              <a:t> тих, </a:t>
            </a:r>
            <a:r>
              <a:rPr kumimoji="0" lang="ru-RU" sz="2400" b="1" i="0" u="none" strike="noStrike" kern="1200" cap="none" spc="0" normalizeH="0" baseline="0" noProof="0" dirty="0" err="1" smtClean="0">
                <a:ln>
                  <a:noFill/>
                </a:ln>
                <a:solidFill>
                  <a:srgbClr val="00B050"/>
                </a:solidFill>
                <a:effectLst/>
                <a:uLnTx/>
                <a:uFillTx/>
                <a:latin typeface="+mn-lt"/>
                <a:ea typeface="+mn-ea"/>
                <a:cs typeface="+mn-cs"/>
              </a:rPr>
              <a:t>що</a:t>
            </a:r>
            <a:r>
              <a:rPr kumimoji="0" lang="ru-RU" sz="2400" b="1" i="0" u="none" strike="noStrike" kern="1200" cap="none" spc="0" normalizeH="0" baseline="0" noProof="0" dirty="0" smtClean="0">
                <a:ln>
                  <a:noFill/>
                </a:ln>
                <a:solidFill>
                  <a:srgbClr val="00B05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B050"/>
                </a:solidFill>
                <a:effectLst/>
                <a:uLnTx/>
                <a:uFillTx/>
                <a:latin typeface="+mn-lt"/>
                <a:ea typeface="+mn-ea"/>
                <a:cs typeface="+mn-cs"/>
              </a:rPr>
              <a:t>можуть</a:t>
            </a:r>
            <a:r>
              <a:rPr kumimoji="0" lang="ru-RU" sz="2400" b="1" i="0" u="none" strike="noStrike" kern="1200" cap="none" spc="0" normalizeH="0" baseline="0" noProof="0" dirty="0" smtClean="0">
                <a:ln>
                  <a:noFill/>
                </a:ln>
                <a:solidFill>
                  <a:srgbClr val="00B050"/>
                </a:solidFill>
                <a:effectLst/>
                <a:uLnTx/>
                <a:uFillTx/>
                <a:latin typeface="+mn-lt"/>
                <a:ea typeface="+mn-ea"/>
                <a:cs typeface="+mn-cs"/>
              </a:rPr>
              <a:t> бути </a:t>
            </a:r>
            <a:r>
              <a:rPr kumimoji="0" lang="ru-RU" sz="2400" b="1" i="0" u="none" strike="noStrike" kern="1200" cap="none" spc="0" normalizeH="0" baseline="0" noProof="0" dirty="0" err="1" smtClean="0">
                <a:ln>
                  <a:noFill/>
                </a:ln>
                <a:solidFill>
                  <a:srgbClr val="00B050"/>
                </a:solidFill>
                <a:effectLst/>
                <a:uLnTx/>
                <a:uFillTx/>
                <a:latin typeface="+mn-lt"/>
                <a:ea typeface="+mn-ea"/>
                <a:cs typeface="+mn-cs"/>
              </a:rPr>
              <a:t>мобілізовані</a:t>
            </a:r>
            <a:r>
              <a:rPr kumimoji="0" lang="ru-RU" sz="2400" b="1" i="0" u="none" strike="noStrike" kern="1200" cap="none" spc="0" normalizeH="0" baseline="0" noProof="0" dirty="0" smtClean="0">
                <a:ln>
                  <a:noFill/>
                </a:ln>
                <a:solidFill>
                  <a:srgbClr val="00B05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B050"/>
                </a:solidFill>
                <a:effectLst/>
                <a:uLnTx/>
                <a:uFillTx/>
                <a:latin typeface="+mn-lt"/>
                <a:ea typeface="+mn-ea"/>
                <a:cs typeface="+mn-cs"/>
              </a:rPr>
              <a:t>природних</a:t>
            </a:r>
            <a:r>
              <a:rPr kumimoji="0" lang="ru-RU" sz="2400" b="1" i="0" u="none" strike="noStrike" kern="1200" cap="none" spc="0" normalizeH="0" baseline="0" noProof="0" dirty="0" smtClean="0">
                <a:ln>
                  <a:noFill/>
                </a:ln>
                <a:solidFill>
                  <a:srgbClr val="00B05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B050"/>
                </a:solidFill>
                <a:effectLst/>
                <a:uLnTx/>
                <a:uFillTx/>
                <a:latin typeface="+mn-lt"/>
                <a:ea typeface="+mn-ea"/>
                <a:cs typeface="+mn-cs"/>
              </a:rPr>
              <a:t>ресурсів</a:t>
            </a:r>
            <a:r>
              <a:rPr kumimoji="0" lang="ru-RU" sz="2400" b="1" i="0" u="none" strike="noStrike" kern="1200" cap="none" spc="0" normalizeH="0" baseline="0" noProof="0" dirty="0" smtClean="0">
                <a:ln>
                  <a:noFill/>
                </a:ln>
                <a:solidFill>
                  <a:srgbClr val="00B050"/>
                </a:solidFill>
                <a:effectLst/>
                <a:uLnTx/>
                <a:uFillTx/>
                <a:latin typeface="+mn-lt"/>
                <a:ea typeface="+mn-ea"/>
                <a:cs typeface="+mn-cs"/>
              </a:rPr>
              <a:t> у </a:t>
            </a:r>
            <a:r>
              <a:rPr kumimoji="0" lang="ru-RU" sz="2400" b="1" i="0" u="none" strike="noStrike" kern="1200" cap="none" spc="0" normalizeH="0" baseline="0" noProof="0" dirty="0" err="1" smtClean="0">
                <a:ln>
                  <a:noFill/>
                </a:ln>
                <a:solidFill>
                  <a:srgbClr val="00B050"/>
                </a:solidFill>
                <a:effectLst/>
                <a:uLnTx/>
                <a:uFillTx/>
                <a:latin typeface="+mn-lt"/>
                <a:ea typeface="+mn-ea"/>
                <a:cs typeface="+mn-cs"/>
              </a:rPr>
              <a:t>поєднанні</a:t>
            </a:r>
            <a:r>
              <a:rPr kumimoji="0" lang="ru-RU" sz="2400" b="1" i="0" u="none" strike="noStrike" kern="1200" cap="none" spc="0" normalizeH="0" baseline="0" noProof="0" dirty="0" smtClean="0">
                <a:ln>
                  <a:noFill/>
                </a:ln>
                <a:solidFill>
                  <a:srgbClr val="00B05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B050"/>
                </a:solidFill>
                <a:effectLst/>
                <a:uLnTx/>
                <a:uFillTx/>
                <a:latin typeface="+mn-lt"/>
                <a:ea typeface="+mn-ea"/>
                <a:cs typeface="+mn-cs"/>
              </a:rPr>
              <a:t>з</a:t>
            </a:r>
            <a:r>
              <a:rPr kumimoji="0" lang="ru-RU" sz="2400" b="1" i="0" u="none" strike="noStrike" kern="1200" cap="none" spc="0" normalizeH="0" baseline="0" noProof="0" dirty="0" smtClean="0">
                <a:ln>
                  <a:noFill/>
                </a:ln>
                <a:solidFill>
                  <a:srgbClr val="00B05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B050"/>
                </a:solidFill>
                <a:effectLst/>
                <a:uLnTx/>
                <a:uFillTx/>
                <a:latin typeface="+mn-lt"/>
                <a:ea typeface="+mn-ea"/>
                <a:cs typeface="+mn-cs"/>
              </a:rPr>
              <a:t>природніми</a:t>
            </a:r>
            <a:r>
              <a:rPr kumimoji="0" lang="ru-RU" sz="2400" b="1" i="0" u="none" strike="noStrike" kern="1200" cap="none" spc="0" normalizeH="0" baseline="0" noProof="0" dirty="0" smtClean="0">
                <a:ln>
                  <a:noFill/>
                </a:ln>
                <a:solidFill>
                  <a:srgbClr val="00B05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B050"/>
                </a:solidFill>
                <a:effectLst/>
                <a:uLnTx/>
                <a:uFillTx/>
                <a:latin typeface="+mn-lt"/>
                <a:ea typeface="+mn-ea"/>
                <a:cs typeface="+mn-cs"/>
              </a:rPr>
              <a:t>умовами</a:t>
            </a:r>
            <a:r>
              <a:rPr kumimoji="0" lang="ru-RU" sz="2400" b="1" i="0" u="none" strike="noStrike" kern="1200" cap="none" spc="0" normalizeH="0" baseline="0" noProof="0" dirty="0" smtClean="0">
                <a:ln>
                  <a:noFill/>
                </a:ln>
                <a:solidFill>
                  <a:srgbClr val="00B05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B050"/>
                </a:solidFill>
                <a:effectLst/>
                <a:uLnTx/>
                <a:uFillTx/>
                <a:latin typeface="+mn-lt"/>
                <a:ea typeface="+mn-ea"/>
                <a:cs typeface="+mn-cs"/>
              </a:rPr>
              <a:t>які</a:t>
            </a:r>
            <a:r>
              <a:rPr kumimoji="0" lang="ru-RU" sz="2400" b="1" i="0" u="none" strike="noStrike" kern="1200" cap="none" spc="0" normalizeH="0" baseline="0" noProof="0" dirty="0" smtClean="0">
                <a:ln>
                  <a:noFill/>
                </a:ln>
                <a:solidFill>
                  <a:srgbClr val="00B05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B050"/>
                </a:solidFill>
                <a:effectLst/>
                <a:uLnTx/>
                <a:uFillTx/>
                <a:latin typeface="+mn-lt"/>
                <a:ea typeface="+mn-ea"/>
                <a:cs typeface="+mn-cs"/>
              </a:rPr>
              <a:t>впливають</a:t>
            </a:r>
            <a:r>
              <a:rPr kumimoji="0" lang="ru-RU" sz="2400" b="1" i="0" u="none" strike="noStrike" kern="1200" cap="none" spc="0" normalizeH="0" baseline="0" noProof="0" dirty="0" smtClean="0">
                <a:ln>
                  <a:noFill/>
                </a:ln>
                <a:solidFill>
                  <a:srgbClr val="00B050"/>
                </a:solidFill>
                <a:effectLst/>
                <a:uLnTx/>
                <a:uFillTx/>
                <a:latin typeface="+mn-lt"/>
                <a:ea typeface="+mn-ea"/>
                <a:cs typeface="+mn-cs"/>
              </a:rPr>
              <a:t> на </a:t>
            </a:r>
            <a:r>
              <a:rPr kumimoji="0" lang="ru-RU" sz="2400" b="1" i="0" u="none" strike="noStrike" kern="1200" cap="none" spc="0" normalizeH="0" baseline="0" noProof="0" dirty="0" err="1" smtClean="0">
                <a:ln>
                  <a:noFill/>
                </a:ln>
                <a:solidFill>
                  <a:srgbClr val="00B050"/>
                </a:solidFill>
                <a:effectLst/>
                <a:uLnTx/>
                <a:uFillTx/>
                <a:latin typeface="+mn-lt"/>
                <a:ea typeface="+mn-ea"/>
                <a:cs typeface="+mn-cs"/>
              </a:rPr>
              <a:t>економічну</a:t>
            </a:r>
            <a:r>
              <a:rPr kumimoji="0" lang="ru-RU" sz="2400" b="1" i="0" u="none" strike="noStrike" kern="1200" cap="none" spc="0" normalizeH="0" baseline="0" noProof="0" dirty="0" smtClean="0">
                <a:ln>
                  <a:noFill/>
                </a:ln>
                <a:solidFill>
                  <a:srgbClr val="00B05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B050"/>
                </a:solidFill>
                <a:effectLst/>
                <a:uLnTx/>
                <a:uFillTx/>
                <a:latin typeface="+mn-lt"/>
                <a:ea typeface="+mn-ea"/>
                <a:cs typeface="+mn-cs"/>
              </a:rPr>
              <a:t>діяльність</a:t>
            </a:r>
            <a:r>
              <a:rPr kumimoji="0" lang="ru-RU" sz="2400" b="1" i="0" u="none" strike="noStrike" kern="1200" cap="none" spc="0" normalizeH="0" baseline="0" noProof="0" dirty="0" smtClean="0">
                <a:ln>
                  <a:noFill/>
                </a:ln>
                <a:solidFill>
                  <a:srgbClr val="00B050"/>
                </a:solidFill>
                <a:effectLst/>
                <a:uLnTx/>
                <a:uFillTx/>
                <a:latin typeface="+mn-lt"/>
                <a:ea typeface="+mn-ea"/>
                <a:cs typeface="+mn-cs"/>
              </a:rPr>
              <a:t> та </a:t>
            </a:r>
            <a:r>
              <a:rPr kumimoji="0" lang="ru-RU" sz="2400" b="1" i="0" u="none" strike="noStrike" kern="1200" cap="none" spc="0" normalizeH="0" baseline="0" noProof="0" dirty="0" err="1" smtClean="0">
                <a:ln>
                  <a:noFill/>
                </a:ln>
                <a:solidFill>
                  <a:srgbClr val="00B050"/>
                </a:solidFill>
                <a:effectLst/>
                <a:uLnTx/>
                <a:uFillTx/>
                <a:latin typeface="+mn-lt"/>
                <a:ea typeface="+mn-ea"/>
                <a:cs typeface="+mn-cs"/>
              </a:rPr>
              <a:t>використовуються</a:t>
            </a:r>
            <a:r>
              <a:rPr kumimoji="0" lang="ru-RU" sz="2400" b="1" i="0" u="none" strike="noStrike" kern="1200" cap="none" spc="0" normalizeH="0" baseline="0" noProof="0" dirty="0" smtClean="0">
                <a:ln>
                  <a:noFill/>
                </a:ln>
                <a:solidFill>
                  <a:srgbClr val="00B05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B050"/>
                </a:solidFill>
                <a:effectLst/>
                <a:uLnTx/>
                <a:uFillTx/>
                <a:latin typeface="+mn-lt"/>
                <a:ea typeface="+mn-ea"/>
                <a:cs typeface="+mn-cs"/>
              </a:rPr>
              <a:t>чи</a:t>
            </a:r>
            <a:r>
              <a:rPr kumimoji="0" lang="ru-RU" sz="2400" b="1" i="0" u="none" strike="noStrike" kern="1200" cap="none" spc="0" normalizeH="0" baseline="0" noProof="0" dirty="0" smtClean="0">
                <a:ln>
                  <a:noFill/>
                </a:ln>
                <a:solidFill>
                  <a:srgbClr val="00B05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B050"/>
                </a:solidFill>
                <a:effectLst/>
                <a:uLnTx/>
                <a:uFillTx/>
                <a:latin typeface="+mn-lt"/>
                <a:ea typeface="+mn-ea"/>
                <a:cs typeface="+mn-cs"/>
              </a:rPr>
              <a:t>можуть</a:t>
            </a:r>
            <a:r>
              <a:rPr kumimoji="0" lang="ru-RU" sz="2400" b="1" i="0" u="none" strike="noStrike" kern="1200" cap="none" spc="0" normalizeH="0" baseline="0" noProof="0" dirty="0" smtClean="0">
                <a:ln>
                  <a:noFill/>
                </a:ln>
                <a:solidFill>
                  <a:srgbClr val="00B050"/>
                </a:solidFill>
                <a:effectLst/>
                <a:uLnTx/>
                <a:uFillTx/>
                <a:latin typeface="+mn-lt"/>
                <a:ea typeface="+mn-ea"/>
                <a:cs typeface="+mn-cs"/>
              </a:rPr>
              <a:t> бути </a:t>
            </a:r>
            <a:r>
              <a:rPr kumimoji="0" lang="ru-RU" sz="2400" b="1" i="0" u="none" strike="noStrike" kern="1200" cap="none" spc="0" normalizeH="0" baseline="0" noProof="0" dirty="0" err="1" smtClean="0">
                <a:ln>
                  <a:noFill/>
                </a:ln>
                <a:solidFill>
                  <a:srgbClr val="00B050"/>
                </a:solidFill>
                <a:effectLst/>
                <a:uLnTx/>
                <a:uFillTx/>
                <a:latin typeface="+mn-lt"/>
                <a:ea typeface="+mn-ea"/>
                <a:cs typeface="+mn-cs"/>
              </a:rPr>
              <a:t>використані</a:t>
            </a:r>
            <a:r>
              <a:rPr kumimoji="0" lang="ru-RU" sz="2400" b="1" i="0" u="none" strike="noStrike" kern="1200" cap="none" spc="0" normalizeH="0" baseline="0" noProof="0" dirty="0" smtClean="0">
                <a:ln>
                  <a:noFill/>
                </a:ln>
                <a:solidFill>
                  <a:srgbClr val="00B050"/>
                </a:solidFill>
                <a:effectLst/>
                <a:uLnTx/>
                <a:uFillTx/>
                <a:latin typeface="+mn-lt"/>
                <a:ea typeface="+mn-ea"/>
                <a:cs typeface="+mn-cs"/>
              </a:rPr>
              <a:t> у </a:t>
            </a:r>
            <a:r>
              <a:rPr kumimoji="0" lang="ru-RU" sz="2400" b="1" i="0" u="none" strike="noStrike" kern="1200" cap="none" spc="0" normalizeH="0" baseline="0" noProof="0" dirty="0" err="1" smtClean="0">
                <a:ln>
                  <a:noFill/>
                </a:ln>
                <a:solidFill>
                  <a:srgbClr val="00B050"/>
                </a:solidFill>
                <a:effectLst/>
                <a:uLnTx/>
                <a:uFillTx/>
                <a:latin typeface="+mn-lt"/>
                <a:ea typeface="+mn-ea"/>
                <a:cs typeface="+mn-cs"/>
              </a:rPr>
              <a:t>процесі</a:t>
            </a:r>
            <a:r>
              <a:rPr kumimoji="0" lang="ru-RU" sz="2400" b="1" i="0" u="none" strike="noStrike" kern="1200" cap="none" spc="0" normalizeH="0" baseline="0" noProof="0" dirty="0" smtClean="0">
                <a:ln>
                  <a:noFill/>
                </a:ln>
                <a:solidFill>
                  <a:srgbClr val="00B05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B050"/>
                </a:solidFill>
                <a:effectLst/>
                <a:uLnTx/>
                <a:uFillTx/>
                <a:latin typeface="+mn-lt"/>
                <a:ea typeface="+mn-ea"/>
                <a:cs typeface="+mn-cs"/>
              </a:rPr>
              <a:t>виробництва</a:t>
            </a:r>
            <a:r>
              <a:rPr kumimoji="0" lang="ru-RU" sz="2400" b="1" i="0" u="none" strike="noStrike" kern="1200" cap="none" spc="0" normalizeH="0" baseline="0" noProof="0" dirty="0" smtClean="0">
                <a:ln>
                  <a:noFill/>
                </a:ln>
                <a:solidFill>
                  <a:srgbClr val="00B05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B050"/>
                </a:solidFill>
                <a:effectLst/>
                <a:uLnTx/>
                <a:uFillTx/>
                <a:latin typeface="+mn-lt"/>
                <a:ea typeface="+mn-ea"/>
                <a:cs typeface="+mn-cs"/>
              </a:rPr>
              <a:t>економічних</a:t>
            </a:r>
            <a:r>
              <a:rPr kumimoji="0" lang="ru-RU" sz="2400" b="1" i="0" u="none" strike="noStrike" kern="1200" cap="none" spc="0" normalizeH="0" baseline="0" noProof="0" dirty="0" smtClean="0">
                <a:ln>
                  <a:noFill/>
                </a:ln>
                <a:solidFill>
                  <a:srgbClr val="00B050"/>
                </a:solidFill>
                <a:effectLst/>
                <a:uLnTx/>
                <a:uFillTx/>
                <a:latin typeface="+mn-lt"/>
                <a:ea typeface="+mn-ea"/>
                <a:cs typeface="+mn-cs"/>
              </a:rPr>
              <a:t> благ.</a:t>
            </a:r>
            <a:endParaRPr kumimoji="0" lang="ru-RU" sz="2400" b="1" i="0" u="none" strike="noStrike" kern="1200" cap="none" spc="0" normalizeH="0" baseline="0" noProof="0" dirty="0">
              <a:ln>
                <a:noFill/>
              </a:ln>
              <a:solidFill>
                <a:srgbClr val="00B050"/>
              </a:solidFill>
              <a:effectLst/>
              <a:uLnTx/>
              <a:uFillTx/>
              <a:latin typeface="+mn-lt"/>
              <a:ea typeface="+mn-ea"/>
              <a:cs typeface="+mn-cs"/>
            </a:endParaRPr>
          </a:p>
        </p:txBody>
      </p:sp>
      <p:pic>
        <p:nvPicPr>
          <p:cNvPr id="4" name="Рисунок 3" descr="Рисунок1.png"/>
          <p:cNvPicPr>
            <a:picLocks noChangeAspect="1"/>
          </p:cNvPicPr>
          <p:nvPr/>
        </p:nvPicPr>
        <p:blipFill>
          <a:blip r:embed="rId2"/>
          <a:stretch>
            <a:fillRect/>
          </a:stretch>
        </p:blipFill>
        <p:spPr>
          <a:xfrm>
            <a:off x="214282" y="3643314"/>
            <a:ext cx="2913647" cy="2188283"/>
          </a:xfrm>
          <a:prstGeom prst="rect">
            <a:avLst/>
          </a:prstGeom>
        </p:spPr>
      </p:pic>
      <p:pic>
        <p:nvPicPr>
          <p:cNvPr id="5" name="Рисунок 4" descr="161383652.jpg"/>
          <p:cNvPicPr>
            <a:picLocks noChangeAspect="1"/>
          </p:cNvPicPr>
          <p:nvPr/>
        </p:nvPicPr>
        <p:blipFill>
          <a:blip r:embed="rId3"/>
          <a:stretch>
            <a:fillRect/>
          </a:stretch>
        </p:blipFill>
        <p:spPr>
          <a:xfrm>
            <a:off x="5857884" y="3929066"/>
            <a:ext cx="2900363" cy="1895475"/>
          </a:xfrm>
          <a:prstGeom prst="rect">
            <a:avLst/>
          </a:prstGeom>
        </p:spPr>
      </p:pic>
      <p:pic>
        <p:nvPicPr>
          <p:cNvPr id="6" name="Рисунок 5" descr="20105242.jpg"/>
          <p:cNvPicPr>
            <a:picLocks noChangeAspect="1"/>
          </p:cNvPicPr>
          <p:nvPr/>
        </p:nvPicPr>
        <p:blipFill>
          <a:blip r:embed="rId4" cstate="print"/>
          <a:stretch>
            <a:fillRect/>
          </a:stretch>
        </p:blipFill>
        <p:spPr>
          <a:xfrm>
            <a:off x="2928926" y="4429132"/>
            <a:ext cx="3336750" cy="2085469"/>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642918"/>
            <a:ext cx="8643966" cy="646331"/>
          </a:xfrm>
          <a:prstGeom prst="rect">
            <a:avLst/>
          </a:prstGeom>
        </p:spPr>
        <p:txBody>
          <a:bodyPr wrap="square">
            <a:spAutoFit/>
          </a:bodyPr>
          <a:lstStyle/>
          <a:p>
            <a:r>
              <a:rPr lang="uk-UA" sz="3600" b="1" dirty="0">
                <a:solidFill>
                  <a:srgbClr val="FF9900"/>
                </a:solidFill>
              </a:rPr>
              <a:t>П</a:t>
            </a:r>
            <a:r>
              <a:rPr lang="uk-UA" sz="3600" b="1" dirty="0" smtClean="0">
                <a:solidFill>
                  <a:srgbClr val="FF9900"/>
                </a:solidFill>
              </a:rPr>
              <a:t>риродно – ресурсний потенціал:</a:t>
            </a:r>
            <a:endParaRPr lang="ru-RU" sz="3600" dirty="0"/>
          </a:p>
        </p:txBody>
      </p:sp>
      <p:sp>
        <p:nvSpPr>
          <p:cNvPr id="3" name="Прямоугольник 2"/>
          <p:cNvSpPr/>
          <p:nvPr/>
        </p:nvSpPr>
        <p:spPr>
          <a:xfrm>
            <a:off x="357158" y="1428736"/>
            <a:ext cx="5429272" cy="2062103"/>
          </a:xfrm>
          <a:prstGeom prst="rect">
            <a:avLst/>
          </a:prstGeom>
        </p:spPr>
        <p:txBody>
          <a:bodyPr wrap="square">
            <a:spAutoFit/>
          </a:bodyPr>
          <a:lstStyle/>
          <a:p>
            <a:pPr>
              <a:buFont typeface="Arial" pitchFamily="34" charset="0"/>
              <a:buChar char="•"/>
            </a:pPr>
            <a:r>
              <a:rPr lang="uk-UA" sz="3200" b="1" dirty="0" smtClean="0">
                <a:solidFill>
                  <a:srgbClr val="00B0F0"/>
                </a:solidFill>
              </a:rPr>
              <a:t>Мінеральних ресурсів</a:t>
            </a:r>
          </a:p>
          <a:p>
            <a:pPr>
              <a:buFont typeface="Arial" pitchFamily="34" charset="0"/>
              <a:buChar char="•"/>
            </a:pPr>
            <a:r>
              <a:rPr lang="uk-UA" sz="3200" b="1" dirty="0" smtClean="0">
                <a:solidFill>
                  <a:srgbClr val="00B0F0"/>
                </a:solidFill>
              </a:rPr>
              <a:t>Земельних</a:t>
            </a:r>
          </a:p>
          <a:p>
            <a:pPr>
              <a:buFont typeface="Arial" pitchFamily="34" charset="0"/>
              <a:buChar char="•"/>
            </a:pPr>
            <a:r>
              <a:rPr lang="uk-UA" sz="3200" b="1" dirty="0" smtClean="0">
                <a:solidFill>
                  <a:srgbClr val="00B0F0"/>
                </a:solidFill>
              </a:rPr>
              <a:t>Водних</a:t>
            </a:r>
          </a:p>
          <a:p>
            <a:pPr>
              <a:buFont typeface="Arial" pitchFamily="34" charset="0"/>
              <a:buChar char="•"/>
            </a:pPr>
            <a:r>
              <a:rPr lang="uk-UA" sz="3200" b="1" dirty="0" smtClean="0">
                <a:solidFill>
                  <a:srgbClr val="00B0F0"/>
                </a:solidFill>
              </a:rPr>
              <a:t>Лісових</a:t>
            </a:r>
            <a:endParaRPr lang="ru-RU" sz="3200" b="1" dirty="0">
              <a:solidFill>
                <a:srgbClr val="00B0F0"/>
              </a:solidFill>
            </a:endParaRPr>
          </a:p>
        </p:txBody>
      </p:sp>
      <p:pic>
        <p:nvPicPr>
          <p:cNvPr id="4" name="Рисунок 3" descr="Рисунок2.png"/>
          <p:cNvPicPr>
            <a:picLocks noChangeAspect="1"/>
          </p:cNvPicPr>
          <p:nvPr/>
        </p:nvPicPr>
        <p:blipFill>
          <a:blip r:embed="rId2"/>
          <a:stretch>
            <a:fillRect/>
          </a:stretch>
        </p:blipFill>
        <p:spPr>
          <a:xfrm>
            <a:off x="5643570" y="1643050"/>
            <a:ext cx="3322369" cy="1913986"/>
          </a:xfrm>
          <a:prstGeom prst="rect">
            <a:avLst/>
          </a:prstGeom>
        </p:spPr>
      </p:pic>
      <p:pic>
        <p:nvPicPr>
          <p:cNvPr id="5" name="Рисунок 4" descr="Рисунок4.png"/>
          <p:cNvPicPr>
            <a:picLocks noChangeAspect="1"/>
          </p:cNvPicPr>
          <p:nvPr/>
        </p:nvPicPr>
        <p:blipFill>
          <a:blip r:embed="rId3"/>
          <a:stretch>
            <a:fillRect/>
          </a:stretch>
        </p:blipFill>
        <p:spPr>
          <a:xfrm>
            <a:off x="2928926" y="2643182"/>
            <a:ext cx="3218422" cy="2474772"/>
          </a:xfrm>
          <a:prstGeom prst="rect">
            <a:avLst/>
          </a:prstGeom>
        </p:spPr>
      </p:pic>
      <p:pic>
        <p:nvPicPr>
          <p:cNvPr id="7" name="Рисунок 6" descr="Рисунок3.png"/>
          <p:cNvPicPr>
            <a:picLocks noChangeAspect="1"/>
          </p:cNvPicPr>
          <p:nvPr/>
        </p:nvPicPr>
        <p:blipFill>
          <a:blip r:embed="rId4"/>
          <a:stretch>
            <a:fillRect/>
          </a:stretch>
        </p:blipFill>
        <p:spPr>
          <a:xfrm>
            <a:off x="357158" y="4286256"/>
            <a:ext cx="2571768" cy="2105635"/>
          </a:xfrm>
          <a:prstGeom prst="rect">
            <a:avLst/>
          </a:prstGeom>
        </p:spPr>
      </p:pic>
      <p:pic>
        <p:nvPicPr>
          <p:cNvPr id="8" name="Рисунок 7" descr="Рисунок5.png"/>
          <p:cNvPicPr>
            <a:picLocks noChangeAspect="1"/>
          </p:cNvPicPr>
          <p:nvPr/>
        </p:nvPicPr>
        <p:blipFill>
          <a:blip r:embed="rId5"/>
          <a:stretch>
            <a:fillRect/>
          </a:stretch>
        </p:blipFill>
        <p:spPr>
          <a:xfrm>
            <a:off x="5429256" y="4643446"/>
            <a:ext cx="3477391" cy="1956654"/>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642918"/>
            <a:ext cx="6072214" cy="2862322"/>
          </a:xfrm>
          <a:prstGeom prst="rect">
            <a:avLst/>
          </a:prstGeom>
        </p:spPr>
        <p:txBody>
          <a:bodyPr wrap="square">
            <a:spAutoFit/>
          </a:bodyPr>
          <a:lstStyle/>
          <a:p>
            <a:pPr indent="179388"/>
            <a:r>
              <a:rPr lang="uk-UA" dirty="0">
                <a:solidFill>
                  <a:srgbClr val="0070C0"/>
                </a:solidFill>
              </a:rPr>
              <a:t>Природно-ресурсний потенціал (ПРП) розглядається як сукупність усіх природних можливостей, засобів, запасів, джерел, що використовуються (або можуть використовуватись) при даному рівні розвитку продуктивних сил для досягнення певної мети. До складу ПРП входять природні умови і ресурси. Природні ресурси, на відміну від природних умов, беруть безпосередню участь у матеріальному виробництві й невиробничій діяльності. </a:t>
            </a:r>
            <a:endParaRPr lang="ru-RU" dirty="0">
              <a:solidFill>
                <a:srgbClr val="0070C0"/>
              </a:solidFill>
            </a:endParaRPr>
          </a:p>
        </p:txBody>
      </p:sp>
      <p:pic>
        <p:nvPicPr>
          <p:cNvPr id="3" name="Рисунок 2" descr="Environmental_machine_2.jpg"/>
          <p:cNvPicPr>
            <a:picLocks noChangeAspect="1"/>
          </p:cNvPicPr>
          <p:nvPr/>
        </p:nvPicPr>
        <p:blipFill>
          <a:blip r:embed="rId2"/>
          <a:stretch>
            <a:fillRect/>
          </a:stretch>
        </p:blipFill>
        <p:spPr>
          <a:xfrm>
            <a:off x="4000496" y="3286124"/>
            <a:ext cx="4489632" cy="3114682"/>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457200" y="274638"/>
            <a:ext cx="8229600" cy="11430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ru-RU" sz="6000" b="1" i="0" u="none" strike="noStrike" kern="1200" cap="none" spc="0" normalizeH="0" baseline="0" noProof="0" smtClean="0">
                <a:ln>
                  <a:noFill/>
                </a:ln>
                <a:solidFill>
                  <a:srgbClr val="FF9900"/>
                </a:solidFill>
                <a:effectLst/>
                <a:uLnTx/>
                <a:uFillTx/>
                <a:latin typeface="+mj-lt"/>
                <a:ea typeface="+mj-ea"/>
                <a:cs typeface="+mj-cs"/>
              </a:rPr>
              <a:t>Трудовий потенціал</a:t>
            </a:r>
            <a:endParaRPr kumimoji="0" lang="ru-RU" sz="6000" b="1" i="0" u="none" strike="noStrike" kern="1200" cap="none" spc="0" normalizeH="0" baseline="0" noProof="0" dirty="0">
              <a:ln>
                <a:noFill/>
              </a:ln>
              <a:solidFill>
                <a:srgbClr val="FF9900"/>
              </a:solidFill>
              <a:effectLst/>
              <a:uLnTx/>
              <a:uFillTx/>
              <a:latin typeface="+mj-lt"/>
              <a:ea typeface="+mj-ea"/>
              <a:cs typeface="+mj-cs"/>
            </a:endParaRPr>
          </a:p>
        </p:txBody>
      </p:sp>
      <p:sp>
        <p:nvSpPr>
          <p:cNvPr id="3" name="Rectangle 5"/>
          <p:cNvSpPr txBox="1">
            <a:spLocks noChangeArrowheads="1"/>
          </p:cNvSpPr>
          <p:nvPr/>
        </p:nvSpPr>
        <p:spPr>
          <a:xfrm>
            <a:off x="785786" y="1357298"/>
            <a:ext cx="7667625" cy="2444750"/>
          </a:xfrm>
          <a:prstGeom prst="rect">
            <a:avLst/>
          </a:prstGeom>
        </p:spPr>
        <p:txBody>
          <a:bodyPr/>
          <a:lstStyle/>
          <a:p>
            <a:pPr marL="365760" marR="0" lvl="0" indent="-256032" algn="l" defTabSz="914400" rtl="0" eaLnBrk="1" fontAlgn="auto" latinLnBrk="0" hangingPunct="1">
              <a:lnSpc>
                <a:spcPct val="90000"/>
              </a:lnSpc>
              <a:spcBef>
                <a:spcPts val="300"/>
              </a:spcBef>
              <a:spcAft>
                <a:spcPts val="0"/>
              </a:spcAft>
              <a:buClr>
                <a:schemeClr val="accent3"/>
              </a:buClr>
              <a:buSzTx/>
              <a:buFontTx/>
              <a:buNone/>
              <a:tabLst/>
              <a:defRPr/>
            </a:pPr>
            <a:r>
              <a:rPr kumimoji="0" lang="ru-RU" sz="2800" b="0" i="0" u="none" strike="noStrike" kern="1200" cap="none" spc="0" normalizeH="0" baseline="0" noProof="0" dirty="0" smtClean="0">
                <a:ln>
                  <a:noFill/>
                </a:ln>
                <a:solidFill>
                  <a:schemeClr val="tx1"/>
                </a:solidFill>
                <a:effectLst/>
                <a:uLnTx/>
                <a:uFillTx/>
                <a:latin typeface="+mn-lt"/>
                <a:ea typeface="+mn-ea"/>
                <a:cs typeface="+mn-cs"/>
              </a:rPr>
              <a:t>-   </a:t>
            </a:r>
            <a:r>
              <a:rPr kumimoji="0" lang="ru-RU" sz="2800" b="1" i="0" u="none" strike="noStrike" kern="1200" cap="none" spc="0" normalizeH="0" baseline="0" noProof="0" dirty="0" err="1" smtClean="0">
                <a:ln>
                  <a:noFill/>
                </a:ln>
                <a:solidFill>
                  <a:srgbClr val="FF9900"/>
                </a:solidFill>
                <a:effectLst/>
                <a:uLnTx/>
                <a:uFillTx/>
                <a:latin typeface="+mn-lt"/>
                <a:ea typeface="+mn-ea"/>
                <a:cs typeface="+mn-cs"/>
              </a:rPr>
              <a:t>це</a:t>
            </a:r>
            <a:r>
              <a:rPr kumimoji="0" lang="ru-RU" sz="2800" b="1" i="0" u="none" strike="noStrike" kern="1200" cap="none" spc="0" normalizeH="0" baseline="0" noProof="0" dirty="0" smtClean="0">
                <a:ln>
                  <a:noFill/>
                </a:ln>
                <a:solidFill>
                  <a:srgbClr val="FF9900"/>
                </a:solidFill>
                <a:effectLst/>
                <a:uLnTx/>
                <a:uFillTx/>
                <a:latin typeface="+mn-lt"/>
                <a:ea typeface="+mn-ea"/>
                <a:cs typeface="+mn-cs"/>
              </a:rPr>
              <a:t> </a:t>
            </a:r>
            <a:r>
              <a:rPr kumimoji="0" lang="ru-RU" sz="2800" b="1" i="0" u="none" strike="noStrike" kern="1200" cap="none" spc="0" normalizeH="0" baseline="0" noProof="0" dirty="0" err="1" smtClean="0">
                <a:ln>
                  <a:noFill/>
                </a:ln>
                <a:solidFill>
                  <a:srgbClr val="FF9900"/>
                </a:solidFill>
                <a:effectLst/>
                <a:uLnTx/>
                <a:uFillTx/>
                <a:latin typeface="+mn-lt"/>
                <a:ea typeface="+mn-ea"/>
                <a:cs typeface="+mn-cs"/>
              </a:rPr>
              <a:t>кількість</a:t>
            </a:r>
            <a:r>
              <a:rPr kumimoji="0" lang="ru-RU" sz="2800" b="1" i="0" u="none" strike="noStrike" kern="1200" cap="none" spc="0" normalizeH="0" baseline="0" noProof="0" dirty="0" smtClean="0">
                <a:ln>
                  <a:noFill/>
                </a:ln>
                <a:solidFill>
                  <a:srgbClr val="FF9900"/>
                </a:solidFill>
                <a:effectLst/>
                <a:uLnTx/>
                <a:uFillTx/>
                <a:latin typeface="+mn-lt"/>
                <a:ea typeface="+mn-ea"/>
                <a:cs typeface="+mn-cs"/>
              </a:rPr>
              <a:t> та </a:t>
            </a:r>
            <a:r>
              <a:rPr kumimoji="0" lang="ru-RU" sz="2800" b="1" i="0" u="none" strike="noStrike" kern="1200" cap="none" spc="0" normalizeH="0" baseline="0" noProof="0" dirty="0" err="1" smtClean="0">
                <a:ln>
                  <a:noFill/>
                </a:ln>
                <a:solidFill>
                  <a:srgbClr val="FF9900"/>
                </a:solidFill>
                <a:effectLst/>
                <a:uLnTx/>
                <a:uFillTx/>
                <a:latin typeface="+mn-lt"/>
                <a:ea typeface="+mn-ea"/>
                <a:cs typeface="+mn-cs"/>
              </a:rPr>
              <a:t>якість</a:t>
            </a:r>
            <a:r>
              <a:rPr kumimoji="0" lang="ru-RU" sz="2800" b="1" i="0" u="none" strike="noStrike" kern="1200" cap="none" spc="0" normalizeH="0" baseline="0" noProof="0" dirty="0" smtClean="0">
                <a:ln>
                  <a:noFill/>
                </a:ln>
                <a:solidFill>
                  <a:srgbClr val="FF9900"/>
                </a:solidFill>
                <a:effectLst/>
                <a:uLnTx/>
                <a:uFillTx/>
                <a:latin typeface="+mn-lt"/>
                <a:ea typeface="+mn-ea"/>
                <a:cs typeface="+mn-cs"/>
              </a:rPr>
              <a:t> </a:t>
            </a:r>
            <a:r>
              <a:rPr kumimoji="0" lang="ru-RU" sz="2800" b="1" i="0" u="none" strike="noStrike" kern="1200" cap="none" spc="0" normalizeH="0" baseline="0" noProof="0" dirty="0" err="1" smtClean="0">
                <a:ln>
                  <a:noFill/>
                </a:ln>
                <a:solidFill>
                  <a:srgbClr val="FF9900"/>
                </a:solidFill>
                <a:effectLst/>
                <a:uLnTx/>
                <a:uFillTx/>
                <a:latin typeface="+mn-lt"/>
                <a:ea typeface="+mn-ea"/>
                <a:cs typeface="+mn-cs"/>
              </a:rPr>
              <a:t>наявних</a:t>
            </a:r>
            <a:r>
              <a:rPr kumimoji="0" lang="ru-RU" sz="2800" b="1" i="0" u="none" strike="noStrike" kern="1200" cap="none" spc="0" normalizeH="0" baseline="0" noProof="0" dirty="0" smtClean="0">
                <a:ln>
                  <a:noFill/>
                </a:ln>
                <a:solidFill>
                  <a:srgbClr val="FF9900"/>
                </a:solidFill>
                <a:effectLst/>
                <a:uLnTx/>
                <a:uFillTx/>
                <a:latin typeface="+mn-lt"/>
                <a:ea typeface="+mn-ea"/>
                <a:cs typeface="+mn-cs"/>
              </a:rPr>
              <a:t> </a:t>
            </a:r>
            <a:r>
              <a:rPr kumimoji="0" lang="ru-RU" sz="2800" b="1" i="0" u="none" strike="noStrike" kern="1200" cap="none" spc="0" normalizeH="0" baseline="0" noProof="0" dirty="0" err="1" smtClean="0">
                <a:ln>
                  <a:noFill/>
                </a:ln>
                <a:solidFill>
                  <a:srgbClr val="FF9900"/>
                </a:solidFill>
                <a:effectLst/>
                <a:uLnTx/>
                <a:uFillTx/>
                <a:latin typeface="+mn-lt"/>
                <a:ea typeface="+mn-ea"/>
                <a:cs typeface="+mn-cs"/>
              </a:rPr>
              <a:t>трудових</a:t>
            </a:r>
            <a:r>
              <a:rPr kumimoji="0" lang="ru-RU" sz="2800" b="1" i="0" u="none" strike="noStrike" kern="1200" cap="none" spc="0" normalizeH="0" baseline="0" noProof="0" dirty="0" smtClean="0">
                <a:ln>
                  <a:noFill/>
                </a:ln>
                <a:solidFill>
                  <a:srgbClr val="FF9900"/>
                </a:solidFill>
                <a:effectLst/>
                <a:uLnTx/>
                <a:uFillTx/>
                <a:latin typeface="+mn-lt"/>
                <a:ea typeface="+mn-ea"/>
                <a:cs typeface="+mn-cs"/>
              </a:rPr>
              <a:t> </a:t>
            </a:r>
            <a:r>
              <a:rPr kumimoji="0" lang="ru-RU" sz="2800" b="1" i="0" u="none" strike="noStrike" kern="1200" cap="none" spc="0" normalizeH="0" baseline="0" noProof="0" dirty="0" err="1" smtClean="0">
                <a:ln>
                  <a:noFill/>
                </a:ln>
                <a:solidFill>
                  <a:srgbClr val="FF9900"/>
                </a:solidFill>
                <a:effectLst/>
                <a:uLnTx/>
                <a:uFillTx/>
                <a:latin typeface="+mn-lt"/>
                <a:ea typeface="+mn-ea"/>
                <a:cs typeface="+mn-cs"/>
              </a:rPr>
              <a:t>ресурсів</a:t>
            </a:r>
            <a:r>
              <a:rPr kumimoji="0" lang="ru-RU" sz="2800" b="1" i="0" u="none" strike="noStrike" kern="1200" cap="none" spc="0" normalizeH="0" baseline="0" noProof="0" dirty="0" smtClean="0">
                <a:ln>
                  <a:noFill/>
                </a:ln>
                <a:solidFill>
                  <a:srgbClr val="FF9900"/>
                </a:solidFill>
                <a:effectLst/>
                <a:uLnTx/>
                <a:uFillTx/>
                <a:latin typeface="+mn-lt"/>
                <a:ea typeface="+mn-ea"/>
                <a:cs typeface="+mn-cs"/>
              </a:rPr>
              <a:t> </a:t>
            </a:r>
            <a:r>
              <a:rPr kumimoji="0" lang="ru-RU" sz="2800" b="1" i="0" u="none" strike="noStrike" kern="1200" cap="none" spc="0" normalizeH="0" baseline="0" noProof="0" dirty="0" err="1" smtClean="0">
                <a:ln>
                  <a:noFill/>
                </a:ln>
                <a:solidFill>
                  <a:srgbClr val="FF9900"/>
                </a:solidFill>
                <a:effectLst/>
                <a:uLnTx/>
                <a:uFillTx/>
                <a:latin typeface="+mn-lt"/>
                <a:ea typeface="+mn-ea"/>
                <a:cs typeface="+mn-cs"/>
              </a:rPr>
              <a:t>зурахуванням</a:t>
            </a:r>
            <a:r>
              <a:rPr kumimoji="0" lang="ru-RU" sz="2800" b="1" i="0" u="none" strike="noStrike" kern="1200" cap="none" spc="0" normalizeH="0" baseline="0" noProof="0" dirty="0" smtClean="0">
                <a:ln>
                  <a:noFill/>
                </a:ln>
                <a:solidFill>
                  <a:srgbClr val="FF9900"/>
                </a:solidFill>
                <a:effectLst/>
                <a:uLnTx/>
                <a:uFillTx/>
                <a:latin typeface="+mn-lt"/>
                <a:ea typeface="+mn-ea"/>
                <a:cs typeface="+mn-cs"/>
              </a:rPr>
              <a:t> </a:t>
            </a:r>
            <a:r>
              <a:rPr kumimoji="0" lang="ru-RU" sz="2800" b="1" i="0" u="none" strike="noStrike" kern="1200" cap="none" spc="0" normalizeH="0" baseline="0" noProof="0" dirty="0" err="1" smtClean="0">
                <a:ln>
                  <a:noFill/>
                </a:ln>
                <a:solidFill>
                  <a:srgbClr val="FF9900"/>
                </a:solidFill>
                <a:effectLst/>
                <a:uLnTx/>
                <a:uFillTx/>
                <a:latin typeface="+mn-lt"/>
                <a:ea typeface="+mn-ea"/>
                <a:cs typeface="+mn-cs"/>
              </a:rPr>
              <a:t>можливості</a:t>
            </a:r>
            <a:r>
              <a:rPr kumimoji="0" lang="ru-RU" sz="2800" b="1" i="0" u="none" strike="noStrike" kern="1200" cap="none" spc="0" normalizeH="0" baseline="0" noProof="0" dirty="0" smtClean="0">
                <a:ln>
                  <a:noFill/>
                </a:ln>
                <a:solidFill>
                  <a:srgbClr val="FF9900"/>
                </a:solidFill>
                <a:effectLst/>
                <a:uLnTx/>
                <a:uFillTx/>
                <a:latin typeface="+mn-lt"/>
                <a:ea typeface="+mn-ea"/>
                <a:cs typeface="+mn-cs"/>
              </a:rPr>
              <a:t> </a:t>
            </a:r>
            <a:r>
              <a:rPr kumimoji="0" lang="ru-RU" sz="2800" b="1" i="0" u="none" strike="noStrike" kern="1200" cap="none" spc="0" normalizeH="0" baseline="0" noProof="0" dirty="0" err="1" smtClean="0">
                <a:ln>
                  <a:noFill/>
                </a:ln>
                <a:solidFill>
                  <a:srgbClr val="FF9900"/>
                </a:solidFill>
                <a:effectLst/>
                <a:uLnTx/>
                <a:uFillTx/>
                <a:latin typeface="+mn-lt"/>
                <a:ea typeface="+mn-ea"/>
                <a:cs typeface="+mn-cs"/>
              </a:rPr>
              <a:t>їх</a:t>
            </a:r>
            <a:r>
              <a:rPr kumimoji="0" lang="ru-RU" sz="2800" b="1" i="0" u="none" strike="noStrike" kern="1200" cap="none" spc="0" normalizeH="0" baseline="0" noProof="0" dirty="0" smtClean="0">
                <a:ln>
                  <a:noFill/>
                </a:ln>
                <a:solidFill>
                  <a:srgbClr val="FF9900"/>
                </a:solidFill>
                <a:effectLst/>
                <a:uLnTx/>
                <a:uFillTx/>
                <a:latin typeface="+mn-lt"/>
                <a:ea typeface="+mn-ea"/>
                <a:cs typeface="+mn-cs"/>
              </a:rPr>
              <a:t> </a:t>
            </a:r>
            <a:r>
              <a:rPr kumimoji="0" lang="ru-RU" sz="2800" b="1" i="0" u="none" strike="noStrike" kern="1200" cap="none" spc="0" normalizeH="0" baseline="0" noProof="0" dirty="0" err="1" smtClean="0">
                <a:ln>
                  <a:noFill/>
                </a:ln>
                <a:solidFill>
                  <a:srgbClr val="FF9900"/>
                </a:solidFill>
                <a:effectLst/>
                <a:uLnTx/>
                <a:uFillTx/>
                <a:latin typeface="+mn-lt"/>
                <a:ea typeface="+mn-ea"/>
                <a:cs typeface="+mn-cs"/>
              </a:rPr>
              <a:t>збільшення</a:t>
            </a:r>
            <a:r>
              <a:rPr kumimoji="0" lang="ru-RU" sz="2800" b="1" i="0" u="none" strike="noStrike" kern="1200" cap="none" spc="0" normalizeH="0" baseline="0" noProof="0" dirty="0" smtClean="0">
                <a:ln>
                  <a:noFill/>
                </a:ln>
                <a:solidFill>
                  <a:srgbClr val="FF9900"/>
                </a:solidFill>
                <a:effectLst/>
                <a:uLnTx/>
                <a:uFillTx/>
                <a:latin typeface="+mn-lt"/>
                <a:ea typeface="+mn-ea"/>
                <a:cs typeface="+mn-cs"/>
              </a:rPr>
              <a:t> при поточному </a:t>
            </a:r>
            <a:r>
              <a:rPr kumimoji="0" lang="ru-RU" sz="2800" b="1" i="0" u="none" strike="noStrike" kern="1200" cap="none" spc="0" normalizeH="0" baseline="0" noProof="0" dirty="0" err="1" smtClean="0">
                <a:ln>
                  <a:noFill/>
                </a:ln>
                <a:solidFill>
                  <a:srgbClr val="FF9900"/>
                </a:solidFill>
                <a:effectLst/>
                <a:uLnTx/>
                <a:uFillTx/>
                <a:latin typeface="+mn-lt"/>
                <a:ea typeface="+mn-ea"/>
                <a:cs typeface="+mn-cs"/>
              </a:rPr>
              <a:t>рівні</a:t>
            </a:r>
            <a:r>
              <a:rPr kumimoji="0" lang="ru-RU" sz="2800" b="1" i="0" u="none" strike="noStrike" kern="1200" cap="none" spc="0" normalizeH="0" baseline="0" noProof="0" dirty="0" smtClean="0">
                <a:ln>
                  <a:noFill/>
                </a:ln>
                <a:solidFill>
                  <a:srgbClr val="FF9900"/>
                </a:solidFill>
                <a:effectLst/>
                <a:uLnTx/>
                <a:uFillTx/>
                <a:latin typeface="+mn-lt"/>
                <a:ea typeface="+mn-ea"/>
                <a:cs typeface="+mn-cs"/>
              </a:rPr>
              <a:t> </a:t>
            </a:r>
            <a:r>
              <a:rPr kumimoji="0" lang="ru-RU" sz="2800" b="1" i="0" u="none" strike="noStrike" kern="1200" cap="none" spc="0" normalizeH="0" baseline="0" noProof="0" dirty="0" err="1" smtClean="0">
                <a:ln>
                  <a:noFill/>
                </a:ln>
                <a:solidFill>
                  <a:srgbClr val="FF9900"/>
                </a:solidFill>
                <a:effectLst/>
                <a:uLnTx/>
                <a:uFillTx/>
                <a:latin typeface="+mn-lt"/>
                <a:ea typeface="+mn-ea"/>
                <a:cs typeface="+mn-cs"/>
              </a:rPr>
              <a:t>розвитку</a:t>
            </a:r>
            <a:r>
              <a:rPr kumimoji="0" lang="ru-RU" sz="2800" b="1" i="0" u="none" strike="noStrike" kern="1200" cap="none" spc="0" normalizeH="0" baseline="0" noProof="0" dirty="0" smtClean="0">
                <a:ln>
                  <a:noFill/>
                </a:ln>
                <a:solidFill>
                  <a:srgbClr val="FF9900"/>
                </a:solidFill>
                <a:effectLst/>
                <a:uLnTx/>
                <a:uFillTx/>
                <a:latin typeface="+mn-lt"/>
                <a:ea typeface="+mn-ea"/>
                <a:cs typeface="+mn-cs"/>
              </a:rPr>
              <a:t> науки </a:t>
            </a:r>
            <a:r>
              <a:rPr kumimoji="0" lang="ru-RU" sz="2800" b="1" i="0" u="none" strike="noStrike" kern="1200" cap="none" spc="0" normalizeH="0" baseline="0" noProof="0" dirty="0" err="1" smtClean="0">
                <a:ln>
                  <a:noFill/>
                </a:ln>
                <a:solidFill>
                  <a:srgbClr val="FF9900"/>
                </a:solidFill>
                <a:effectLst/>
                <a:uLnTx/>
                <a:uFillTx/>
                <a:latin typeface="+mn-lt"/>
                <a:ea typeface="+mn-ea"/>
                <a:cs typeface="+mn-cs"/>
              </a:rPr>
              <a:t>і</a:t>
            </a:r>
            <a:r>
              <a:rPr kumimoji="0" lang="ru-RU" sz="2800" b="1" i="0" u="none" strike="noStrike" kern="1200" cap="none" spc="0" normalizeH="0" baseline="0" noProof="0" dirty="0" smtClean="0">
                <a:ln>
                  <a:noFill/>
                </a:ln>
                <a:solidFill>
                  <a:srgbClr val="FF9900"/>
                </a:solidFill>
                <a:effectLst/>
                <a:uLnTx/>
                <a:uFillTx/>
                <a:latin typeface="+mn-lt"/>
                <a:ea typeface="+mn-ea"/>
                <a:cs typeface="+mn-cs"/>
              </a:rPr>
              <a:t> </a:t>
            </a:r>
            <a:r>
              <a:rPr kumimoji="0" lang="ru-RU" sz="2800" b="1" i="0" u="none" strike="noStrike" kern="1200" cap="none" spc="0" normalizeH="0" baseline="0" noProof="0" dirty="0" err="1" smtClean="0">
                <a:ln>
                  <a:noFill/>
                </a:ln>
                <a:solidFill>
                  <a:srgbClr val="FF9900"/>
                </a:solidFill>
                <a:effectLst/>
                <a:uLnTx/>
                <a:uFillTx/>
                <a:latin typeface="+mn-lt"/>
                <a:ea typeface="+mn-ea"/>
                <a:cs typeface="+mn-cs"/>
              </a:rPr>
              <a:t>техніки</a:t>
            </a:r>
            <a:r>
              <a:rPr kumimoji="0" lang="ru-RU" sz="2800" b="1" i="0" u="none" strike="noStrike" kern="1200" cap="none" spc="0" normalizeH="0" baseline="0" noProof="0" dirty="0" smtClean="0">
                <a:ln>
                  <a:noFill/>
                </a:ln>
                <a:solidFill>
                  <a:srgbClr val="FF9900"/>
                </a:solidFill>
                <a:effectLst/>
                <a:uLnTx/>
                <a:uFillTx/>
                <a:latin typeface="+mn-lt"/>
                <a:ea typeface="+mn-ea"/>
                <a:cs typeface="+mn-cs"/>
              </a:rPr>
              <a:t>.</a:t>
            </a:r>
            <a:r>
              <a:rPr kumimoji="0" lang="ru-RU" sz="4000" b="1" i="0" u="none" strike="noStrike" kern="1200" cap="none" spc="0" normalizeH="0" baseline="0" noProof="0" dirty="0" smtClean="0">
                <a:ln>
                  <a:noFill/>
                </a:ln>
                <a:solidFill>
                  <a:srgbClr val="FF9900"/>
                </a:solidFill>
                <a:effectLst/>
                <a:uLnTx/>
                <a:uFillTx/>
                <a:latin typeface="+mn-lt"/>
                <a:ea typeface="+mn-ea"/>
                <a:cs typeface="+mn-cs"/>
              </a:rPr>
              <a:t> </a:t>
            </a:r>
            <a:endParaRPr kumimoji="0" lang="ru-RU" sz="4000" b="1" i="0" u="none" strike="noStrike" kern="1200" cap="none" spc="0" normalizeH="0" baseline="0" noProof="0" dirty="0">
              <a:ln>
                <a:noFill/>
              </a:ln>
              <a:solidFill>
                <a:srgbClr val="FF9900"/>
              </a:solidFill>
              <a:effectLst/>
              <a:uLnTx/>
              <a:uFillTx/>
              <a:latin typeface="+mn-lt"/>
              <a:ea typeface="+mn-ea"/>
              <a:cs typeface="+mn-cs"/>
            </a:endParaRPr>
          </a:p>
        </p:txBody>
      </p:sp>
      <p:pic>
        <p:nvPicPr>
          <p:cNvPr id="4" name="Рисунок 3" descr="Рисунок6.png"/>
          <p:cNvPicPr>
            <a:picLocks noChangeAspect="1"/>
          </p:cNvPicPr>
          <p:nvPr/>
        </p:nvPicPr>
        <p:blipFill>
          <a:blip r:embed="rId2"/>
          <a:stretch>
            <a:fillRect/>
          </a:stretch>
        </p:blipFill>
        <p:spPr>
          <a:xfrm>
            <a:off x="3500430" y="3108650"/>
            <a:ext cx="5286412" cy="3386561"/>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457200" y="274638"/>
            <a:ext cx="8229600" cy="11430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ru-RU" sz="6600" b="0" i="0" u="none" strike="noStrike" kern="1200" cap="none" spc="0" normalizeH="0" baseline="0" noProof="0" smtClean="0">
                <a:ln>
                  <a:noFill/>
                </a:ln>
                <a:solidFill>
                  <a:srgbClr val="006666"/>
                </a:solidFill>
                <a:effectLst/>
                <a:uLnTx/>
                <a:uFillTx/>
                <a:latin typeface="+mj-lt"/>
                <a:ea typeface="+mj-ea"/>
                <a:cs typeface="+mj-cs"/>
              </a:rPr>
              <a:t>Науковий потенціал</a:t>
            </a:r>
            <a:endParaRPr kumimoji="0" lang="ru-RU" sz="6600" b="0" i="0" u="none" strike="noStrike" kern="1200" cap="none" spc="0" normalizeH="0" baseline="0" noProof="0" dirty="0">
              <a:ln>
                <a:noFill/>
              </a:ln>
              <a:solidFill>
                <a:srgbClr val="006666"/>
              </a:solidFill>
              <a:effectLst/>
              <a:uLnTx/>
              <a:uFillTx/>
              <a:latin typeface="+mj-lt"/>
              <a:ea typeface="+mj-ea"/>
              <a:cs typeface="+mj-cs"/>
            </a:endParaRPr>
          </a:p>
        </p:txBody>
      </p:sp>
      <p:sp>
        <p:nvSpPr>
          <p:cNvPr id="3" name="Rectangle 5"/>
          <p:cNvSpPr txBox="1">
            <a:spLocks noChangeArrowheads="1"/>
          </p:cNvSpPr>
          <p:nvPr/>
        </p:nvSpPr>
        <p:spPr>
          <a:xfrm>
            <a:off x="1403350" y="1600200"/>
            <a:ext cx="7740650" cy="2185988"/>
          </a:xfrm>
          <a:prstGeom prst="rect">
            <a:avLst/>
          </a:prstGeom>
        </p:spPr>
        <p:txBody>
          <a:bodyPr/>
          <a:lstStyle/>
          <a:p>
            <a:pPr marL="365760" marR="0" lvl="0" indent="-256032" algn="l" defTabSz="914400" rtl="0" eaLnBrk="1" fontAlgn="auto" latinLnBrk="0" hangingPunct="1">
              <a:lnSpc>
                <a:spcPct val="90000"/>
              </a:lnSpc>
              <a:spcBef>
                <a:spcPts val="300"/>
              </a:spcBef>
              <a:spcAft>
                <a:spcPts val="0"/>
              </a:spcAft>
              <a:buClr>
                <a:schemeClr val="accent3"/>
              </a:buClr>
              <a:buSzTx/>
              <a:buFontTx/>
              <a:buNone/>
              <a:tabLst/>
              <a:defRPr/>
            </a:pPr>
            <a:r>
              <a:rPr kumimoji="0" lang="ru-RU" sz="2400" b="1" i="0" u="none" strike="noStrike" kern="1200" cap="none" spc="0" normalizeH="0" baseline="0" noProof="0" smtClean="0">
                <a:ln>
                  <a:noFill/>
                </a:ln>
                <a:solidFill>
                  <a:srgbClr val="006666"/>
                </a:solidFill>
                <a:effectLst/>
                <a:uLnTx/>
                <a:uFillTx/>
                <a:latin typeface="+mn-lt"/>
                <a:ea typeface="+mn-ea"/>
                <a:cs typeface="+mn-cs"/>
              </a:rPr>
              <a:t>    це сукупна можливість національної економічної системи генерувати необхідні знання, що втілюється в кількісних і якісних характеристиках винаходів та нововведень і визначається чисельністю та професійністю вчених, зайнятих у різних сферах науки.</a:t>
            </a:r>
            <a:endParaRPr kumimoji="0" lang="ru-RU" sz="2400" b="1" i="0" u="none" strike="noStrike" kern="1200" cap="none" spc="0" normalizeH="0" baseline="0" noProof="0" dirty="0">
              <a:ln>
                <a:noFill/>
              </a:ln>
              <a:solidFill>
                <a:srgbClr val="006666"/>
              </a:solidFill>
              <a:effectLst/>
              <a:uLnTx/>
              <a:uFillTx/>
              <a:latin typeface="+mn-lt"/>
              <a:ea typeface="+mn-ea"/>
              <a:cs typeface="+mn-cs"/>
            </a:endParaRPr>
          </a:p>
        </p:txBody>
      </p:sp>
      <p:pic>
        <p:nvPicPr>
          <p:cNvPr id="4" name="Рисунок 3" descr="science_labwork(1).gif"/>
          <p:cNvPicPr>
            <a:picLocks noChangeAspect="1"/>
          </p:cNvPicPr>
          <p:nvPr/>
        </p:nvPicPr>
        <p:blipFill>
          <a:blip r:embed="rId2"/>
          <a:stretch>
            <a:fillRect/>
          </a:stretch>
        </p:blipFill>
        <p:spPr>
          <a:xfrm>
            <a:off x="2643173" y="3571876"/>
            <a:ext cx="5431991" cy="3087307"/>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457200" y="274638"/>
            <a:ext cx="8229600" cy="11430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ru-RU" sz="6000" b="1" i="0" u="none" strike="noStrike" kern="1200" cap="none" spc="0" normalizeH="0" baseline="0" noProof="0" smtClean="0">
                <a:ln>
                  <a:noFill/>
                </a:ln>
                <a:solidFill>
                  <a:schemeClr val="hlink"/>
                </a:solidFill>
                <a:effectLst/>
                <a:uLnTx/>
                <a:uFillTx/>
                <a:latin typeface="+mj-lt"/>
                <a:ea typeface="+mj-ea"/>
                <a:cs typeface="+mj-cs"/>
              </a:rPr>
              <a:t>Технічний потенціал</a:t>
            </a:r>
            <a:endParaRPr kumimoji="0" lang="ru-RU" sz="6000" b="1" i="0" u="none" strike="noStrike" kern="1200" cap="none" spc="0" normalizeH="0" baseline="0" noProof="0" dirty="0">
              <a:ln>
                <a:noFill/>
              </a:ln>
              <a:solidFill>
                <a:schemeClr val="hlink"/>
              </a:solidFill>
              <a:effectLst/>
              <a:uLnTx/>
              <a:uFillTx/>
              <a:latin typeface="+mj-lt"/>
              <a:ea typeface="+mj-ea"/>
              <a:cs typeface="+mj-cs"/>
            </a:endParaRPr>
          </a:p>
        </p:txBody>
      </p:sp>
      <p:sp>
        <p:nvSpPr>
          <p:cNvPr id="3" name="Rectangle 5"/>
          <p:cNvSpPr txBox="1">
            <a:spLocks noChangeArrowheads="1"/>
          </p:cNvSpPr>
          <p:nvPr/>
        </p:nvSpPr>
        <p:spPr>
          <a:xfrm>
            <a:off x="1331913" y="1268413"/>
            <a:ext cx="7354887" cy="2592387"/>
          </a:xfrm>
          <a:prstGeom prst="rect">
            <a:avLst/>
          </a:prstGeom>
        </p:spPr>
        <p:txBody>
          <a:bodyPr/>
          <a:lstStyle/>
          <a:p>
            <a:pPr marL="365760" marR="0" lvl="0" indent="-256032" algn="ctr" defTabSz="914400" rtl="0" eaLnBrk="1" fontAlgn="auto" latinLnBrk="0" hangingPunct="1">
              <a:lnSpc>
                <a:spcPct val="80000"/>
              </a:lnSpc>
              <a:spcBef>
                <a:spcPts val="300"/>
              </a:spcBef>
              <a:spcAft>
                <a:spcPts val="0"/>
              </a:spcAft>
              <a:buClr>
                <a:schemeClr val="accent3"/>
              </a:buClr>
              <a:buSzTx/>
              <a:buFontTx/>
              <a:buNone/>
              <a:tabLst/>
              <a:defRPr/>
            </a:pPr>
            <a:r>
              <a:rPr kumimoji="0" lang="ru-RU" b="1" i="0" u="none" strike="noStrike" kern="1200" cap="none" spc="0" normalizeH="0" baseline="0" noProof="0" dirty="0" smtClean="0">
                <a:ln>
                  <a:noFill/>
                </a:ln>
                <a:solidFill>
                  <a:schemeClr val="hlink"/>
                </a:solidFill>
                <a:effectLst/>
                <a:uLnTx/>
                <a:uFillTx/>
                <a:latin typeface="+mn-lt"/>
                <a:ea typeface="+mn-ea"/>
                <a:cs typeface="+mn-cs"/>
              </a:rPr>
              <a:t>           (</a:t>
            </a:r>
            <a:r>
              <a:rPr kumimoji="0" lang="ru-RU" b="1" i="0" u="none" strike="noStrike" kern="1200" cap="none" spc="0" normalizeH="0" baseline="0" noProof="0" dirty="0" err="1" smtClean="0">
                <a:ln>
                  <a:noFill/>
                </a:ln>
                <a:solidFill>
                  <a:schemeClr val="hlink"/>
                </a:solidFill>
                <a:effectLst/>
                <a:uLnTx/>
                <a:uFillTx/>
                <a:latin typeface="+mn-lt"/>
                <a:ea typeface="+mn-ea"/>
                <a:cs typeface="+mn-cs"/>
              </a:rPr>
              <a:t>потенціал</a:t>
            </a:r>
            <a:r>
              <a:rPr kumimoji="0" lang="ru-RU" b="1" i="0" u="none" strike="noStrike" kern="1200" cap="none" spc="0" normalizeH="0" baseline="0" noProof="0" dirty="0" smtClean="0">
                <a:ln>
                  <a:noFill/>
                </a:ln>
                <a:solidFill>
                  <a:schemeClr val="hlink"/>
                </a:solidFill>
                <a:effectLst/>
                <a:uLnTx/>
                <a:uFillTx/>
                <a:latin typeface="+mn-lt"/>
                <a:ea typeface="+mn-ea"/>
                <a:cs typeface="+mn-cs"/>
              </a:rPr>
              <a:t> </a:t>
            </a:r>
            <a:r>
              <a:rPr kumimoji="0" lang="ru-RU" b="1" i="0" u="none" strike="noStrike" kern="1200" cap="none" spc="0" normalizeH="0" baseline="0" noProof="0" dirty="0" err="1" smtClean="0">
                <a:ln>
                  <a:noFill/>
                </a:ln>
                <a:solidFill>
                  <a:schemeClr val="hlink"/>
                </a:solidFill>
                <a:effectLst/>
                <a:uLnTx/>
                <a:uFillTx/>
                <a:latin typeface="+mn-lt"/>
                <a:ea typeface="+mn-ea"/>
                <a:cs typeface="+mn-cs"/>
              </a:rPr>
              <a:t>засобів</a:t>
            </a:r>
            <a:r>
              <a:rPr kumimoji="0" lang="ru-RU" b="1" i="0" u="none" strike="noStrike" kern="1200" cap="none" spc="0" normalizeH="0" baseline="0" noProof="0" dirty="0" smtClean="0">
                <a:ln>
                  <a:noFill/>
                </a:ln>
                <a:solidFill>
                  <a:schemeClr val="hlink"/>
                </a:solidFill>
                <a:effectLst/>
                <a:uLnTx/>
                <a:uFillTx/>
                <a:latin typeface="+mn-lt"/>
                <a:ea typeface="+mn-ea"/>
                <a:cs typeface="+mn-cs"/>
              </a:rPr>
              <a:t> </a:t>
            </a:r>
            <a:r>
              <a:rPr kumimoji="0" lang="ru-RU" b="1" i="0" u="none" strike="noStrike" kern="1200" cap="none" spc="0" normalizeH="0" baseline="0" noProof="0" dirty="0" err="1" smtClean="0">
                <a:ln>
                  <a:noFill/>
                </a:ln>
                <a:solidFill>
                  <a:schemeClr val="hlink"/>
                </a:solidFill>
                <a:effectLst/>
                <a:uLnTx/>
                <a:uFillTx/>
                <a:latin typeface="+mn-lt"/>
                <a:ea typeface="+mn-ea"/>
                <a:cs typeface="+mn-cs"/>
              </a:rPr>
              <a:t>праці</a:t>
            </a:r>
            <a:r>
              <a:rPr kumimoji="0" lang="ru-RU" b="1" i="0" u="none" strike="noStrike" kern="1200" cap="none" spc="0" normalizeH="0" baseline="0" noProof="0" dirty="0" smtClean="0">
                <a:ln>
                  <a:noFill/>
                </a:ln>
                <a:solidFill>
                  <a:schemeClr val="hlink"/>
                </a:solidFill>
                <a:effectLst/>
                <a:uLnTx/>
                <a:uFillTx/>
                <a:latin typeface="+mn-lt"/>
                <a:ea typeface="+mn-ea"/>
                <a:cs typeface="+mn-cs"/>
              </a:rPr>
              <a:t>) </a:t>
            </a:r>
            <a:r>
              <a:rPr kumimoji="0" lang="ru-RU" b="1" i="0" u="none" strike="noStrike" kern="1200" cap="none" spc="0" normalizeH="0" baseline="0" noProof="0" dirty="0" err="1" smtClean="0">
                <a:ln>
                  <a:noFill/>
                </a:ln>
                <a:solidFill>
                  <a:schemeClr val="hlink"/>
                </a:solidFill>
                <a:effectLst/>
                <a:uLnTx/>
                <a:uFillTx/>
                <a:latin typeface="+mn-lt"/>
                <a:ea typeface="+mn-ea"/>
                <a:cs typeface="+mn-cs"/>
              </a:rPr>
              <a:t>можна</a:t>
            </a:r>
            <a:r>
              <a:rPr kumimoji="0" lang="ru-RU" b="1" i="0" u="none" strike="noStrike" kern="1200" cap="none" spc="0" normalizeH="0" baseline="0" noProof="0" dirty="0" smtClean="0">
                <a:ln>
                  <a:noFill/>
                </a:ln>
                <a:solidFill>
                  <a:schemeClr val="hlink"/>
                </a:solidFill>
                <a:effectLst/>
                <a:uLnTx/>
                <a:uFillTx/>
                <a:latin typeface="+mn-lt"/>
                <a:ea typeface="+mn-ea"/>
                <a:cs typeface="+mn-cs"/>
              </a:rPr>
              <a:t> </a:t>
            </a:r>
            <a:r>
              <a:rPr kumimoji="0" lang="ru-RU" b="1" i="0" u="none" strike="noStrike" kern="1200" cap="none" spc="0" normalizeH="0" baseline="0" noProof="0" dirty="0" err="1" smtClean="0">
                <a:ln>
                  <a:noFill/>
                </a:ln>
                <a:solidFill>
                  <a:schemeClr val="hlink"/>
                </a:solidFill>
                <a:effectLst/>
                <a:uLnTx/>
                <a:uFillTx/>
                <a:latin typeface="+mn-lt"/>
                <a:ea typeface="+mn-ea"/>
                <a:cs typeface="+mn-cs"/>
              </a:rPr>
              <a:t>визначити</a:t>
            </a:r>
            <a:r>
              <a:rPr kumimoji="0" lang="ru-RU" b="1" i="0" u="none" strike="noStrike" kern="1200" cap="none" spc="0" normalizeH="0" baseline="0" noProof="0" dirty="0" smtClean="0">
                <a:ln>
                  <a:noFill/>
                </a:ln>
                <a:solidFill>
                  <a:schemeClr val="hlink"/>
                </a:solidFill>
                <a:effectLst/>
                <a:uLnTx/>
                <a:uFillTx/>
                <a:latin typeface="+mn-lt"/>
                <a:ea typeface="+mn-ea"/>
                <a:cs typeface="+mn-cs"/>
              </a:rPr>
              <a:t> як   </a:t>
            </a:r>
            <a:r>
              <a:rPr kumimoji="0" lang="ru-RU" b="1" i="0" u="none" strike="noStrike" kern="1200" cap="none" spc="0" normalizeH="0" baseline="0" noProof="0" dirty="0" err="1" smtClean="0">
                <a:ln>
                  <a:noFill/>
                </a:ln>
                <a:solidFill>
                  <a:schemeClr val="hlink"/>
                </a:solidFill>
                <a:effectLst/>
                <a:uLnTx/>
                <a:uFillTx/>
                <a:latin typeface="+mn-lt"/>
                <a:ea typeface="+mn-ea"/>
                <a:cs typeface="+mn-cs"/>
              </a:rPr>
              <a:t>сукупність</a:t>
            </a:r>
            <a:r>
              <a:rPr kumimoji="0" lang="ru-RU" b="1" i="0" u="none" strike="noStrike" kern="1200" cap="none" spc="0" normalizeH="0" baseline="0" noProof="0" dirty="0" smtClean="0">
                <a:ln>
                  <a:noFill/>
                </a:ln>
                <a:solidFill>
                  <a:schemeClr val="hlink"/>
                </a:solidFill>
                <a:effectLst/>
                <a:uLnTx/>
                <a:uFillTx/>
                <a:latin typeface="+mn-lt"/>
                <a:ea typeface="+mn-ea"/>
                <a:cs typeface="+mn-cs"/>
              </a:rPr>
              <a:t> </a:t>
            </a:r>
            <a:r>
              <a:rPr kumimoji="0" lang="ru-RU" b="1" i="0" u="none" strike="noStrike" kern="1200" cap="none" spc="0" normalizeH="0" baseline="0" noProof="0" dirty="0" err="1" smtClean="0">
                <a:ln>
                  <a:noFill/>
                </a:ln>
                <a:solidFill>
                  <a:schemeClr val="hlink"/>
                </a:solidFill>
                <a:effectLst/>
                <a:uLnTx/>
                <a:uFillTx/>
                <a:latin typeface="+mn-lt"/>
                <a:ea typeface="+mn-ea"/>
                <a:cs typeface="+mn-cs"/>
              </a:rPr>
              <a:t>можливих</a:t>
            </a:r>
            <a:r>
              <a:rPr kumimoji="0" lang="ru-RU" b="1" i="0" u="none" strike="noStrike" kern="1200" cap="none" spc="0" normalizeH="0" baseline="0" noProof="0" dirty="0" smtClean="0">
                <a:ln>
                  <a:noFill/>
                </a:ln>
                <a:solidFill>
                  <a:schemeClr val="hlink"/>
                </a:solidFill>
                <a:effectLst/>
                <a:uLnTx/>
                <a:uFillTx/>
                <a:latin typeface="+mn-lt"/>
                <a:ea typeface="+mn-ea"/>
                <a:cs typeface="+mn-cs"/>
              </a:rPr>
              <a:t> та </a:t>
            </a:r>
            <a:r>
              <a:rPr kumimoji="0" lang="ru-RU" b="1" i="0" u="none" strike="noStrike" kern="1200" cap="none" spc="0" normalizeH="0" baseline="0" noProof="0" dirty="0" err="1" smtClean="0">
                <a:ln>
                  <a:noFill/>
                </a:ln>
                <a:solidFill>
                  <a:schemeClr val="hlink"/>
                </a:solidFill>
                <a:effectLst/>
                <a:uLnTx/>
                <a:uFillTx/>
                <a:latin typeface="+mn-lt"/>
                <a:ea typeface="+mn-ea"/>
                <a:cs typeface="+mn-cs"/>
              </a:rPr>
              <a:t>перспективних</a:t>
            </a:r>
            <a:endParaRPr kumimoji="0" lang="ru-RU" b="1" i="0" u="none" strike="noStrike" kern="1200" cap="none" spc="0" normalizeH="0" baseline="0" noProof="0" dirty="0" smtClean="0">
              <a:ln>
                <a:noFill/>
              </a:ln>
              <a:solidFill>
                <a:schemeClr val="hlink"/>
              </a:solidFill>
              <a:effectLst/>
              <a:uLnTx/>
              <a:uFillTx/>
              <a:latin typeface="+mn-lt"/>
              <a:ea typeface="+mn-ea"/>
              <a:cs typeface="+mn-cs"/>
            </a:endParaRPr>
          </a:p>
          <a:p>
            <a:pPr marL="365760" marR="0" lvl="0" indent="-256032" algn="ctr" defTabSz="914400" rtl="0" eaLnBrk="1" fontAlgn="auto" latinLnBrk="0" hangingPunct="1">
              <a:lnSpc>
                <a:spcPct val="80000"/>
              </a:lnSpc>
              <a:spcBef>
                <a:spcPts val="300"/>
              </a:spcBef>
              <a:spcAft>
                <a:spcPts val="0"/>
              </a:spcAft>
              <a:buClr>
                <a:schemeClr val="accent3"/>
              </a:buClr>
              <a:buSzTx/>
              <a:buFontTx/>
              <a:buNone/>
              <a:tabLst/>
              <a:defRPr/>
            </a:pPr>
            <a:r>
              <a:rPr kumimoji="0" lang="ru-RU" b="1" i="0" u="none" strike="noStrike" kern="1200" cap="none" spc="0" normalizeH="0" baseline="0" noProof="0" dirty="0" smtClean="0">
                <a:ln>
                  <a:noFill/>
                </a:ln>
                <a:solidFill>
                  <a:schemeClr val="hlink"/>
                </a:solidFill>
                <a:effectLst/>
                <a:uLnTx/>
                <a:uFillTx/>
                <a:latin typeface="+mn-lt"/>
                <a:ea typeface="+mn-ea"/>
                <a:cs typeface="+mn-cs"/>
              </a:rPr>
              <a:t>    </a:t>
            </a:r>
            <a:r>
              <a:rPr kumimoji="0" lang="ru-RU" b="1" i="0" u="none" strike="noStrike" kern="1200" cap="none" spc="0" normalizeH="0" baseline="0" noProof="0" dirty="0" err="1" smtClean="0">
                <a:ln>
                  <a:noFill/>
                </a:ln>
                <a:solidFill>
                  <a:schemeClr val="hlink"/>
                </a:solidFill>
                <a:effectLst/>
                <a:uLnTx/>
                <a:uFillTx/>
                <a:latin typeface="+mn-lt"/>
                <a:ea typeface="+mn-ea"/>
                <a:cs typeface="+mn-cs"/>
              </a:rPr>
              <a:t>технічних</a:t>
            </a:r>
            <a:r>
              <a:rPr kumimoji="0" lang="ru-RU" b="1" i="0" u="none" strike="noStrike" kern="1200" cap="none" spc="0" normalizeH="0" baseline="0" noProof="0" dirty="0" smtClean="0">
                <a:ln>
                  <a:noFill/>
                </a:ln>
                <a:solidFill>
                  <a:schemeClr val="hlink"/>
                </a:solidFill>
                <a:effectLst/>
                <a:uLnTx/>
                <a:uFillTx/>
                <a:latin typeface="+mn-lt"/>
                <a:ea typeface="+mn-ea"/>
                <a:cs typeface="+mn-cs"/>
              </a:rPr>
              <a:t> </a:t>
            </a:r>
            <a:r>
              <a:rPr kumimoji="0" lang="ru-RU" b="1" i="0" u="none" strike="noStrike" kern="1200" cap="none" spc="0" normalizeH="0" baseline="0" noProof="0" dirty="0" err="1" smtClean="0">
                <a:ln>
                  <a:noFill/>
                </a:ln>
                <a:solidFill>
                  <a:schemeClr val="hlink"/>
                </a:solidFill>
                <a:effectLst/>
                <a:uLnTx/>
                <a:uFillTx/>
                <a:latin typeface="+mn-lt"/>
                <a:ea typeface="+mn-ea"/>
                <a:cs typeface="+mn-cs"/>
              </a:rPr>
              <a:t>засобів</a:t>
            </a:r>
            <a:r>
              <a:rPr kumimoji="0" lang="ru-RU" b="1" i="0" u="none" strike="noStrike" kern="1200" cap="none" spc="0" normalizeH="0" baseline="0" noProof="0" dirty="0" smtClean="0">
                <a:ln>
                  <a:noFill/>
                </a:ln>
                <a:solidFill>
                  <a:schemeClr val="hlink"/>
                </a:solidFill>
                <a:effectLst/>
                <a:uLnTx/>
                <a:uFillTx/>
                <a:latin typeface="+mn-lt"/>
                <a:ea typeface="+mn-ea"/>
                <a:cs typeface="+mn-cs"/>
              </a:rPr>
              <a:t>, </a:t>
            </a:r>
            <a:r>
              <a:rPr kumimoji="0" lang="ru-RU" b="1" i="0" u="none" strike="noStrike" kern="1200" cap="none" spc="0" normalizeH="0" baseline="0" noProof="0" dirty="0" err="1" smtClean="0">
                <a:ln>
                  <a:noFill/>
                </a:ln>
                <a:solidFill>
                  <a:schemeClr val="hlink"/>
                </a:solidFill>
                <a:effectLst/>
                <a:uLnTx/>
                <a:uFillTx/>
                <a:latin typeface="+mn-lt"/>
                <a:ea typeface="+mn-ea"/>
                <a:cs typeface="+mn-cs"/>
              </a:rPr>
              <a:t>що</a:t>
            </a:r>
            <a:r>
              <a:rPr kumimoji="0" lang="ru-RU" b="1" i="0" u="none" strike="noStrike" kern="1200" cap="none" spc="0" normalizeH="0" baseline="0" noProof="0" dirty="0" smtClean="0">
                <a:ln>
                  <a:noFill/>
                </a:ln>
                <a:solidFill>
                  <a:schemeClr val="hlink"/>
                </a:solidFill>
                <a:effectLst/>
                <a:uLnTx/>
                <a:uFillTx/>
                <a:latin typeface="+mn-lt"/>
                <a:ea typeface="+mn-ea"/>
                <a:cs typeface="+mn-cs"/>
              </a:rPr>
              <a:t> </a:t>
            </a:r>
            <a:r>
              <a:rPr kumimoji="0" lang="ru-RU" b="1" i="0" u="none" strike="noStrike" kern="1200" cap="none" spc="0" normalizeH="0" baseline="0" noProof="0" dirty="0" err="1" smtClean="0">
                <a:ln>
                  <a:noFill/>
                </a:ln>
                <a:solidFill>
                  <a:schemeClr val="hlink"/>
                </a:solidFill>
                <a:effectLst/>
                <a:uLnTx/>
                <a:uFillTx/>
                <a:latin typeface="+mn-lt"/>
                <a:ea typeface="+mn-ea"/>
                <a:cs typeface="+mn-cs"/>
              </a:rPr>
              <a:t>використовуються</a:t>
            </a:r>
            <a:r>
              <a:rPr kumimoji="0" lang="ru-RU" b="1" i="0" u="none" strike="noStrike" kern="1200" cap="none" spc="0" normalizeH="0" baseline="0" noProof="0" dirty="0" smtClean="0">
                <a:ln>
                  <a:noFill/>
                </a:ln>
                <a:solidFill>
                  <a:schemeClr val="hlink"/>
                </a:solidFill>
                <a:effectLst/>
                <a:uLnTx/>
                <a:uFillTx/>
                <a:latin typeface="+mn-lt"/>
                <a:ea typeface="+mn-ea"/>
                <a:cs typeface="+mn-cs"/>
              </a:rPr>
              <a:t> </a:t>
            </a:r>
            <a:r>
              <a:rPr kumimoji="0" lang="ru-RU" b="1" i="0" u="none" strike="noStrike" kern="1200" cap="none" spc="0" normalizeH="0" baseline="0" noProof="0" dirty="0" err="1" smtClean="0">
                <a:ln>
                  <a:noFill/>
                </a:ln>
                <a:solidFill>
                  <a:schemeClr val="hlink"/>
                </a:solidFill>
                <a:effectLst/>
                <a:uLnTx/>
                <a:uFillTx/>
                <a:latin typeface="+mn-lt"/>
                <a:ea typeface="+mn-ea"/>
                <a:cs typeface="+mn-cs"/>
              </a:rPr>
              <a:t>чи</a:t>
            </a:r>
            <a:endParaRPr kumimoji="0" lang="ru-RU" b="1" i="0" u="none" strike="noStrike" kern="1200" cap="none" spc="0" normalizeH="0" baseline="0" noProof="0" dirty="0" smtClean="0">
              <a:ln>
                <a:noFill/>
              </a:ln>
              <a:solidFill>
                <a:schemeClr val="hlink"/>
              </a:solidFill>
              <a:effectLst/>
              <a:uLnTx/>
              <a:uFillTx/>
              <a:latin typeface="+mn-lt"/>
              <a:ea typeface="+mn-ea"/>
              <a:cs typeface="+mn-cs"/>
            </a:endParaRPr>
          </a:p>
          <a:p>
            <a:pPr marL="365760" marR="0" lvl="0" indent="-256032" algn="ctr" defTabSz="914400" rtl="0" eaLnBrk="1" fontAlgn="auto" latinLnBrk="0" hangingPunct="1">
              <a:lnSpc>
                <a:spcPct val="80000"/>
              </a:lnSpc>
              <a:spcBef>
                <a:spcPts val="300"/>
              </a:spcBef>
              <a:spcAft>
                <a:spcPts val="0"/>
              </a:spcAft>
              <a:buClr>
                <a:schemeClr val="accent3"/>
              </a:buClr>
              <a:buSzTx/>
              <a:buFontTx/>
              <a:buNone/>
              <a:tabLst/>
              <a:defRPr/>
            </a:pPr>
            <a:r>
              <a:rPr kumimoji="0" lang="ru-RU" b="1" i="0" u="none" strike="noStrike" kern="1200" cap="none" spc="0" normalizeH="0" baseline="0" noProof="0" dirty="0" smtClean="0">
                <a:ln>
                  <a:noFill/>
                </a:ln>
                <a:solidFill>
                  <a:schemeClr val="hlink"/>
                </a:solidFill>
                <a:effectLst/>
                <a:uLnTx/>
                <a:uFillTx/>
                <a:latin typeface="+mn-lt"/>
                <a:ea typeface="+mn-ea"/>
                <a:cs typeface="+mn-cs"/>
              </a:rPr>
              <a:t>     </a:t>
            </a:r>
            <a:r>
              <a:rPr kumimoji="0" lang="ru-RU" b="1" i="0" u="none" strike="noStrike" kern="1200" cap="none" spc="0" normalizeH="0" baseline="0" noProof="0" dirty="0" err="1" smtClean="0">
                <a:ln>
                  <a:noFill/>
                </a:ln>
                <a:solidFill>
                  <a:schemeClr val="hlink"/>
                </a:solidFill>
                <a:effectLst/>
                <a:uLnTx/>
                <a:uFillTx/>
                <a:latin typeface="+mn-lt"/>
                <a:ea typeface="+mn-ea"/>
                <a:cs typeface="+mn-cs"/>
              </a:rPr>
              <a:t>можуть</a:t>
            </a:r>
            <a:r>
              <a:rPr kumimoji="0" lang="ru-RU" b="1" i="0" u="none" strike="noStrike" kern="1200" cap="none" spc="0" normalizeH="0" baseline="0" noProof="0" dirty="0" smtClean="0">
                <a:ln>
                  <a:noFill/>
                </a:ln>
                <a:solidFill>
                  <a:schemeClr val="hlink"/>
                </a:solidFill>
                <a:effectLst/>
                <a:uLnTx/>
                <a:uFillTx/>
                <a:latin typeface="+mn-lt"/>
                <a:ea typeface="+mn-ea"/>
                <a:cs typeface="+mn-cs"/>
              </a:rPr>
              <a:t> бути </a:t>
            </a:r>
            <a:r>
              <a:rPr kumimoji="0" lang="ru-RU" b="1" i="0" u="none" strike="noStrike" kern="1200" cap="none" spc="0" normalizeH="0" baseline="0" noProof="0" dirty="0" err="1" smtClean="0">
                <a:ln>
                  <a:noFill/>
                </a:ln>
                <a:solidFill>
                  <a:schemeClr val="hlink"/>
                </a:solidFill>
                <a:effectLst/>
                <a:uLnTx/>
                <a:uFillTx/>
                <a:latin typeface="+mn-lt"/>
                <a:ea typeface="+mn-ea"/>
                <a:cs typeface="+mn-cs"/>
              </a:rPr>
              <a:t>використані</a:t>
            </a:r>
            <a:r>
              <a:rPr kumimoji="0" lang="ru-RU" b="1" i="0" u="none" strike="noStrike" kern="1200" cap="none" spc="0" normalizeH="0" baseline="0" noProof="0" dirty="0" smtClean="0">
                <a:ln>
                  <a:noFill/>
                </a:ln>
                <a:solidFill>
                  <a:schemeClr val="hlink"/>
                </a:solidFill>
                <a:effectLst/>
                <a:uLnTx/>
                <a:uFillTx/>
                <a:latin typeface="+mn-lt"/>
                <a:ea typeface="+mn-ea"/>
                <a:cs typeface="+mn-cs"/>
              </a:rPr>
              <a:t> у НДДКР та</a:t>
            </a:r>
          </a:p>
          <a:p>
            <a:pPr marL="365760" marR="0" lvl="0" indent="-256032" algn="ctr" defTabSz="914400" rtl="0" eaLnBrk="1" fontAlgn="auto" latinLnBrk="0" hangingPunct="1">
              <a:lnSpc>
                <a:spcPct val="80000"/>
              </a:lnSpc>
              <a:spcBef>
                <a:spcPts val="300"/>
              </a:spcBef>
              <a:spcAft>
                <a:spcPts val="0"/>
              </a:spcAft>
              <a:buClr>
                <a:schemeClr val="accent3"/>
              </a:buClr>
              <a:buSzTx/>
              <a:buFontTx/>
              <a:buNone/>
              <a:tabLst/>
              <a:defRPr/>
            </a:pPr>
            <a:r>
              <a:rPr kumimoji="0" lang="ru-RU" b="1" i="0" u="none" strike="noStrike" kern="1200" cap="none" spc="0" normalizeH="0" baseline="0" noProof="0" dirty="0" smtClean="0">
                <a:ln>
                  <a:noFill/>
                </a:ln>
                <a:solidFill>
                  <a:schemeClr val="hlink"/>
                </a:solidFill>
                <a:effectLst/>
                <a:uLnTx/>
                <a:uFillTx/>
                <a:latin typeface="+mn-lt"/>
                <a:ea typeface="+mn-ea"/>
                <a:cs typeface="+mn-cs"/>
              </a:rPr>
              <a:t>    </a:t>
            </a:r>
            <a:r>
              <a:rPr kumimoji="0" lang="ru-RU" b="1" i="0" u="none" strike="noStrike" kern="1200" cap="none" spc="0" normalizeH="0" baseline="0" noProof="0" dirty="0" err="1" smtClean="0">
                <a:ln>
                  <a:noFill/>
                </a:ln>
                <a:solidFill>
                  <a:schemeClr val="hlink"/>
                </a:solidFill>
                <a:effectLst/>
                <a:uLnTx/>
                <a:uFillTx/>
                <a:latin typeface="+mn-lt"/>
                <a:ea typeface="+mn-ea"/>
                <a:cs typeface="+mn-cs"/>
              </a:rPr>
              <a:t>виробництві</a:t>
            </a:r>
            <a:r>
              <a:rPr kumimoji="0" lang="ru-RU" b="1" i="0" u="none" strike="noStrike" kern="1200" cap="none" spc="0" normalizeH="0" baseline="0" noProof="0" dirty="0" smtClean="0">
                <a:ln>
                  <a:noFill/>
                </a:ln>
                <a:solidFill>
                  <a:schemeClr val="hlink"/>
                </a:solidFill>
                <a:effectLst/>
                <a:uLnTx/>
                <a:uFillTx/>
                <a:latin typeface="+mn-lt"/>
                <a:ea typeface="+mn-ea"/>
                <a:cs typeface="+mn-cs"/>
              </a:rPr>
              <a:t> </a:t>
            </a:r>
            <a:r>
              <a:rPr kumimoji="0" lang="ru-RU" b="1" i="0" u="none" strike="noStrike" kern="1200" cap="none" spc="0" normalizeH="0" baseline="0" noProof="0" dirty="0" err="1" smtClean="0">
                <a:ln>
                  <a:noFill/>
                </a:ln>
                <a:solidFill>
                  <a:schemeClr val="hlink"/>
                </a:solidFill>
                <a:effectLst/>
                <a:uLnTx/>
                <a:uFillTx/>
                <a:latin typeface="+mn-lt"/>
                <a:ea typeface="+mn-ea"/>
                <a:cs typeface="+mn-cs"/>
              </a:rPr>
              <a:t>і</a:t>
            </a:r>
            <a:r>
              <a:rPr kumimoji="0" lang="ru-RU" b="1" i="0" u="none" strike="noStrike" kern="1200" cap="none" spc="0" normalizeH="0" baseline="0" noProof="0" dirty="0" smtClean="0">
                <a:ln>
                  <a:noFill/>
                </a:ln>
                <a:solidFill>
                  <a:schemeClr val="hlink"/>
                </a:solidFill>
                <a:effectLst/>
                <a:uLnTx/>
                <a:uFillTx/>
                <a:latin typeface="+mn-lt"/>
                <a:ea typeface="+mn-ea"/>
                <a:cs typeface="+mn-cs"/>
              </a:rPr>
              <a:t> </a:t>
            </a:r>
            <a:r>
              <a:rPr kumimoji="0" lang="ru-RU" b="1" i="0" u="none" strike="noStrike" kern="1200" cap="none" spc="0" normalizeH="0" baseline="0" noProof="0" dirty="0" err="1" smtClean="0">
                <a:ln>
                  <a:noFill/>
                </a:ln>
                <a:solidFill>
                  <a:schemeClr val="hlink"/>
                </a:solidFill>
                <a:effectLst/>
                <a:uLnTx/>
                <a:uFillTx/>
                <a:latin typeface="+mn-lt"/>
                <a:ea typeface="+mn-ea"/>
                <a:cs typeface="+mn-cs"/>
              </a:rPr>
              <a:t>спрямовані</a:t>
            </a:r>
            <a:r>
              <a:rPr kumimoji="0" lang="ru-RU" b="1" i="0" u="none" strike="noStrike" kern="1200" cap="none" spc="0" normalizeH="0" baseline="0" noProof="0" dirty="0" smtClean="0">
                <a:ln>
                  <a:noFill/>
                </a:ln>
                <a:solidFill>
                  <a:schemeClr val="hlink"/>
                </a:solidFill>
                <a:effectLst/>
                <a:uLnTx/>
                <a:uFillTx/>
                <a:latin typeface="+mn-lt"/>
                <a:ea typeface="+mn-ea"/>
                <a:cs typeface="+mn-cs"/>
              </a:rPr>
              <a:t> на </a:t>
            </a:r>
            <a:r>
              <a:rPr kumimoji="0" lang="ru-RU" b="1" i="0" u="none" strike="noStrike" kern="1200" cap="none" spc="0" normalizeH="0" baseline="0" noProof="0" dirty="0" err="1" smtClean="0">
                <a:ln>
                  <a:noFill/>
                </a:ln>
                <a:solidFill>
                  <a:schemeClr val="hlink"/>
                </a:solidFill>
                <a:effectLst/>
                <a:uLnTx/>
                <a:uFillTx/>
                <a:latin typeface="+mn-lt"/>
                <a:ea typeface="+mn-ea"/>
                <a:cs typeface="+mn-cs"/>
              </a:rPr>
              <a:t>підвищення</a:t>
            </a:r>
            <a:endParaRPr kumimoji="0" lang="ru-RU" b="1" i="0" u="none" strike="noStrike" kern="1200" cap="none" spc="0" normalizeH="0" baseline="0" noProof="0" dirty="0" smtClean="0">
              <a:ln>
                <a:noFill/>
              </a:ln>
              <a:solidFill>
                <a:schemeClr val="hlink"/>
              </a:solidFill>
              <a:effectLst/>
              <a:uLnTx/>
              <a:uFillTx/>
              <a:latin typeface="+mn-lt"/>
              <a:ea typeface="+mn-ea"/>
              <a:cs typeface="+mn-cs"/>
            </a:endParaRPr>
          </a:p>
          <a:p>
            <a:pPr marL="365760" marR="0" lvl="0" indent="-256032" algn="ctr" defTabSz="914400" rtl="0" eaLnBrk="1" fontAlgn="auto" latinLnBrk="0" hangingPunct="1">
              <a:lnSpc>
                <a:spcPct val="80000"/>
              </a:lnSpc>
              <a:spcBef>
                <a:spcPts val="300"/>
              </a:spcBef>
              <a:spcAft>
                <a:spcPts val="0"/>
              </a:spcAft>
              <a:buClr>
                <a:schemeClr val="accent3"/>
              </a:buClr>
              <a:buSzTx/>
              <a:buFontTx/>
              <a:buNone/>
              <a:tabLst/>
              <a:defRPr/>
            </a:pPr>
            <a:r>
              <a:rPr kumimoji="0" lang="ru-RU" b="1" i="0" u="none" strike="noStrike" kern="1200" cap="none" spc="0" normalizeH="0" baseline="0" noProof="0" dirty="0" smtClean="0">
                <a:ln>
                  <a:noFill/>
                </a:ln>
                <a:solidFill>
                  <a:schemeClr val="hlink"/>
                </a:solidFill>
                <a:effectLst/>
                <a:uLnTx/>
                <a:uFillTx/>
                <a:latin typeface="+mn-lt"/>
                <a:ea typeface="+mn-ea"/>
                <a:cs typeface="+mn-cs"/>
              </a:rPr>
              <a:t>     </a:t>
            </a:r>
            <a:r>
              <a:rPr kumimoji="0" lang="ru-RU" b="1" i="0" u="none" strike="noStrike" kern="1200" cap="none" spc="0" normalizeH="0" baseline="0" noProof="0" dirty="0" err="1" smtClean="0">
                <a:ln>
                  <a:noFill/>
                </a:ln>
                <a:solidFill>
                  <a:schemeClr val="hlink"/>
                </a:solidFill>
                <a:effectLst/>
                <a:uLnTx/>
                <a:uFillTx/>
                <a:latin typeface="+mn-lt"/>
                <a:ea typeface="+mn-ea"/>
                <a:cs typeface="+mn-cs"/>
              </a:rPr>
              <a:t>продуктивності</a:t>
            </a:r>
            <a:r>
              <a:rPr kumimoji="0" lang="ru-RU" b="1" i="0" u="none" strike="noStrike" kern="1200" cap="none" spc="0" normalizeH="0" baseline="0" noProof="0" dirty="0" smtClean="0">
                <a:ln>
                  <a:noFill/>
                </a:ln>
                <a:solidFill>
                  <a:schemeClr val="hlink"/>
                </a:solidFill>
                <a:effectLst/>
                <a:uLnTx/>
                <a:uFillTx/>
                <a:latin typeface="+mn-lt"/>
                <a:ea typeface="+mn-ea"/>
                <a:cs typeface="+mn-cs"/>
              </a:rPr>
              <a:t> </a:t>
            </a:r>
            <a:r>
              <a:rPr kumimoji="0" lang="ru-RU" b="1" i="0" u="none" strike="noStrike" kern="1200" cap="none" spc="0" normalizeH="0" baseline="0" noProof="0" dirty="0" err="1" smtClean="0">
                <a:ln>
                  <a:noFill/>
                </a:ln>
                <a:solidFill>
                  <a:schemeClr val="hlink"/>
                </a:solidFill>
                <a:effectLst/>
                <a:uLnTx/>
                <a:uFillTx/>
                <a:latin typeface="+mn-lt"/>
                <a:ea typeface="+mn-ea"/>
                <a:cs typeface="+mn-cs"/>
              </a:rPr>
              <a:t>суспільної</a:t>
            </a:r>
            <a:r>
              <a:rPr kumimoji="0" lang="ru-RU" b="1" i="0" u="none" strike="noStrike" kern="1200" cap="none" spc="0" normalizeH="0" baseline="0" noProof="0" dirty="0" smtClean="0">
                <a:ln>
                  <a:noFill/>
                </a:ln>
                <a:solidFill>
                  <a:schemeClr val="hlink"/>
                </a:solidFill>
                <a:effectLst/>
                <a:uLnTx/>
                <a:uFillTx/>
                <a:latin typeface="+mn-lt"/>
                <a:ea typeface="+mn-ea"/>
                <a:cs typeface="+mn-cs"/>
              </a:rPr>
              <a:t> </a:t>
            </a:r>
            <a:r>
              <a:rPr kumimoji="0" lang="ru-RU" b="1" i="0" u="none" strike="noStrike" kern="1200" cap="none" spc="0" normalizeH="0" baseline="0" noProof="0" dirty="0" err="1" smtClean="0">
                <a:ln>
                  <a:noFill/>
                </a:ln>
                <a:solidFill>
                  <a:schemeClr val="hlink"/>
                </a:solidFill>
                <a:effectLst/>
                <a:uLnTx/>
                <a:uFillTx/>
                <a:latin typeface="+mn-lt"/>
                <a:ea typeface="+mn-ea"/>
                <a:cs typeface="+mn-cs"/>
              </a:rPr>
              <a:t>праці</a:t>
            </a:r>
            <a:r>
              <a:rPr kumimoji="0" lang="ru-RU" b="1" i="0" u="none" strike="noStrike" kern="1200" cap="none" spc="0" normalizeH="0" baseline="0" noProof="0" dirty="0" smtClean="0">
                <a:ln>
                  <a:noFill/>
                </a:ln>
                <a:solidFill>
                  <a:schemeClr val="hlink"/>
                </a:solidFill>
                <a:effectLst/>
                <a:uLnTx/>
                <a:uFillTx/>
                <a:latin typeface="+mn-lt"/>
                <a:ea typeface="+mn-ea"/>
                <a:cs typeface="+mn-cs"/>
              </a:rPr>
              <a:t>. </a:t>
            </a:r>
            <a:endParaRPr kumimoji="0" lang="ru-RU" b="1" i="0" u="none" strike="noStrike" kern="1200" cap="none" spc="0" normalizeH="0" baseline="0" noProof="0" dirty="0">
              <a:ln>
                <a:noFill/>
              </a:ln>
              <a:solidFill>
                <a:schemeClr val="hlink"/>
              </a:solidFill>
              <a:effectLst/>
              <a:uLnTx/>
              <a:uFillTx/>
              <a:latin typeface="+mn-lt"/>
              <a:ea typeface="+mn-ea"/>
              <a:cs typeface="+mn-cs"/>
            </a:endParaRPr>
          </a:p>
        </p:txBody>
      </p:sp>
      <p:pic>
        <p:nvPicPr>
          <p:cNvPr id="4" name="Рисунок 3" descr="Рисунок7.png"/>
          <p:cNvPicPr>
            <a:picLocks noChangeAspect="1"/>
          </p:cNvPicPr>
          <p:nvPr/>
        </p:nvPicPr>
        <p:blipFill>
          <a:blip r:embed="rId2"/>
          <a:stretch>
            <a:fillRect/>
          </a:stretch>
        </p:blipFill>
        <p:spPr>
          <a:xfrm>
            <a:off x="1500166" y="3214686"/>
            <a:ext cx="6143668" cy="3443811"/>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642910" y="785794"/>
            <a:ext cx="7429520" cy="510909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182563" algn="l"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dirty="0" smtClean="0">
                <a:ln>
                  <a:noFill/>
                </a:ln>
                <a:solidFill>
                  <a:srgbClr val="006666"/>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Основою науково-технічного розвитку країни є науково-технічний потенціал, що являє собою сукупність усіх засобів науково-технічної діяльності та її ресурсів. Науково-технічний потенціал включає: </a:t>
            </a:r>
          </a:p>
          <a:p>
            <a:pPr marR="0" lvl="0" indent="182563" algn="l" defTabSz="914400" rtl="0" eaLnBrk="1" fontAlgn="base" latinLnBrk="0" hangingPunct="1">
              <a:lnSpc>
                <a:spcPct val="100000"/>
              </a:lnSpc>
              <a:spcBef>
                <a:spcPct val="0"/>
              </a:spcBef>
              <a:spcAft>
                <a:spcPct val="0"/>
              </a:spcAft>
              <a:buClrTx/>
              <a:buSzTx/>
              <a:buFontTx/>
              <a:buNone/>
              <a:tabLst/>
            </a:pPr>
            <a:endParaRPr kumimoji="0" lang="ru-RU" sz="1600" b="0" i="0" u="none" strike="noStrike" cap="none" normalizeH="0" baseline="0" dirty="0" smtClean="0">
              <a:ln>
                <a:noFill/>
              </a:ln>
              <a:solidFill>
                <a:srgbClr val="006666"/>
              </a:solidFill>
              <a:effectLst/>
              <a:latin typeface="Arial" pitchFamily="34" charset="0"/>
              <a:cs typeface="Arial" pitchFamily="34" charset="0"/>
            </a:endParaRPr>
          </a:p>
          <a:p>
            <a:pPr marR="0" lvl="0" indent="182563" algn="l" defTabSz="914400" rtl="0" eaLnBrk="0" fontAlgn="base" latinLnBrk="0" hangingPunct="0">
              <a:lnSpc>
                <a:spcPct val="100000"/>
              </a:lnSpc>
              <a:spcBef>
                <a:spcPct val="0"/>
              </a:spcBef>
              <a:spcAft>
                <a:spcPct val="0"/>
              </a:spcAft>
              <a:buClrTx/>
              <a:buSzTx/>
              <a:buFontTx/>
              <a:buChar char="•"/>
              <a:tabLst/>
            </a:pPr>
            <a:r>
              <a:rPr kumimoji="0" lang="uk-UA" sz="1600" b="0" i="0" u="none" strike="noStrike" cap="none" normalizeH="0" baseline="0" dirty="0" smtClean="0">
                <a:ln>
                  <a:noFill/>
                </a:ln>
                <a:solidFill>
                  <a:srgbClr val="006666"/>
                </a:solidFill>
                <a:effectLst/>
                <a:latin typeface="Times New Roman" pitchFamily="18" charset="0"/>
                <a:ea typeface="Calibri" pitchFamily="34" charset="0"/>
                <a:cs typeface="Times New Roman" pitchFamily="18" charset="0"/>
              </a:rPr>
              <a:t>матеріально-технічну базу науки (сукупність засобів науково-технічної праці, наукові організації, наукове обладнання і установки, експериментальні заводи, лабораторії, електронно-обчислювальна база інформаційного забезпечення тощо);</a:t>
            </a:r>
          </a:p>
          <a:p>
            <a:pPr marR="0" lvl="0" indent="182563" algn="l" defTabSz="914400" rtl="0" eaLnBrk="0" fontAlgn="base" latinLnBrk="0" hangingPunct="0">
              <a:lnSpc>
                <a:spcPct val="100000"/>
              </a:lnSpc>
              <a:spcBef>
                <a:spcPct val="0"/>
              </a:spcBef>
              <a:spcAft>
                <a:spcPct val="0"/>
              </a:spcAft>
              <a:buClrTx/>
              <a:buSzTx/>
              <a:tabLst/>
            </a:pPr>
            <a:r>
              <a:rPr kumimoji="0" lang="uk-UA" sz="1600" b="0" i="0" u="none" strike="noStrike" cap="none" normalizeH="0" baseline="0" dirty="0" smtClean="0">
                <a:ln>
                  <a:noFill/>
                </a:ln>
                <a:solidFill>
                  <a:srgbClr val="006666"/>
                </a:solidFill>
                <a:effectLst/>
                <a:latin typeface="Times New Roman" pitchFamily="18" charset="0"/>
                <a:ea typeface="Calibri" pitchFamily="34" charset="0"/>
                <a:cs typeface="Times New Roman" pitchFamily="18" charset="0"/>
              </a:rPr>
              <a:t> </a:t>
            </a:r>
            <a:endParaRPr kumimoji="0" lang="ru-RU" sz="1600" b="0" i="0" u="none" strike="noStrike" cap="none" normalizeH="0" baseline="0" dirty="0" smtClean="0">
              <a:ln>
                <a:noFill/>
              </a:ln>
              <a:solidFill>
                <a:srgbClr val="006666"/>
              </a:solidFill>
              <a:effectLst/>
              <a:latin typeface="Arial" pitchFamily="34" charset="0"/>
              <a:cs typeface="Arial" pitchFamily="34" charset="0"/>
            </a:endParaRPr>
          </a:p>
          <a:p>
            <a:pPr marR="0" lvl="0" indent="182563" algn="l" defTabSz="914400" rtl="0" eaLnBrk="0" fontAlgn="base" latinLnBrk="0" hangingPunct="0">
              <a:lnSpc>
                <a:spcPct val="100000"/>
              </a:lnSpc>
              <a:spcBef>
                <a:spcPct val="0"/>
              </a:spcBef>
              <a:spcAft>
                <a:spcPct val="0"/>
              </a:spcAft>
              <a:buClrTx/>
              <a:buSzTx/>
              <a:buFontTx/>
              <a:buChar char="•"/>
              <a:tabLst/>
            </a:pPr>
            <a:r>
              <a:rPr kumimoji="0" lang="uk-UA" sz="1600" b="0" i="0" u="none" strike="noStrike" cap="none" normalizeH="0" baseline="0" dirty="0" smtClean="0">
                <a:ln>
                  <a:noFill/>
                </a:ln>
                <a:solidFill>
                  <a:srgbClr val="006666"/>
                </a:solidFill>
                <a:effectLst/>
                <a:latin typeface="Times New Roman" pitchFamily="18" charset="0"/>
                <a:ea typeface="Calibri" pitchFamily="34" charset="0"/>
                <a:cs typeface="Times New Roman" pitchFamily="18" charset="0"/>
              </a:rPr>
              <a:t>кадри наукової системи (вчені, дослідники, конструктори, експериментатори, науково-технічний персонал); </a:t>
            </a:r>
          </a:p>
          <a:p>
            <a:pPr marR="0" lvl="0" indent="182563" algn="l" defTabSz="914400" rtl="0" eaLnBrk="0" fontAlgn="base" latinLnBrk="0" hangingPunct="0">
              <a:lnSpc>
                <a:spcPct val="100000"/>
              </a:lnSpc>
              <a:spcBef>
                <a:spcPct val="0"/>
              </a:spcBef>
              <a:spcAft>
                <a:spcPct val="0"/>
              </a:spcAft>
              <a:buClrTx/>
              <a:buSzTx/>
              <a:tabLst/>
            </a:pPr>
            <a:endParaRPr kumimoji="0" lang="ru-RU" sz="1600" b="0" i="0" u="none" strike="noStrike" cap="none" normalizeH="0" baseline="0" dirty="0" smtClean="0">
              <a:ln>
                <a:noFill/>
              </a:ln>
              <a:solidFill>
                <a:srgbClr val="006666"/>
              </a:solidFill>
              <a:effectLst/>
              <a:latin typeface="Arial" pitchFamily="34" charset="0"/>
              <a:cs typeface="Arial" pitchFamily="34" charset="0"/>
            </a:endParaRPr>
          </a:p>
          <a:p>
            <a:pPr marR="0" lvl="0" indent="182563" algn="l" defTabSz="914400" rtl="0" eaLnBrk="0" fontAlgn="base" latinLnBrk="0" hangingPunct="0">
              <a:lnSpc>
                <a:spcPct val="100000"/>
              </a:lnSpc>
              <a:spcBef>
                <a:spcPct val="0"/>
              </a:spcBef>
              <a:spcAft>
                <a:spcPct val="0"/>
              </a:spcAft>
              <a:buClrTx/>
              <a:buSzTx/>
              <a:buFontTx/>
              <a:buChar char="•"/>
              <a:tabLst/>
            </a:pPr>
            <a:r>
              <a:rPr kumimoji="0" lang="uk-UA" sz="1600" b="0" i="0" u="none" strike="noStrike" cap="none" normalizeH="0" baseline="0" dirty="0" smtClean="0">
                <a:ln>
                  <a:noFill/>
                </a:ln>
                <a:solidFill>
                  <a:srgbClr val="006666"/>
                </a:solidFill>
                <a:effectLst/>
                <a:latin typeface="Times New Roman" pitchFamily="18" charset="0"/>
                <a:ea typeface="Calibri" pitchFamily="34" charset="0"/>
                <a:cs typeface="Times New Roman" pitchFamily="18" charset="0"/>
              </a:rPr>
              <a:t>інформаційну систему, яка забезпечує постійне вдосконалення наукових знань (наукові прогнози, банк патентів, авторських свідоцтв, банк відомостей про світові досягнення в галузі конкретних наук тощо), яка здатна до оперативної обробки інформації та надання її користувачеві; </a:t>
            </a:r>
          </a:p>
          <a:p>
            <a:pPr marR="0" lvl="0" indent="182563" algn="l" defTabSz="914400" rtl="0" eaLnBrk="0" fontAlgn="base" latinLnBrk="0" hangingPunct="0">
              <a:lnSpc>
                <a:spcPct val="100000"/>
              </a:lnSpc>
              <a:spcBef>
                <a:spcPct val="0"/>
              </a:spcBef>
              <a:spcAft>
                <a:spcPct val="0"/>
              </a:spcAft>
              <a:buClrTx/>
              <a:buSzTx/>
              <a:tabLst/>
            </a:pPr>
            <a:endParaRPr kumimoji="0" lang="uk-UA" sz="1600" b="0" i="0" u="none" strike="noStrike" cap="none" normalizeH="0" baseline="0" dirty="0" smtClean="0">
              <a:ln>
                <a:noFill/>
              </a:ln>
              <a:solidFill>
                <a:srgbClr val="006666"/>
              </a:solidFill>
              <a:effectLst/>
              <a:latin typeface="Times New Roman" pitchFamily="18" charset="0"/>
              <a:ea typeface="Calibri" pitchFamily="34" charset="0"/>
              <a:cs typeface="Times New Roman" pitchFamily="18" charset="0"/>
            </a:endParaRPr>
          </a:p>
          <a:p>
            <a:pPr marR="0" lvl="0" indent="182563" algn="l" defTabSz="914400" rtl="0" eaLnBrk="0" fontAlgn="base" latinLnBrk="0" hangingPunct="0">
              <a:lnSpc>
                <a:spcPct val="100000"/>
              </a:lnSpc>
              <a:spcBef>
                <a:spcPct val="0"/>
              </a:spcBef>
              <a:spcAft>
                <a:spcPct val="0"/>
              </a:spcAft>
              <a:buClrTx/>
              <a:buSzTx/>
              <a:buFont typeface="Arial" pitchFamily="34" charset="0"/>
              <a:buChar char="•"/>
              <a:tabLst/>
            </a:pPr>
            <a:r>
              <a:rPr kumimoji="0" lang="uk-UA" sz="1600" b="0" i="0" u="none" strike="noStrike" cap="none" normalizeH="0" baseline="0" dirty="0" smtClean="0">
                <a:ln>
                  <a:noFill/>
                </a:ln>
                <a:solidFill>
                  <a:srgbClr val="006666"/>
                </a:solidFill>
                <a:effectLst/>
                <a:latin typeface="Times New Roman" pitchFamily="18" charset="0"/>
                <a:ea typeface="Calibri" pitchFamily="34" charset="0"/>
                <a:cs typeface="Times New Roman" pitchFamily="18" charset="0"/>
              </a:rPr>
              <a:t>організаційно-управлінську підсистему — планування науково-дослідних і дослідно-конструкторських робіт (НДЦКР); фінансування НДДКР; структуру управління НДДКР; організаційно-управлінські структури наукових підрозділів; методи управління НДДКР</a:t>
            </a:r>
            <a:r>
              <a:rPr kumimoji="0" lang="ru-RU" sz="1600" b="0" i="0" u="none" strike="noStrike" cap="none" normalizeH="0" baseline="0" dirty="0" smtClean="0">
                <a:ln>
                  <a:noFill/>
                </a:ln>
                <a:solidFill>
                  <a:srgbClr val="006666"/>
                </a:solidFill>
                <a:effectLst/>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428596" y="500042"/>
            <a:ext cx="8229600" cy="11430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ru-RU" sz="4800" b="1" i="0" u="none" strike="noStrike" kern="1200" cap="none" spc="0" normalizeH="0" baseline="0" noProof="0" dirty="0" err="1" smtClean="0">
                <a:ln>
                  <a:noFill/>
                </a:ln>
                <a:solidFill>
                  <a:srgbClr val="0070C0"/>
                </a:solidFill>
                <a:effectLst>
                  <a:outerShdw blurRad="38100" dist="38100" dir="2700000" algn="tl">
                    <a:srgbClr val="000000">
                      <a:alpha val="43137"/>
                    </a:srgbClr>
                  </a:outerShdw>
                </a:effectLst>
                <a:uLnTx/>
                <a:uFillTx/>
                <a:latin typeface="+mj-lt"/>
                <a:ea typeface="+mj-ea"/>
                <a:cs typeface="+mj-cs"/>
              </a:rPr>
              <a:t>Технологічний</a:t>
            </a:r>
            <a:r>
              <a:rPr kumimoji="0" lang="ru-RU" sz="48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mj-lt"/>
                <a:ea typeface="+mj-ea"/>
                <a:cs typeface="+mj-cs"/>
              </a:rPr>
              <a:t> </a:t>
            </a:r>
            <a:r>
              <a:rPr kumimoji="0" lang="ru-RU" sz="4800" b="1" i="0" u="none" strike="noStrike" kern="1200" cap="none" spc="0" normalizeH="0" baseline="0" noProof="0" dirty="0" err="1" smtClean="0">
                <a:ln>
                  <a:noFill/>
                </a:ln>
                <a:solidFill>
                  <a:srgbClr val="0070C0"/>
                </a:solidFill>
                <a:effectLst>
                  <a:outerShdw blurRad="38100" dist="38100" dir="2700000" algn="tl">
                    <a:srgbClr val="000000">
                      <a:alpha val="43137"/>
                    </a:srgbClr>
                  </a:outerShdw>
                </a:effectLst>
                <a:uLnTx/>
                <a:uFillTx/>
                <a:latin typeface="+mj-lt"/>
                <a:ea typeface="+mj-ea"/>
                <a:cs typeface="+mj-cs"/>
              </a:rPr>
              <a:t>потенціал</a:t>
            </a:r>
            <a:endParaRPr kumimoji="0" lang="ru-RU" sz="48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mj-lt"/>
              <a:ea typeface="+mj-ea"/>
              <a:cs typeface="+mj-cs"/>
            </a:endParaRPr>
          </a:p>
        </p:txBody>
      </p:sp>
      <p:sp>
        <p:nvSpPr>
          <p:cNvPr id="3" name="Rectangle 5"/>
          <p:cNvSpPr txBox="1">
            <a:spLocks noChangeArrowheads="1"/>
          </p:cNvSpPr>
          <p:nvPr/>
        </p:nvSpPr>
        <p:spPr>
          <a:xfrm>
            <a:off x="1357290" y="1357298"/>
            <a:ext cx="7283450" cy="2185988"/>
          </a:xfrm>
          <a:prstGeom prst="rect">
            <a:avLst/>
          </a:prstGeom>
        </p:spPr>
        <p:txBody>
          <a:bodyPr/>
          <a:lstStyle/>
          <a:p>
            <a:pPr marL="365760" marR="0" lvl="0" indent="-256032" algn="l" defTabSz="914400" rtl="0" eaLnBrk="1" fontAlgn="auto" latinLnBrk="0" hangingPunct="1">
              <a:lnSpc>
                <a:spcPct val="90000"/>
              </a:lnSpc>
              <a:spcBef>
                <a:spcPts val="300"/>
              </a:spcBef>
              <a:spcAft>
                <a:spcPts val="0"/>
              </a:spcAft>
              <a:buClr>
                <a:schemeClr val="accent3"/>
              </a:buClr>
              <a:buSzTx/>
              <a:buFontTx/>
              <a:buNone/>
              <a:tabLst/>
              <a:defRPr/>
            </a:pPr>
            <a:r>
              <a:rPr kumimoji="0" lang="ru-RU" sz="2400" b="0" i="0" u="none" strike="noStrike" kern="1200" cap="none" spc="0" normalizeH="0" baseline="0" noProof="0" dirty="0" smtClean="0">
                <a:ln>
                  <a:noFill/>
                </a:ln>
                <a:solidFill>
                  <a:schemeClr val="tx1"/>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70C0"/>
                </a:solidFill>
                <a:effectLst/>
                <a:uLnTx/>
                <a:uFillTx/>
                <a:latin typeface="+mn-lt"/>
                <a:ea typeface="+mn-ea"/>
                <a:cs typeface="+mn-cs"/>
              </a:rPr>
              <a:t>це</a:t>
            </a:r>
            <a:r>
              <a:rPr kumimoji="0" lang="ru-RU" sz="2400" b="1" i="0" u="none" strike="noStrike" kern="1200" cap="none" spc="0" normalizeH="0" baseline="0" noProof="0" dirty="0" smtClean="0">
                <a:ln>
                  <a:noFill/>
                </a:ln>
                <a:solidFill>
                  <a:srgbClr val="0070C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70C0"/>
                </a:solidFill>
                <a:effectLst/>
                <a:uLnTx/>
                <a:uFillTx/>
                <a:latin typeface="+mn-lt"/>
                <a:ea typeface="+mn-ea"/>
                <a:cs typeface="+mn-cs"/>
              </a:rPr>
              <a:t>сукупність</a:t>
            </a:r>
            <a:r>
              <a:rPr kumimoji="0" lang="ru-RU" sz="2400" b="1" i="0" u="none" strike="noStrike" kern="1200" cap="none" spc="0" normalizeH="0" baseline="0" noProof="0" dirty="0" smtClean="0">
                <a:ln>
                  <a:noFill/>
                </a:ln>
                <a:solidFill>
                  <a:srgbClr val="0070C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70C0"/>
                </a:solidFill>
                <a:effectLst/>
                <a:uLnTx/>
                <a:uFillTx/>
                <a:latin typeface="+mn-lt"/>
                <a:ea typeface="+mn-ea"/>
                <a:cs typeface="+mn-cs"/>
              </a:rPr>
              <a:t>методів</a:t>
            </a:r>
            <a:r>
              <a:rPr kumimoji="0" lang="ru-RU" sz="2400" b="1" i="0" u="none" strike="noStrike" kern="1200" cap="none" spc="0" normalizeH="0" baseline="0" noProof="0" dirty="0" smtClean="0">
                <a:ln>
                  <a:noFill/>
                </a:ln>
                <a:solidFill>
                  <a:srgbClr val="0070C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70C0"/>
                </a:solidFill>
                <a:effectLst/>
                <a:uLnTx/>
                <a:uFillTx/>
                <a:latin typeface="+mn-lt"/>
                <a:ea typeface="+mn-ea"/>
                <a:cs typeface="+mn-cs"/>
              </a:rPr>
              <a:t>залучення</a:t>
            </a:r>
            <a:r>
              <a:rPr kumimoji="0" lang="ru-RU" sz="2400" b="1" i="0" u="none" strike="noStrike" kern="1200" cap="none" spc="0" normalizeH="0" baseline="0" noProof="0" dirty="0" smtClean="0">
                <a:ln>
                  <a:noFill/>
                </a:ln>
                <a:solidFill>
                  <a:srgbClr val="0070C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70C0"/>
                </a:solidFill>
                <a:effectLst/>
                <a:uLnTx/>
                <a:uFillTx/>
                <a:latin typeface="+mn-lt"/>
                <a:ea typeface="+mn-ea"/>
                <a:cs typeface="+mn-cs"/>
              </a:rPr>
              <a:t>засобів</a:t>
            </a:r>
            <a:r>
              <a:rPr kumimoji="0" lang="ru-RU" sz="2400" b="1" i="0" u="none" strike="noStrike" kern="1200" cap="none" spc="0" normalizeH="0" baseline="0" noProof="0" dirty="0" smtClean="0">
                <a:ln>
                  <a:noFill/>
                </a:ln>
                <a:solidFill>
                  <a:srgbClr val="0070C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70C0"/>
                </a:solidFill>
                <a:effectLst/>
                <a:uLnTx/>
                <a:uFillTx/>
                <a:latin typeface="+mn-lt"/>
                <a:ea typeface="+mn-ea"/>
                <a:cs typeface="+mn-cs"/>
              </a:rPr>
              <a:t>праці</a:t>
            </a:r>
            <a:r>
              <a:rPr kumimoji="0" lang="ru-RU" sz="2400" b="1" i="0" u="none" strike="noStrike" kern="1200" cap="none" spc="0" normalizeH="0" baseline="0" noProof="0" dirty="0" smtClean="0">
                <a:ln>
                  <a:noFill/>
                </a:ln>
                <a:solidFill>
                  <a:srgbClr val="0070C0"/>
                </a:solidFill>
                <a:effectLst/>
                <a:uLnTx/>
                <a:uFillTx/>
                <a:latin typeface="+mn-lt"/>
                <a:ea typeface="+mn-ea"/>
                <a:cs typeface="+mn-cs"/>
              </a:rPr>
              <a:t> у </a:t>
            </a:r>
            <a:r>
              <a:rPr kumimoji="0" lang="ru-RU" sz="2400" b="1" i="0" u="none" strike="noStrike" kern="1200" cap="none" spc="0" normalizeH="0" baseline="0" noProof="0" dirty="0" err="1" smtClean="0">
                <a:ln>
                  <a:noFill/>
                </a:ln>
                <a:solidFill>
                  <a:srgbClr val="0070C0"/>
                </a:solidFill>
                <a:effectLst/>
                <a:uLnTx/>
                <a:uFillTx/>
                <a:latin typeface="+mn-lt"/>
                <a:ea typeface="+mn-ea"/>
                <a:cs typeface="+mn-cs"/>
              </a:rPr>
              <a:t>виробництво</a:t>
            </a:r>
            <a:r>
              <a:rPr kumimoji="0" lang="ru-RU" sz="2400" b="1" i="0" u="none" strike="noStrike" kern="1200" cap="none" spc="0" normalizeH="0" baseline="0" noProof="0" dirty="0" smtClean="0">
                <a:ln>
                  <a:noFill/>
                </a:ln>
                <a:solidFill>
                  <a:srgbClr val="0070C0"/>
                </a:solidFill>
                <a:effectLst/>
                <a:uLnTx/>
                <a:uFillTx/>
                <a:latin typeface="+mn-lt"/>
                <a:ea typeface="+mn-ea"/>
                <a:cs typeface="+mn-cs"/>
              </a:rPr>
              <a:t> для </a:t>
            </a:r>
            <a:r>
              <a:rPr kumimoji="0" lang="ru-RU" sz="2400" b="1" i="0" u="none" strike="noStrike" kern="1200" cap="none" spc="0" normalizeH="0" baseline="0" noProof="0" dirty="0" err="1" smtClean="0">
                <a:ln>
                  <a:noFill/>
                </a:ln>
                <a:solidFill>
                  <a:srgbClr val="0070C0"/>
                </a:solidFill>
                <a:effectLst/>
                <a:uLnTx/>
                <a:uFillTx/>
                <a:latin typeface="+mn-lt"/>
                <a:ea typeface="+mn-ea"/>
                <a:cs typeface="+mn-cs"/>
              </a:rPr>
              <a:t>перетворення</a:t>
            </a:r>
            <a:r>
              <a:rPr kumimoji="0" lang="ru-RU" sz="2400" b="1" i="0" u="none" strike="noStrike" kern="1200" cap="none" spc="0" normalizeH="0" baseline="0" noProof="0" dirty="0" smtClean="0">
                <a:ln>
                  <a:noFill/>
                </a:ln>
                <a:solidFill>
                  <a:srgbClr val="0070C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70C0"/>
                </a:solidFill>
                <a:effectLst/>
                <a:uLnTx/>
                <a:uFillTx/>
                <a:latin typeface="+mn-lt"/>
                <a:ea typeface="+mn-ea"/>
                <a:cs typeface="+mn-cs"/>
              </a:rPr>
              <a:t>предметів</a:t>
            </a:r>
            <a:r>
              <a:rPr kumimoji="0" lang="ru-RU" sz="2400" b="1" i="0" u="none" strike="noStrike" kern="1200" cap="none" spc="0" normalizeH="0" baseline="0" noProof="0" dirty="0" smtClean="0">
                <a:ln>
                  <a:noFill/>
                </a:ln>
                <a:solidFill>
                  <a:srgbClr val="0070C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70C0"/>
                </a:solidFill>
                <a:effectLst/>
                <a:uLnTx/>
                <a:uFillTx/>
                <a:latin typeface="+mn-lt"/>
                <a:ea typeface="+mn-ea"/>
                <a:cs typeface="+mn-cs"/>
              </a:rPr>
              <a:t>праці</a:t>
            </a:r>
            <a:r>
              <a:rPr kumimoji="0" lang="ru-RU" sz="2400" b="1" i="0" u="none" strike="noStrike" kern="1200" cap="none" spc="0" normalizeH="0" baseline="0" noProof="0" dirty="0" smtClean="0">
                <a:ln>
                  <a:noFill/>
                </a:ln>
                <a:solidFill>
                  <a:srgbClr val="0070C0"/>
                </a:solidFill>
                <a:effectLst/>
                <a:uLnTx/>
                <a:uFillTx/>
                <a:latin typeface="+mn-lt"/>
                <a:ea typeface="+mn-ea"/>
                <a:cs typeface="+mn-cs"/>
              </a:rPr>
              <a:t> на </a:t>
            </a:r>
            <a:r>
              <a:rPr kumimoji="0" lang="ru-RU" sz="2400" b="1" i="0" u="none" strike="noStrike" kern="1200" cap="none" spc="0" normalizeH="0" baseline="0" noProof="0" dirty="0" err="1" smtClean="0">
                <a:ln>
                  <a:noFill/>
                </a:ln>
                <a:solidFill>
                  <a:srgbClr val="0070C0"/>
                </a:solidFill>
                <a:effectLst/>
                <a:uLnTx/>
                <a:uFillTx/>
                <a:latin typeface="+mn-lt"/>
                <a:ea typeface="+mn-ea"/>
                <a:cs typeface="+mn-cs"/>
              </a:rPr>
              <a:t>продукцію</a:t>
            </a:r>
            <a:r>
              <a:rPr kumimoji="0" lang="ru-RU" sz="2400" b="1" i="0" u="none" strike="noStrike" kern="1200" cap="none" spc="0" normalizeH="0" baseline="0" noProof="0" dirty="0" smtClean="0">
                <a:ln>
                  <a:noFill/>
                </a:ln>
                <a:solidFill>
                  <a:srgbClr val="0070C0"/>
                </a:solidFill>
                <a:effectLst/>
                <a:uLnTx/>
                <a:uFillTx/>
                <a:latin typeface="+mn-lt"/>
                <a:ea typeface="+mn-ea"/>
                <a:cs typeface="+mn-cs"/>
              </a:rPr>
              <a:t> для </a:t>
            </a:r>
            <a:r>
              <a:rPr kumimoji="0" lang="ru-RU" sz="2400" b="1" i="0" u="none" strike="noStrike" kern="1200" cap="none" spc="0" normalizeH="0" baseline="0" noProof="0" dirty="0" err="1" smtClean="0">
                <a:ln>
                  <a:noFill/>
                </a:ln>
                <a:solidFill>
                  <a:srgbClr val="0070C0"/>
                </a:solidFill>
                <a:effectLst/>
                <a:uLnTx/>
                <a:uFillTx/>
                <a:latin typeface="+mn-lt"/>
                <a:ea typeface="+mn-ea"/>
                <a:cs typeface="+mn-cs"/>
              </a:rPr>
              <a:t>кінцевого</a:t>
            </a:r>
            <a:r>
              <a:rPr kumimoji="0" lang="ru-RU" sz="2400" b="1" i="0" u="none" strike="noStrike" kern="1200" cap="none" spc="0" normalizeH="0" baseline="0" noProof="0" dirty="0" smtClean="0">
                <a:ln>
                  <a:noFill/>
                </a:ln>
                <a:solidFill>
                  <a:srgbClr val="0070C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70C0"/>
                </a:solidFill>
                <a:effectLst/>
                <a:uLnTx/>
                <a:uFillTx/>
                <a:latin typeface="+mn-lt"/>
                <a:ea typeface="+mn-ea"/>
                <a:cs typeface="+mn-cs"/>
              </a:rPr>
              <a:t>споживача</a:t>
            </a:r>
            <a:r>
              <a:rPr kumimoji="0" lang="ru-RU" sz="2400" b="1" i="0" u="none" strike="noStrike" kern="1200" cap="none" spc="0" normalizeH="0" baseline="0" noProof="0" dirty="0" smtClean="0">
                <a:ln>
                  <a:noFill/>
                </a:ln>
                <a:solidFill>
                  <a:srgbClr val="0070C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70C0"/>
                </a:solidFill>
                <a:effectLst/>
                <a:uLnTx/>
                <a:uFillTx/>
                <a:latin typeface="+mn-lt"/>
                <a:ea typeface="+mn-ea"/>
                <a:cs typeface="+mn-cs"/>
              </a:rPr>
              <a:t>чи</a:t>
            </a:r>
            <a:r>
              <a:rPr kumimoji="0" lang="ru-RU" sz="2400" b="1" i="0" u="none" strike="noStrike" kern="1200" cap="none" spc="0" normalizeH="0" baseline="0" noProof="0" dirty="0" smtClean="0">
                <a:ln>
                  <a:noFill/>
                </a:ln>
                <a:solidFill>
                  <a:srgbClr val="0070C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70C0"/>
                </a:solidFill>
                <a:effectLst/>
                <a:uLnTx/>
                <a:uFillTx/>
                <a:latin typeface="+mn-lt"/>
                <a:ea typeface="+mn-ea"/>
                <a:cs typeface="+mn-cs"/>
              </a:rPr>
              <a:t>для</a:t>
            </a:r>
            <a:r>
              <a:rPr kumimoji="0" lang="ru-RU" sz="2400" b="1" i="0" u="none" strike="noStrike" kern="1200" cap="none" spc="0" normalizeH="0" baseline="0" noProof="0" dirty="0" smtClean="0">
                <a:ln>
                  <a:noFill/>
                </a:ln>
                <a:solidFill>
                  <a:srgbClr val="0070C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70C0"/>
                </a:solidFill>
                <a:effectLst/>
                <a:uLnTx/>
                <a:uFillTx/>
                <a:latin typeface="+mn-lt"/>
                <a:ea typeface="+mn-ea"/>
                <a:cs typeface="+mn-cs"/>
              </a:rPr>
              <a:t>наступного</a:t>
            </a:r>
            <a:r>
              <a:rPr kumimoji="0" lang="ru-RU" sz="2400" b="1" i="0" u="none" strike="noStrike" kern="1200" cap="none" spc="0" normalizeH="0" baseline="0" noProof="0" dirty="0" smtClean="0">
                <a:ln>
                  <a:noFill/>
                </a:ln>
                <a:solidFill>
                  <a:srgbClr val="0070C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70C0"/>
                </a:solidFill>
                <a:effectLst/>
                <a:uLnTx/>
                <a:uFillTx/>
                <a:latin typeface="+mn-lt"/>
                <a:ea typeface="+mn-ea"/>
                <a:cs typeface="+mn-cs"/>
              </a:rPr>
              <a:t>залучення</a:t>
            </a:r>
            <a:r>
              <a:rPr kumimoji="0" lang="ru-RU" sz="2400" b="1" i="0" u="none" strike="noStrike" kern="1200" cap="none" spc="0" normalizeH="0" baseline="0" noProof="0" dirty="0" smtClean="0">
                <a:ln>
                  <a:noFill/>
                </a:ln>
                <a:solidFill>
                  <a:srgbClr val="0070C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70C0"/>
                </a:solidFill>
                <a:effectLst/>
                <a:uLnTx/>
                <a:uFillTx/>
                <a:latin typeface="+mn-lt"/>
                <a:ea typeface="+mn-ea"/>
                <a:cs typeface="+mn-cs"/>
              </a:rPr>
              <a:t>що</a:t>
            </a:r>
            <a:r>
              <a:rPr kumimoji="0" lang="ru-RU" sz="2400" b="1" i="0" u="none" strike="noStrike" kern="1200" cap="none" spc="0" normalizeH="0" baseline="0" noProof="0" dirty="0" smtClean="0">
                <a:ln>
                  <a:noFill/>
                </a:ln>
                <a:solidFill>
                  <a:srgbClr val="0070C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70C0"/>
                </a:solidFill>
                <a:effectLst/>
                <a:uLnTx/>
                <a:uFillTx/>
                <a:latin typeface="+mn-lt"/>
                <a:ea typeface="+mn-ea"/>
                <a:cs typeface="+mn-cs"/>
              </a:rPr>
              <a:t>визначається</a:t>
            </a:r>
            <a:r>
              <a:rPr kumimoji="0" lang="ru-RU" sz="2400" b="1" i="0" u="none" strike="noStrike" kern="1200" cap="none" spc="0" normalizeH="0" baseline="0" noProof="0" dirty="0" smtClean="0">
                <a:ln>
                  <a:noFill/>
                </a:ln>
                <a:solidFill>
                  <a:srgbClr val="0070C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70C0"/>
                </a:solidFill>
                <a:effectLst/>
                <a:uLnTx/>
                <a:uFillTx/>
                <a:latin typeface="+mn-lt"/>
                <a:ea typeface="+mn-ea"/>
                <a:cs typeface="+mn-cs"/>
              </a:rPr>
              <a:t>рівнем</a:t>
            </a:r>
            <a:r>
              <a:rPr kumimoji="0" lang="ru-RU" sz="2400" b="1" i="0" u="none" strike="noStrike" kern="1200" cap="none" spc="0" normalizeH="0" baseline="0" noProof="0" dirty="0" smtClean="0">
                <a:ln>
                  <a:noFill/>
                </a:ln>
                <a:solidFill>
                  <a:srgbClr val="0070C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70C0"/>
                </a:solidFill>
                <a:effectLst/>
                <a:uLnTx/>
                <a:uFillTx/>
                <a:latin typeface="+mn-lt"/>
                <a:ea typeface="+mn-ea"/>
                <a:cs typeface="+mn-cs"/>
              </a:rPr>
              <a:t>соціально-економічного</a:t>
            </a:r>
            <a:r>
              <a:rPr kumimoji="0" lang="ru-RU" sz="2400" b="1" i="0" u="none" strike="noStrike" kern="1200" cap="none" spc="0" normalizeH="0" baseline="0" noProof="0" dirty="0" smtClean="0">
                <a:ln>
                  <a:noFill/>
                </a:ln>
                <a:solidFill>
                  <a:srgbClr val="0070C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0070C0"/>
                </a:solidFill>
                <a:effectLst/>
                <a:uLnTx/>
                <a:uFillTx/>
                <a:latin typeface="+mn-lt"/>
                <a:ea typeface="+mn-ea"/>
                <a:cs typeface="+mn-cs"/>
              </a:rPr>
              <a:t>розвитку</a:t>
            </a:r>
            <a:endParaRPr kumimoji="0" lang="ru-RU" sz="2400" b="1" i="0" u="none" strike="noStrike" kern="1200" cap="none" spc="0" normalizeH="0" baseline="0" noProof="0" dirty="0">
              <a:ln>
                <a:noFill/>
              </a:ln>
              <a:solidFill>
                <a:srgbClr val="0070C0"/>
              </a:solidFill>
              <a:effectLst/>
              <a:uLnTx/>
              <a:uFillTx/>
              <a:latin typeface="+mn-lt"/>
              <a:ea typeface="+mn-ea"/>
              <a:cs typeface="+mn-cs"/>
            </a:endParaRPr>
          </a:p>
        </p:txBody>
      </p:sp>
      <p:pic>
        <p:nvPicPr>
          <p:cNvPr id="4" name="Рисунок 3" descr="233486-Sepik.jpg"/>
          <p:cNvPicPr>
            <a:picLocks noChangeAspect="1"/>
          </p:cNvPicPr>
          <p:nvPr/>
        </p:nvPicPr>
        <p:blipFill>
          <a:blip r:embed="rId2" cstate="print">
            <a:lum bright="8000" contrast="6000"/>
          </a:blip>
          <a:stretch>
            <a:fillRect/>
          </a:stretch>
        </p:blipFill>
        <p:spPr>
          <a:xfrm>
            <a:off x="142844" y="3429000"/>
            <a:ext cx="4857784" cy="3085762"/>
          </a:xfrm>
          <a:prstGeom prst="rect">
            <a:avLst/>
          </a:prstGeom>
        </p:spPr>
      </p:pic>
      <p:pic>
        <p:nvPicPr>
          <p:cNvPr id="5" name="Рисунок 4" descr="elect.jpg"/>
          <p:cNvPicPr>
            <a:picLocks noChangeAspect="1"/>
          </p:cNvPicPr>
          <p:nvPr/>
        </p:nvPicPr>
        <p:blipFill>
          <a:blip r:embed="rId3"/>
          <a:stretch>
            <a:fillRect/>
          </a:stretch>
        </p:blipFill>
        <p:spPr>
          <a:xfrm>
            <a:off x="5072066" y="3643314"/>
            <a:ext cx="3905256" cy="2575028"/>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457200" y="274638"/>
            <a:ext cx="8229600" cy="11430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ru-RU" sz="4800" b="1" u="none" strike="noStrike" kern="1200" cap="none" spc="0" normalizeH="0" baseline="0" noProof="0" dirty="0" err="1" smtClean="0">
                <a:ln>
                  <a:noFill/>
                </a:ln>
                <a:solidFill>
                  <a:srgbClr val="7030A0"/>
                </a:solidFill>
                <a:effectLst>
                  <a:outerShdw blurRad="38100" dist="38100" dir="2700000" algn="tl">
                    <a:srgbClr val="000000">
                      <a:alpha val="43137"/>
                    </a:srgbClr>
                  </a:outerShdw>
                </a:effectLst>
                <a:uLnTx/>
                <a:uFillTx/>
                <a:latin typeface="+mj-lt"/>
                <a:ea typeface="+mj-ea"/>
                <a:cs typeface="+mj-cs"/>
              </a:rPr>
              <a:t>Інформаційний</a:t>
            </a:r>
            <a:r>
              <a:rPr kumimoji="0" lang="ru-RU" sz="4800" b="1" u="none" strike="noStrike" kern="1200" cap="none" spc="0" normalizeH="0" baseline="0" noProof="0" dirty="0" smtClean="0">
                <a:ln>
                  <a:noFill/>
                </a:ln>
                <a:solidFill>
                  <a:srgbClr val="7030A0"/>
                </a:solidFill>
                <a:effectLst>
                  <a:outerShdw blurRad="38100" dist="38100" dir="2700000" algn="tl">
                    <a:srgbClr val="000000">
                      <a:alpha val="43137"/>
                    </a:srgbClr>
                  </a:outerShdw>
                </a:effectLst>
                <a:uLnTx/>
                <a:uFillTx/>
                <a:latin typeface="+mj-lt"/>
                <a:ea typeface="+mj-ea"/>
                <a:cs typeface="+mj-cs"/>
              </a:rPr>
              <a:t> </a:t>
            </a:r>
            <a:r>
              <a:rPr kumimoji="0" lang="ru-RU" sz="4800" b="1" u="none" strike="noStrike" kern="1200" cap="none" spc="0" normalizeH="0" baseline="0" noProof="0" dirty="0" err="1" smtClean="0">
                <a:ln>
                  <a:noFill/>
                </a:ln>
                <a:solidFill>
                  <a:srgbClr val="7030A0"/>
                </a:solidFill>
                <a:effectLst>
                  <a:outerShdw blurRad="38100" dist="38100" dir="2700000" algn="tl">
                    <a:srgbClr val="000000">
                      <a:alpha val="43137"/>
                    </a:srgbClr>
                  </a:outerShdw>
                </a:effectLst>
                <a:uLnTx/>
                <a:uFillTx/>
                <a:latin typeface="+mj-lt"/>
                <a:ea typeface="+mj-ea"/>
                <a:cs typeface="+mj-cs"/>
              </a:rPr>
              <a:t>потенціал</a:t>
            </a:r>
            <a:endParaRPr kumimoji="0" lang="ru-RU" sz="4800" b="1"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mj-lt"/>
              <a:ea typeface="+mj-ea"/>
              <a:cs typeface="+mj-cs"/>
            </a:endParaRPr>
          </a:p>
        </p:txBody>
      </p:sp>
      <p:sp>
        <p:nvSpPr>
          <p:cNvPr id="3" name="Rectangle 5"/>
          <p:cNvSpPr txBox="1">
            <a:spLocks noChangeArrowheads="1"/>
          </p:cNvSpPr>
          <p:nvPr/>
        </p:nvSpPr>
        <p:spPr>
          <a:xfrm>
            <a:off x="1071538" y="1285860"/>
            <a:ext cx="7499350" cy="2185987"/>
          </a:xfrm>
          <a:prstGeom prst="rect">
            <a:avLst/>
          </a:prstGeom>
        </p:spPr>
        <p:txBody>
          <a:bodyPr/>
          <a:lstStyle/>
          <a:p>
            <a:pPr marL="365760" marR="0" lvl="0" indent="-256032" algn="ctr" defTabSz="914400" rtl="0" eaLnBrk="1" fontAlgn="auto" latinLnBrk="0" hangingPunct="1">
              <a:lnSpc>
                <a:spcPct val="80000"/>
              </a:lnSpc>
              <a:spcBef>
                <a:spcPts val="300"/>
              </a:spcBef>
              <a:spcAft>
                <a:spcPts val="0"/>
              </a:spcAft>
              <a:buClr>
                <a:schemeClr val="accent3"/>
              </a:buClr>
              <a:buSzTx/>
              <a:buFontTx/>
              <a:buNone/>
              <a:tabLst/>
              <a:defRPr/>
            </a:pPr>
            <a:r>
              <a:rPr kumimoji="0" lang="ru-RU" sz="2400" b="0" i="0" u="none" strike="noStrike" kern="1200" cap="none" spc="0" normalizeH="0" baseline="0" noProof="0" dirty="0" smtClean="0">
                <a:ln>
                  <a:noFill/>
                </a:ln>
                <a:solidFill>
                  <a:schemeClr val="tx1"/>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7030A0"/>
                </a:solidFill>
                <a:effectLst/>
                <a:uLnTx/>
                <a:uFillTx/>
                <a:latin typeface="+mn-lt"/>
                <a:ea typeface="+mn-ea"/>
                <a:cs typeface="+mn-cs"/>
              </a:rPr>
              <a:t>наявні</a:t>
            </a:r>
            <a:r>
              <a:rPr kumimoji="0" lang="ru-RU" sz="2400" b="1" i="0" u="none" strike="noStrike" kern="1200" cap="none" spc="0" normalizeH="0" baseline="0" noProof="0" dirty="0" smtClean="0">
                <a:ln>
                  <a:noFill/>
                </a:ln>
                <a:solidFill>
                  <a:srgbClr val="7030A0"/>
                </a:solidFill>
                <a:effectLst/>
                <a:uLnTx/>
                <a:uFillTx/>
                <a:latin typeface="+mn-lt"/>
                <a:ea typeface="+mn-ea"/>
                <a:cs typeface="+mn-cs"/>
              </a:rPr>
              <a:t> та </a:t>
            </a:r>
            <a:r>
              <a:rPr kumimoji="0" lang="ru-RU" sz="2400" b="1" i="0" u="none" strike="noStrike" kern="1200" cap="none" spc="0" normalizeH="0" baseline="0" noProof="0" dirty="0" err="1" smtClean="0">
                <a:ln>
                  <a:noFill/>
                </a:ln>
                <a:solidFill>
                  <a:srgbClr val="7030A0"/>
                </a:solidFill>
                <a:effectLst/>
                <a:uLnTx/>
                <a:uFillTx/>
                <a:latin typeface="+mn-lt"/>
                <a:ea typeface="+mn-ea"/>
                <a:cs typeface="+mn-cs"/>
              </a:rPr>
              <a:t>такі</a:t>
            </a:r>
            <a:r>
              <a:rPr kumimoji="0" lang="ru-RU" sz="2400" b="1" i="0" u="none" strike="noStrike" kern="1200" cap="none" spc="0" normalizeH="0" baseline="0" noProof="0" dirty="0" smtClean="0">
                <a:ln>
                  <a:noFill/>
                </a:ln>
                <a:solidFill>
                  <a:srgbClr val="7030A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7030A0"/>
                </a:solidFill>
                <a:effectLst/>
                <a:uLnTx/>
                <a:uFillTx/>
                <a:latin typeface="+mn-lt"/>
                <a:ea typeface="+mn-ea"/>
                <a:cs typeface="+mn-cs"/>
              </a:rPr>
              <a:t>що</a:t>
            </a:r>
            <a:r>
              <a:rPr kumimoji="0" lang="ru-RU" sz="2400" b="1" i="0" u="none" strike="noStrike" kern="1200" cap="none" spc="0" normalizeH="0" baseline="0" noProof="0" dirty="0" smtClean="0">
                <a:ln>
                  <a:noFill/>
                </a:ln>
                <a:solidFill>
                  <a:srgbClr val="7030A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7030A0"/>
                </a:solidFill>
                <a:effectLst/>
                <a:uLnTx/>
                <a:uFillTx/>
                <a:latin typeface="+mn-lt"/>
                <a:ea typeface="+mn-ea"/>
                <a:cs typeface="+mn-cs"/>
              </a:rPr>
              <a:t>можуть</a:t>
            </a:r>
            <a:r>
              <a:rPr kumimoji="0" lang="ru-RU" sz="2400" b="1" i="0" u="none" strike="noStrike" kern="1200" cap="none" spc="0" normalizeH="0" baseline="0" noProof="0" dirty="0" smtClean="0">
                <a:ln>
                  <a:noFill/>
                </a:ln>
                <a:solidFill>
                  <a:srgbClr val="7030A0"/>
                </a:solidFill>
                <a:effectLst/>
                <a:uLnTx/>
                <a:uFillTx/>
                <a:latin typeface="+mn-lt"/>
                <a:ea typeface="+mn-ea"/>
                <a:cs typeface="+mn-cs"/>
              </a:rPr>
              <a:t> бути </a:t>
            </a:r>
            <a:r>
              <a:rPr kumimoji="0" lang="ru-RU" sz="2400" b="1" i="0" u="none" strike="noStrike" kern="1200" cap="none" spc="0" normalizeH="0" baseline="0" noProof="0" dirty="0" err="1" smtClean="0">
                <a:ln>
                  <a:noFill/>
                </a:ln>
                <a:solidFill>
                  <a:srgbClr val="7030A0"/>
                </a:solidFill>
                <a:effectLst/>
                <a:uLnTx/>
                <a:uFillTx/>
                <a:latin typeface="+mn-lt"/>
                <a:ea typeface="+mn-ea"/>
                <a:cs typeface="+mn-cs"/>
              </a:rPr>
              <a:t>мобілізовані</a:t>
            </a:r>
            <a:r>
              <a:rPr kumimoji="0" lang="ru-RU" sz="2400" b="1" i="0" u="none" strike="noStrike" kern="1200" cap="none" spc="0" normalizeH="0" baseline="0" noProof="0" dirty="0" smtClean="0">
                <a:ln>
                  <a:noFill/>
                </a:ln>
                <a:solidFill>
                  <a:srgbClr val="7030A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7030A0"/>
                </a:solidFill>
                <a:effectLst/>
                <a:uLnTx/>
                <a:uFillTx/>
                <a:latin typeface="+mn-lt"/>
                <a:ea typeface="+mn-ea"/>
                <a:cs typeface="+mn-cs"/>
              </a:rPr>
              <a:t>обсяги</a:t>
            </a:r>
            <a:r>
              <a:rPr kumimoji="0" lang="ru-RU" sz="2400" b="1" i="0" u="none" strike="noStrike" kern="1200" cap="none" spc="0" normalizeH="0" baseline="0" noProof="0" dirty="0" smtClean="0">
                <a:ln>
                  <a:noFill/>
                </a:ln>
                <a:solidFill>
                  <a:srgbClr val="7030A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7030A0"/>
                </a:solidFill>
                <a:effectLst/>
                <a:uLnTx/>
                <a:uFillTx/>
                <a:latin typeface="+mn-lt"/>
                <a:ea typeface="+mn-ea"/>
                <a:cs typeface="+mn-cs"/>
              </a:rPr>
              <a:t>інформаційних</a:t>
            </a:r>
            <a:r>
              <a:rPr kumimoji="0" lang="ru-RU" sz="2400" b="1" i="0" u="none" strike="noStrike" kern="1200" cap="none" spc="0" normalizeH="0" baseline="0" noProof="0" dirty="0" smtClean="0">
                <a:ln>
                  <a:noFill/>
                </a:ln>
                <a:solidFill>
                  <a:srgbClr val="7030A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7030A0"/>
                </a:solidFill>
                <a:effectLst/>
                <a:uLnTx/>
                <a:uFillTx/>
                <a:latin typeface="+mn-lt"/>
                <a:ea typeface="+mn-ea"/>
                <a:cs typeface="+mn-cs"/>
              </a:rPr>
              <a:t>ресурсів</a:t>
            </a:r>
            <a:r>
              <a:rPr kumimoji="0" lang="ru-RU" sz="2400" b="1" i="0" u="none" strike="noStrike" kern="1200" cap="none" spc="0" normalizeH="0" baseline="0" noProof="0" dirty="0" smtClean="0">
                <a:ln>
                  <a:noFill/>
                </a:ln>
                <a:solidFill>
                  <a:srgbClr val="7030A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7030A0"/>
                </a:solidFill>
                <a:effectLst/>
                <a:uLnTx/>
                <a:uFillTx/>
                <a:latin typeface="+mn-lt"/>
                <a:ea typeface="+mn-ea"/>
                <a:cs typeface="+mn-cs"/>
              </a:rPr>
              <a:t>інформаційної</a:t>
            </a:r>
            <a:r>
              <a:rPr kumimoji="0" lang="ru-RU" sz="2400" b="1" i="0" u="none" strike="noStrike" kern="1200" cap="none" spc="0" normalizeH="0" baseline="0" noProof="0" dirty="0" smtClean="0">
                <a:ln>
                  <a:noFill/>
                </a:ln>
                <a:solidFill>
                  <a:srgbClr val="7030A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7030A0"/>
                </a:solidFill>
                <a:effectLst/>
                <a:uLnTx/>
                <a:uFillTx/>
                <a:latin typeface="+mn-lt"/>
                <a:ea typeface="+mn-ea"/>
                <a:cs typeface="+mn-cs"/>
              </a:rPr>
              <a:t>техніки</a:t>
            </a:r>
            <a:r>
              <a:rPr kumimoji="0" lang="ru-RU" sz="2400" b="1" i="0" u="none" strike="noStrike" kern="1200" cap="none" spc="0" normalizeH="0" baseline="0" noProof="0" dirty="0" smtClean="0">
                <a:ln>
                  <a:noFill/>
                </a:ln>
                <a:solidFill>
                  <a:srgbClr val="7030A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7030A0"/>
                </a:solidFill>
                <a:effectLst/>
                <a:uLnTx/>
                <a:uFillTx/>
                <a:latin typeface="+mn-lt"/>
                <a:ea typeface="+mn-ea"/>
                <a:cs typeface="+mn-cs"/>
              </a:rPr>
              <a:t>і</a:t>
            </a:r>
            <a:r>
              <a:rPr kumimoji="0" lang="ru-RU" sz="2400" b="1" i="0" u="none" strike="noStrike" kern="1200" cap="none" spc="0" normalizeH="0" baseline="0" noProof="0" dirty="0" smtClean="0">
                <a:ln>
                  <a:noFill/>
                </a:ln>
                <a:solidFill>
                  <a:srgbClr val="7030A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7030A0"/>
                </a:solidFill>
                <a:effectLst/>
                <a:uLnTx/>
                <a:uFillTx/>
                <a:latin typeface="+mn-lt"/>
                <a:ea typeface="+mn-ea"/>
                <a:cs typeface="+mn-cs"/>
              </a:rPr>
              <a:t>технологій</a:t>
            </a:r>
            <a:r>
              <a:rPr kumimoji="0" lang="ru-RU" sz="2400" b="1" i="0" u="none" strike="noStrike" kern="1200" cap="none" spc="0" normalizeH="0" baseline="0" noProof="0" dirty="0" smtClean="0">
                <a:ln>
                  <a:noFill/>
                </a:ln>
                <a:solidFill>
                  <a:srgbClr val="7030A0"/>
                </a:solidFill>
                <a:effectLst/>
                <a:uLnTx/>
                <a:uFillTx/>
                <a:latin typeface="+mn-lt"/>
                <a:ea typeface="+mn-ea"/>
                <a:cs typeface="+mn-cs"/>
              </a:rPr>
              <a:t> для </a:t>
            </a:r>
            <a:r>
              <a:rPr kumimoji="0" lang="ru-RU" sz="2400" b="1" i="0" u="none" strike="noStrike" kern="1200" cap="none" spc="0" normalizeH="0" baseline="0" noProof="0" dirty="0" err="1" smtClean="0">
                <a:ln>
                  <a:noFill/>
                </a:ln>
                <a:solidFill>
                  <a:srgbClr val="7030A0"/>
                </a:solidFill>
                <a:effectLst/>
                <a:uLnTx/>
                <a:uFillTx/>
                <a:latin typeface="+mn-lt"/>
                <a:ea typeface="+mn-ea"/>
                <a:cs typeface="+mn-cs"/>
              </a:rPr>
              <a:t>створення</a:t>
            </a:r>
            <a:r>
              <a:rPr kumimoji="0" lang="ru-RU" sz="2400" b="1" i="0" u="none" strike="noStrike" kern="1200" cap="none" spc="0" normalizeH="0" baseline="0" noProof="0" dirty="0" smtClean="0">
                <a:ln>
                  <a:noFill/>
                </a:ln>
                <a:solidFill>
                  <a:srgbClr val="7030A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7030A0"/>
                </a:solidFill>
                <a:effectLst/>
                <a:uLnTx/>
                <a:uFillTx/>
                <a:latin typeface="+mn-lt"/>
                <a:ea typeface="+mn-ea"/>
                <a:cs typeface="+mn-cs"/>
              </a:rPr>
              <a:t>власних</a:t>
            </a:r>
            <a:r>
              <a:rPr kumimoji="0" lang="ru-RU" sz="2400" b="1" i="0" u="none" strike="noStrike" kern="1200" cap="none" spc="0" normalizeH="0" baseline="0" noProof="0" dirty="0" smtClean="0">
                <a:ln>
                  <a:noFill/>
                </a:ln>
                <a:solidFill>
                  <a:srgbClr val="7030A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7030A0"/>
                </a:solidFill>
                <a:effectLst/>
                <a:uLnTx/>
                <a:uFillTx/>
                <a:latin typeface="+mn-lt"/>
                <a:ea typeface="+mn-ea"/>
                <a:cs typeface="+mn-cs"/>
              </a:rPr>
              <a:t>і</a:t>
            </a:r>
            <a:r>
              <a:rPr kumimoji="0" lang="ru-RU" sz="2400" b="1" i="0" u="none" strike="noStrike" kern="1200" cap="none" spc="0" normalizeH="0" baseline="0" noProof="0" dirty="0" smtClean="0">
                <a:ln>
                  <a:noFill/>
                </a:ln>
                <a:solidFill>
                  <a:srgbClr val="7030A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7030A0"/>
                </a:solidFill>
                <a:effectLst/>
                <a:uLnTx/>
                <a:uFillTx/>
                <a:latin typeface="+mn-lt"/>
                <a:ea typeface="+mn-ea"/>
                <a:cs typeface="+mn-cs"/>
              </a:rPr>
              <a:t>збирання</a:t>
            </a:r>
            <a:r>
              <a:rPr kumimoji="0" lang="ru-RU" sz="2400" b="1" i="0" u="none" strike="noStrike" kern="1200" cap="none" spc="0" normalizeH="0" baseline="0" noProof="0" dirty="0" smtClean="0">
                <a:ln>
                  <a:noFill/>
                </a:ln>
                <a:solidFill>
                  <a:srgbClr val="7030A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7030A0"/>
                </a:solidFill>
                <a:effectLst/>
                <a:uLnTx/>
                <a:uFillTx/>
                <a:latin typeface="+mn-lt"/>
                <a:ea typeface="+mn-ea"/>
                <a:cs typeface="+mn-cs"/>
              </a:rPr>
              <a:t>накопичення</a:t>
            </a:r>
            <a:r>
              <a:rPr kumimoji="0" lang="ru-RU" sz="2400" b="1" i="0" u="none" strike="noStrike" kern="1200" cap="none" spc="0" normalizeH="0" baseline="0" noProof="0" dirty="0" smtClean="0">
                <a:ln>
                  <a:noFill/>
                </a:ln>
                <a:solidFill>
                  <a:srgbClr val="7030A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7030A0"/>
                </a:solidFill>
                <a:effectLst/>
                <a:uLnTx/>
                <a:uFillTx/>
                <a:latin typeface="+mn-lt"/>
                <a:ea typeface="+mn-ea"/>
                <a:cs typeface="+mn-cs"/>
              </a:rPr>
              <a:t>обробки</a:t>
            </a:r>
            <a:r>
              <a:rPr kumimoji="0" lang="ru-RU" sz="2400" b="1" i="0" u="none" strike="noStrike" kern="1200" cap="none" spc="0" normalizeH="0" baseline="0" noProof="0" dirty="0" smtClean="0">
                <a:ln>
                  <a:noFill/>
                </a:ln>
                <a:solidFill>
                  <a:srgbClr val="7030A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7030A0"/>
                </a:solidFill>
                <a:effectLst/>
                <a:uLnTx/>
                <a:uFillTx/>
                <a:latin typeface="+mn-lt"/>
                <a:ea typeface="+mn-ea"/>
                <a:cs typeface="+mn-cs"/>
              </a:rPr>
              <a:t>й</a:t>
            </a:r>
            <a:r>
              <a:rPr kumimoji="0" lang="ru-RU" sz="2400" b="1" i="0" u="none" strike="noStrike" kern="1200" cap="none" spc="0" normalizeH="0" baseline="0" noProof="0" dirty="0" smtClean="0">
                <a:ln>
                  <a:noFill/>
                </a:ln>
                <a:solidFill>
                  <a:srgbClr val="7030A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7030A0"/>
                </a:solidFill>
                <a:effectLst/>
                <a:uLnTx/>
                <a:uFillTx/>
                <a:latin typeface="+mn-lt"/>
                <a:ea typeface="+mn-ea"/>
                <a:cs typeface="+mn-cs"/>
              </a:rPr>
              <a:t>використання</a:t>
            </a:r>
            <a:r>
              <a:rPr kumimoji="0" lang="ru-RU" sz="2400" b="1" i="0" u="none" strike="noStrike" kern="1200" cap="none" spc="0" normalizeH="0" baseline="0" noProof="0" dirty="0" smtClean="0">
                <a:ln>
                  <a:noFill/>
                </a:ln>
                <a:solidFill>
                  <a:srgbClr val="7030A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7030A0"/>
                </a:solidFill>
                <a:effectLst/>
                <a:uLnTx/>
                <a:uFillTx/>
                <a:latin typeface="+mn-lt"/>
                <a:ea typeface="+mn-ea"/>
                <a:cs typeface="+mn-cs"/>
              </a:rPr>
              <a:t>різноманітних</a:t>
            </a:r>
            <a:r>
              <a:rPr kumimoji="0" lang="ru-RU" sz="2400" b="1" i="0" u="none" strike="noStrike" kern="1200" cap="none" spc="0" normalizeH="0" baseline="0" noProof="0" dirty="0" smtClean="0">
                <a:ln>
                  <a:noFill/>
                </a:ln>
                <a:solidFill>
                  <a:srgbClr val="7030A0"/>
                </a:solidFill>
                <a:effectLst/>
                <a:uLnTx/>
                <a:uFillTx/>
                <a:latin typeface="+mn-lt"/>
                <a:ea typeface="+mn-ea"/>
                <a:cs typeface="+mn-cs"/>
              </a:rPr>
              <a:t> форм </a:t>
            </a:r>
            <a:r>
              <a:rPr kumimoji="0" lang="ru-RU" sz="2400" b="1" i="0" u="none" strike="noStrike" kern="1200" cap="none" spc="0" normalizeH="0" baseline="0" noProof="0" dirty="0" err="1" smtClean="0">
                <a:ln>
                  <a:noFill/>
                </a:ln>
                <a:solidFill>
                  <a:srgbClr val="7030A0"/>
                </a:solidFill>
                <a:effectLst/>
                <a:uLnTx/>
                <a:uFillTx/>
                <a:latin typeface="+mn-lt"/>
                <a:ea typeface="+mn-ea"/>
                <a:cs typeface="+mn-cs"/>
              </a:rPr>
              <a:t>інформації</a:t>
            </a:r>
            <a:r>
              <a:rPr kumimoji="0" lang="ru-RU" sz="2400" b="1" i="0" u="none" strike="noStrike" kern="1200" cap="none" spc="0" normalizeH="0" baseline="0" noProof="0" dirty="0" smtClean="0">
                <a:ln>
                  <a:noFill/>
                </a:ln>
                <a:solidFill>
                  <a:srgbClr val="7030A0"/>
                </a:solidFill>
                <a:effectLst/>
                <a:uLnTx/>
                <a:uFillTx/>
                <a:latin typeface="+mn-lt"/>
                <a:ea typeface="+mn-ea"/>
                <a:cs typeface="+mn-cs"/>
              </a:rPr>
              <a:t> для </a:t>
            </a:r>
            <a:r>
              <a:rPr kumimoji="0" lang="ru-RU" sz="2400" b="1" i="0" u="none" strike="noStrike" kern="1200" cap="none" spc="0" normalizeH="0" baseline="0" noProof="0" dirty="0" err="1" smtClean="0">
                <a:ln>
                  <a:noFill/>
                </a:ln>
                <a:solidFill>
                  <a:srgbClr val="7030A0"/>
                </a:solidFill>
                <a:effectLst/>
                <a:uLnTx/>
                <a:uFillTx/>
                <a:latin typeface="+mn-lt"/>
                <a:ea typeface="+mn-ea"/>
                <a:cs typeface="+mn-cs"/>
              </a:rPr>
              <a:t>задоволення</a:t>
            </a:r>
            <a:r>
              <a:rPr kumimoji="0" lang="ru-RU" sz="2400" b="1" i="0" u="none" strike="noStrike" kern="1200" cap="none" spc="0" normalizeH="0" baseline="0" noProof="0" dirty="0" smtClean="0">
                <a:ln>
                  <a:noFill/>
                </a:ln>
                <a:solidFill>
                  <a:srgbClr val="7030A0"/>
                </a:solidFill>
                <a:effectLst/>
                <a:uLnTx/>
                <a:uFillTx/>
                <a:latin typeface="+mn-lt"/>
                <a:ea typeface="+mn-ea"/>
                <a:cs typeface="+mn-cs"/>
              </a:rPr>
              <a:t> </a:t>
            </a:r>
            <a:r>
              <a:rPr kumimoji="0" lang="ru-RU" sz="2400" b="1" i="0" u="none" strike="noStrike" kern="1200" cap="none" spc="0" normalizeH="0" baseline="0" noProof="0" dirty="0" err="1" smtClean="0">
                <a:ln>
                  <a:noFill/>
                </a:ln>
                <a:solidFill>
                  <a:srgbClr val="7030A0"/>
                </a:solidFill>
                <a:effectLst/>
                <a:uLnTx/>
                <a:uFillTx/>
                <a:latin typeface="+mn-lt"/>
                <a:ea typeface="+mn-ea"/>
                <a:cs typeface="+mn-cs"/>
              </a:rPr>
              <a:t>відповідних</a:t>
            </a:r>
            <a:r>
              <a:rPr kumimoji="0" lang="ru-RU" sz="2400" b="1" i="0" u="none" strike="noStrike" kern="1200" cap="none" spc="0" normalizeH="0" baseline="0" noProof="0" dirty="0" smtClean="0">
                <a:ln>
                  <a:noFill/>
                </a:ln>
                <a:solidFill>
                  <a:srgbClr val="7030A0"/>
                </a:solidFill>
                <a:effectLst/>
                <a:uLnTx/>
                <a:uFillTx/>
                <a:latin typeface="+mn-lt"/>
                <a:ea typeface="+mn-ea"/>
                <a:cs typeface="+mn-cs"/>
              </a:rPr>
              <a:t> потреб </a:t>
            </a:r>
            <a:r>
              <a:rPr kumimoji="0" lang="ru-RU" sz="2400" b="1" i="0" u="none" strike="noStrike" kern="1200" cap="none" spc="0" normalizeH="0" baseline="0" noProof="0" dirty="0" err="1" smtClean="0">
                <a:ln>
                  <a:noFill/>
                </a:ln>
                <a:solidFill>
                  <a:srgbClr val="7030A0"/>
                </a:solidFill>
                <a:effectLst/>
                <a:uLnTx/>
                <a:uFillTx/>
                <a:latin typeface="+mn-lt"/>
                <a:ea typeface="+mn-ea"/>
                <a:cs typeface="+mn-cs"/>
              </a:rPr>
              <a:t>суспільства</a:t>
            </a:r>
            <a:r>
              <a:rPr kumimoji="0" lang="ru-RU" sz="2400" b="1" i="0" u="none" strike="noStrike" kern="1200" cap="none" spc="0" normalizeH="0" baseline="0" noProof="0" dirty="0" smtClean="0">
                <a:ln>
                  <a:noFill/>
                </a:ln>
                <a:solidFill>
                  <a:srgbClr val="7030A0"/>
                </a:solidFill>
                <a:effectLst/>
                <a:uLnTx/>
                <a:uFillTx/>
                <a:latin typeface="+mn-lt"/>
                <a:ea typeface="+mn-ea"/>
                <a:cs typeface="+mn-cs"/>
              </a:rPr>
              <a:t>. </a:t>
            </a:r>
            <a:endParaRPr kumimoji="0" lang="ru-RU" sz="2400" b="1" i="0" u="none" strike="noStrike" kern="1200" cap="none" spc="0" normalizeH="0" baseline="0" noProof="0" dirty="0">
              <a:ln>
                <a:noFill/>
              </a:ln>
              <a:solidFill>
                <a:srgbClr val="7030A0"/>
              </a:solidFill>
              <a:effectLst/>
              <a:uLnTx/>
              <a:uFillTx/>
              <a:latin typeface="+mn-lt"/>
              <a:ea typeface="+mn-ea"/>
              <a:cs typeface="+mn-cs"/>
            </a:endParaRPr>
          </a:p>
        </p:txBody>
      </p:sp>
      <p:pic>
        <p:nvPicPr>
          <p:cNvPr id="4" name="Рисунок 3" descr="5.jpg"/>
          <p:cNvPicPr>
            <a:picLocks noChangeAspect="1"/>
          </p:cNvPicPr>
          <p:nvPr/>
        </p:nvPicPr>
        <p:blipFill>
          <a:blip r:embed="rId2"/>
          <a:stretch>
            <a:fillRect/>
          </a:stretch>
        </p:blipFill>
        <p:spPr>
          <a:xfrm>
            <a:off x="642910" y="4143380"/>
            <a:ext cx="3429025" cy="2286016"/>
          </a:xfrm>
          <a:prstGeom prst="rect">
            <a:avLst/>
          </a:prstGeom>
        </p:spPr>
      </p:pic>
      <p:pic>
        <p:nvPicPr>
          <p:cNvPr id="5" name="Рисунок 4" descr="9cbd57abcc1f4cb203d43c2b52b792f1.jpg"/>
          <p:cNvPicPr>
            <a:picLocks noChangeAspect="1"/>
          </p:cNvPicPr>
          <p:nvPr/>
        </p:nvPicPr>
        <p:blipFill>
          <a:blip r:embed="rId3"/>
          <a:stretch>
            <a:fillRect/>
          </a:stretch>
        </p:blipFill>
        <p:spPr>
          <a:xfrm>
            <a:off x="4857752" y="3857628"/>
            <a:ext cx="3357586" cy="2866862"/>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714348" y="1000108"/>
            <a:ext cx="7715272"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358775" algn="l" defTabSz="914400" rtl="0" eaLnBrk="1" fontAlgn="base" latinLnBrk="0" hangingPunct="1">
              <a:lnSpc>
                <a:spcPct val="100000"/>
              </a:lnSpc>
              <a:spcBef>
                <a:spcPct val="0"/>
              </a:spcBef>
              <a:spcAft>
                <a:spcPct val="0"/>
              </a:spcAft>
              <a:buClrTx/>
              <a:buSzTx/>
              <a:buFontTx/>
              <a:buNone/>
              <a:tabLst/>
            </a:pPr>
            <a:r>
              <a:rPr kumimoji="0" lang="uk-UA" sz="2400" b="1" i="1" u="none" strike="noStrike" cap="none" normalizeH="0" baseline="0" dirty="0" smtClean="0">
                <a:ln>
                  <a:noFill/>
                </a:ln>
                <a:solidFill>
                  <a:schemeClr val="accent4">
                    <a:lumMod val="75000"/>
                  </a:schemeClr>
                </a:solidFill>
                <a:effectLst/>
                <a:latin typeface="Times New Roman" pitchFamily="18" charset="0"/>
                <a:ea typeface="Times New Roman" pitchFamily="18" charset="0"/>
                <a:cs typeface="Times New Roman" pitchFamily="18" charset="0"/>
              </a:rPr>
              <a:t>Інформаційний ресурс має ряд особливостей, які відрізняють його від традиційних ресурсів, зокрема:</a:t>
            </a:r>
          </a:p>
          <a:p>
            <a:pPr marR="0" lvl="0" indent="358775" algn="l" defTabSz="914400" rtl="0" eaLnBrk="1" fontAlgn="base" latinLnBrk="0" hangingPunct="1">
              <a:lnSpc>
                <a:spcPct val="100000"/>
              </a:lnSpc>
              <a:spcBef>
                <a:spcPct val="0"/>
              </a:spcBef>
              <a:spcAft>
                <a:spcPct val="0"/>
              </a:spcAft>
              <a:buClrTx/>
              <a:buSzTx/>
              <a:buFontTx/>
              <a:buNone/>
              <a:tabLst/>
            </a:pPr>
            <a:endParaRPr kumimoji="0" lang="ru-RU" sz="2400" b="0" i="1" u="none" strike="noStrike" cap="none" normalizeH="0" baseline="0" dirty="0" smtClean="0">
              <a:ln>
                <a:noFill/>
              </a:ln>
              <a:solidFill>
                <a:schemeClr val="accent4">
                  <a:lumMod val="75000"/>
                </a:schemeClr>
              </a:solidFill>
              <a:effectLst/>
              <a:latin typeface="Times New Roman" pitchFamily="18" charset="0"/>
              <a:cs typeface="Times New Roman" pitchFamily="18" charset="0"/>
            </a:endParaRPr>
          </a:p>
          <a:p>
            <a:pPr marR="0" lvl="0" indent="358775" algn="l" defTabSz="914400" rtl="0" eaLnBrk="0" fontAlgn="base" latinLnBrk="0" hangingPunct="0">
              <a:lnSpc>
                <a:spcPct val="100000"/>
              </a:lnSpc>
              <a:spcBef>
                <a:spcPct val="0"/>
              </a:spcBef>
              <a:spcAft>
                <a:spcPct val="0"/>
              </a:spcAft>
              <a:buClrTx/>
              <a:buSzTx/>
              <a:buFontTx/>
              <a:buChar char="•"/>
              <a:tabLst/>
            </a:pPr>
            <a:r>
              <a:rPr kumimoji="0" lang="uk-UA" sz="2400" b="0" i="0" u="none" strike="noStrike" cap="none" normalizeH="0" baseline="0" dirty="0" smtClean="0">
                <a:ln>
                  <a:noFill/>
                </a:ln>
                <a:solidFill>
                  <a:schemeClr val="accent4">
                    <a:lumMod val="75000"/>
                  </a:schemeClr>
                </a:solidFill>
                <a:effectLst/>
                <a:latin typeface="Times New Roman" pitchFamily="18" charset="0"/>
                <a:ea typeface="Times New Roman" pitchFamily="18" charset="0"/>
                <a:cs typeface="Times New Roman" pitchFamily="18" charset="0"/>
              </a:rPr>
              <a:t>інформація впливає на ефективність виробництва без фізичного збіль­шення традиційних ресурсів;</a:t>
            </a:r>
          </a:p>
          <a:p>
            <a:pPr marR="0" lvl="0" indent="358775" algn="l" defTabSz="914400" rtl="0" eaLnBrk="0" fontAlgn="base" latinLnBrk="0" hangingPunct="0">
              <a:lnSpc>
                <a:spcPct val="100000"/>
              </a:lnSpc>
              <a:spcBef>
                <a:spcPct val="0"/>
              </a:spcBef>
              <a:spcAft>
                <a:spcPct val="0"/>
              </a:spcAft>
              <a:buClrTx/>
              <a:buSzTx/>
              <a:buFont typeface="Arial" pitchFamily="34" charset="0"/>
              <a:buChar char="•"/>
              <a:tabLst/>
            </a:pPr>
            <a:endParaRPr kumimoji="0" lang="ru-RU" sz="2400" b="0" i="0" u="none" strike="noStrike" cap="none" normalizeH="0" baseline="0" dirty="0" smtClean="0">
              <a:ln>
                <a:noFill/>
              </a:ln>
              <a:solidFill>
                <a:schemeClr val="accent4">
                  <a:lumMod val="75000"/>
                </a:schemeClr>
              </a:solidFill>
              <a:effectLst/>
              <a:latin typeface="Times New Roman" pitchFamily="18" charset="0"/>
              <a:cs typeface="Times New Roman" pitchFamily="18" charset="0"/>
            </a:endParaRPr>
          </a:p>
          <a:p>
            <a:pPr marR="0" lvl="0" indent="358775" algn="l" defTabSz="914400" rtl="0" eaLnBrk="0" fontAlgn="base" latinLnBrk="0" hangingPunct="0">
              <a:lnSpc>
                <a:spcPct val="100000"/>
              </a:lnSpc>
              <a:spcBef>
                <a:spcPct val="0"/>
              </a:spcBef>
              <a:spcAft>
                <a:spcPct val="0"/>
              </a:spcAft>
              <a:buClrTx/>
              <a:buSzTx/>
              <a:buFontTx/>
              <a:buChar char="•"/>
              <a:tabLst/>
            </a:pPr>
            <a:r>
              <a:rPr kumimoji="0" lang="uk-UA" sz="2400" b="0" i="0" u="none" strike="noStrike" cap="none" normalizeH="0" baseline="0" dirty="0" smtClean="0">
                <a:ln>
                  <a:noFill/>
                </a:ln>
                <a:solidFill>
                  <a:schemeClr val="accent4">
                    <a:lumMod val="75000"/>
                  </a:schemeClr>
                </a:solidFill>
                <a:effectLst/>
                <a:latin typeface="Times New Roman" pitchFamily="18" charset="0"/>
                <a:ea typeface="Times New Roman" pitchFamily="18" charset="0"/>
                <a:cs typeface="Times New Roman" pitchFamily="18" charset="0"/>
              </a:rPr>
              <a:t>інформація діє на суб’єктивний фактор виробництва - людину, його характер, особливості;</a:t>
            </a:r>
          </a:p>
          <a:p>
            <a:pPr marR="0" lvl="0" indent="358775" algn="l" defTabSz="914400" rtl="0" eaLnBrk="0" fontAlgn="base" latinLnBrk="0" hangingPunct="0">
              <a:lnSpc>
                <a:spcPct val="100000"/>
              </a:lnSpc>
              <a:spcBef>
                <a:spcPct val="0"/>
              </a:spcBef>
              <a:spcAft>
                <a:spcPct val="0"/>
              </a:spcAft>
              <a:buClrTx/>
              <a:buSzTx/>
              <a:buFont typeface="Arial" pitchFamily="34" charset="0"/>
              <a:buChar char="•"/>
              <a:tabLst/>
            </a:pPr>
            <a:endParaRPr kumimoji="0" lang="uk-UA" sz="2400" b="0" i="0" u="none" strike="noStrike" cap="none" normalizeH="0" baseline="0" dirty="0" smtClean="0">
              <a:ln>
                <a:noFill/>
              </a:ln>
              <a:solidFill>
                <a:schemeClr val="accent4">
                  <a:lumMod val="75000"/>
                </a:schemeClr>
              </a:solidFill>
              <a:effectLst/>
              <a:latin typeface="Times New Roman" pitchFamily="18" charset="0"/>
              <a:ea typeface="Times New Roman" pitchFamily="18" charset="0"/>
              <a:cs typeface="Times New Roman" pitchFamily="18" charset="0"/>
            </a:endParaRPr>
          </a:p>
          <a:p>
            <a:pPr marR="0" lvl="0" indent="358775" algn="l" defTabSz="914400" rtl="0" eaLnBrk="0" fontAlgn="base" latinLnBrk="0" hangingPunct="0">
              <a:lnSpc>
                <a:spcPct val="100000"/>
              </a:lnSpc>
              <a:spcBef>
                <a:spcPct val="0"/>
              </a:spcBef>
              <a:spcAft>
                <a:spcPct val="0"/>
              </a:spcAft>
              <a:buClrTx/>
              <a:buSzTx/>
              <a:buFont typeface="Arial" pitchFamily="34" charset="0"/>
              <a:buChar char="•"/>
              <a:tabLst/>
            </a:pPr>
            <a:r>
              <a:rPr kumimoji="0" lang="uk-UA" sz="2400" b="0" i="0" u="none" strike="noStrike" cap="none" normalizeH="0" baseline="0" dirty="0" smtClean="0">
                <a:ln>
                  <a:noFill/>
                </a:ln>
                <a:solidFill>
                  <a:schemeClr val="accent4">
                    <a:lumMod val="75000"/>
                  </a:schemeClr>
                </a:solidFill>
                <a:effectLst/>
                <a:latin typeface="Times New Roman" pitchFamily="18" charset="0"/>
                <a:ea typeface="Times New Roman" pitchFamily="18" charset="0"/>
                <a:cs typeface="Times New Roman" pitchFamily="18" charset="0"/>
              </a:rPr>
              <a:t>інформація прискорює процес виробництва, за рахунок зменшення періодів виробництва та обертання</a:t>
            </a:r>
            <a:r>
              <a:rPr lang="ru-RU" sz="2400" dirty="0">
                <a:solidFill>
                  <a:schemeClr val="accent4">
                    <a:lumMod val="75000"/>
                  </a:schemeClr>
                </a:solidFill>
                <a:latin typeface="Times New Roman" pitchFamily="18" charset="0"/>
                <a:ea typeface="Times New Roman" pitchFamily="18" charset="0"/>
                <a:cs typeface="Times New Roman" pitchFamily="18" charset="0"/>
              </a:rPr>
              <a:t>.</a:t>
            </a:r>
            <a:endParaRPr kumimoji="0" lang="ru-RU" sz="2400" b="0" i="0" u="none" strike="noStrike" cap="none" normalizeH="0" baseline="0" dirty="0" smtClean="0">
              <a:ln>
                <a:noFill/>
              </a:ln>
              <a:solidFill>
                <a:schemeClr val="accent4">
                  <a:lumMod val="75000"/>
                </a:schemeClr>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357158" y="785794"/>
            <a:ext cx="8083238" cy="70788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kumimoji="0" lang="uk-UA" sz="4000" b="1" i="0" u="none" strike="noStrike" cap="none" normalizeH="0" baseline="0" dirty="0" smtClean="0">
                <a:ln>
                  <a:noFill/>
                </a:ln>
                <a:solidFill>
                  <a:schemeClr val="accent4">
                    <a:lumMod val="60000"/>
                    <a:lumOff val="40000"/>
                  </a:schemeClr>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Зовнішньоекономічний потенціал</a:t>
            </a:r>
            <a:endParaRPr kumimoji="0" lang="uk-UA" sz="4000" b="0" i="0" u="none" strike="noStrike" cap="none" normalizeH="0" baseline="0" dirty="0" smtClean="0">
              <a:ln>
                <a:noFill/>
              </a:ln>
              <a:solidFill>
                <a:schemeClr val="accent4">
                  <a:lumMod val="60000"/>
                  <a:lumOff val="40000"/>
                </a:schemeClr>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Прямоугольник 2"/>
          <p:cNvSpPr/>
          <p:nvPr/>
        </p:nvSpPr>
        <p:spPr>
          <a:xfrm>
            <a:off x="2143108" y="1643050"/>
            <a:ext cx="6072214" cy="2031325"/>
          </a:xfrm>
          <a:prstGeom prst="rect">
            <a:avLst/>
          </a:prstGeom>
        </p:spPr>
        <p:txBody>
          <a:bodyPr wrap="square">
            <a:spAutoFit/>
          </a:bodyPr>
          <a:lstStyle/>
          <a:p>
            <a:pPr algn="ctr"/>
            <a:r>
              <a:rPr lang="uk-UA" b="1" dirty="0" smtClean="0">
                <a:solidFill>
                  <a:schemeClr val="accent4">
                    <a:lumMod val="60000"/>
                    <a:lumOff val="40000"/>
                  </a:schemeClr>
                </a:solidFill>
              </a:rPr>
              <a:t>- </a:t>
            </a:r>
            <a:r>
              <a:rPr lang="uk-UA" b="1" dirty="0">
                <a:solidFill>
                  <a:schemeClr val="accent4">
                    <a:lumMod val="60000"/>
                    <a:lumOff val="40000"/>
                  </a:schemeClr>
                </a:solidFill>
              </a:rPr>
              <a:t>поняття багатогранне й включає наступні види діяльності: зовнішню торгівлю, міжнародне виробниче кооперування, міжнародне науково-технічне співробітництво, міжнародне інвестиційне співробітництво, валютно-фінансові і кредитні операції. </a:t>
            </a:r>
            <a:endParaRPr lang="ru-RU" b="1" dirty="0">
              <a:solidFill>
                <a:schemeClr val="accent4">
                  <a:lumMod val="60000"/>
                  <a:lumOff val="40000"/>
                </a:schemeClr>
              </a:solidFill>
            </a:endParaRPr>
          </a:p>
        </p:txBody>
      </p:sp>
      <p:pic>
        <p:nvPicPr>
          <p:cNvPr id="4" name="Рисунок 3" descr="b46e8f55dcc1aec0003ae972a37e1a44_XL.jpg"/>
          <p:cNvPicPr>
            <a:picLocks noChangeAspect="1"/>
          </p:cNvPicPr>
          <p:nvPr/>
        </p:nvPicPr>
        <p:blipFill>
          <a:blip r:embed="rId2"/>
          <a:stretch>
            <a:fillRect/>
          </a:stretch>
        </p:blipFill>
        <p:spPr>
          <a:xfrm>
            <a:off x="714348" y="3786190"/>
            <a:ext cx="5048250" cy="28575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500034" y="1000108"/>
            <a:ext cx="8215338"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357188" algn="l"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dirty="0" smtClean="0">
                <a:ln>
                  <a:noFill/>
                </a:ln>
                <a:solidFill>
                  <a:srgbClr val="008000"/>
                </a:solidFill>
                <a:latin typeface="Times New Roman" pitchFamily="18" charset="0"/>
                <a:ea typeface="Calibri" pitchFamily="34" charset="0"/>
                <a:cs typeface="Times New Roman" pitchFamily="18" charset="0"/>
              </a:rPr>
              <a:t>Кожен з видів </a:t>
            </a:r>
            <a:r>
              <a:rPr kumimoji="0" lang="uk-UA" b="1" i="0" u="none" strike="noStrike" cap="none" normalizeH="0" baseline="0" dirty="0" err="1" smtClean="0">
                <a:ln>
                  <a:noFill/>
                </a:ln>
                <a:solidFill>
                  <a:srgbClr val="008000"/>
                </a:solidFill>
                <a:latin typeface="Times New Roman" pitchFamily="18" charset="0"/>
                <a:ea typeface="Calibri" pitchFamily="34" charset="0"/>
                <a:cs typeface="Times New Roman" pitchFamily="18" charset="0"/>
              </a:rPr>
              <a:t>ЗЕД</a:t>
            </a:r>
            <a:r>
              <a:rPr kumimoji="0" lang="uk-UA" b="1" i="0" u="none" strike="noStrike" cap="none" normalizeH="0" baseline="0" dirty="0" smtClean="0">
                <a:ln>
                  <a:noFill/>
                </a:ln>
                <a:solidFill>
                  <a:srgbClr val="008000"/>
                </a:solidFill>
                <a:latin typeface="Times New Roman" pitchFamily="18" charset="0"/>
                <a:ea typeface="Calibri" pitchFamily="34" charset="0"/>
                <a:cs typeface="Times New Roman" pitchFamily="18" charset="0"/>
              </a:rPr>
              <a:t> здійснюється в певних формах. Формами зовнішньої торгівлі являється експорт, імпорт, реекспорт, реімпорт, формами виробничої кооперації - спільне виробництво на основі спеціалізації, спільні підприємства двох чи більше іноземних партнерів, підрядна кооперація та ін.</a:t>
            </a:r>
            <a:endParaRPr kumimoji="0" lang="ru-RU" b="1" i="0" u="none" strike="noStrike" cap="none" normalizeH="0" baseline="0" dirty="0" smtClean="0">
              <a:ln>
                <a:noFill/>
              </a:ln>
              <a:solidFill>
                <a:srgbClr val="008000"/>
              </a:solidFill>
              <a:latin typeface="Arial" pitchFamily="34" charset="0"/>
              <a:cs typeface="Arial" pitchFamily="34" charset="0"/>
            </a:endParaRPr>
          </a:p>
          <a:p>
            <a:pPr marR="0" lvl="0" indent="357188" algn="l"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rgbClr val="008000"/>
                </a:solidFill>
                <a:latin typeface="Times New Roman" pitchFamily="18" charset="0"/>
                <a:ea typeface="Calibri" pitchFamily="34" charset="0"/>
                <a:cs typeface="Times New Roman" pitchFamily="18" charset="0"/>
              </a:rPr>
              <a:t>Важливим завданням в розвитку зовнішньоекономічного комплексу країни являється об'єднання виробничих і зовнішньоекономічних видів діяльності в єдину органічну, успішно функціонуючу систему. Умовами успішного розвитку зовнішньоекономічного комплексу сьогодні являються: </a:t>
            </a:r>
            <a:endParaRPr kumimoji="0" lang="ru-RU" b="1" i="0" u="none" strike="noStrike" cap="none" normalizeH="0" baseline="0" dirty="0" smtClean="0">
              <a:ln>
                <a:noFill/>
              </a:ln>
              <a:solidFill>
                <a:srgbClr val="008000"/>
              </a:solidFill>
              <a:latin typeface="Arial" pitchFamily="34" charset="0"/>
              <a:cs typeface="Arial" pitchFamily="34" charset="0"/>
            </a:endParaRPr>
          </a:p>
          <a:p>
            <a:pPr marR="0" lvl="0" indent="357188" algn="l"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rgbClr val="008000"/>
                </a:solidFill>
                <a:latin typeface="Times New Roman" pitchFamily="18" charset="0"/>
                <a:ea typeface="Calibri" pitchFamily="34" charset="0"/>
                <a:cs typeface="Times New Roman" pitchFamily="18" charset="0"/>
              </a:rPr>
              <a:t>- зміцнення і нарощування експортного потенціалу; </a:t>
            </a:r>
            <a:endParaRPr kumimoji="0" lang="ru-RU" b="1" i="0" u="none" strike="noStrike" cap="none" normalizeH="0" baseline="0" dirty="0" smtClean="0">
              <a:ln>
                <a:noFill/>
              </a:ln>
              <a:solidFill>
                <a:srgbClr val="008000"/>
              </a:solidFill>
              <a:latin typeface="Arial" pitchFamily="34" charset="0"/>
              <a:cs typeface="Arial" pitchFamily="34" charset="0"/>
            </a:endParaRPr>
          </a:p>
          <a:p>
            <a:pPr marR="0" lvl="0" indent="357188" algn="l"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rgbClr val="008000"/>
                </a:solidFill>
                <a:latin typeface="Times New Roman" pitchFamily="18" charset="0"/>
                <a:ea typeface="Calibri" pitchFamily="34" charset="0"/>
                <a:cs typeface="Times New Roman" pitchFamily="18" charset="0"/>
              </a:rPr>
              <a:t>- активна участь в різних формах міжнародного спільного підприємництва; </a:t>
            </a:r>
            <a:endParaRPr kumimoji="0" lang="ru-RU" b="1" i="0" u="none" strike="noStrike" cap="none" normalizeH="0" baseline="0" dirty="0" smtClean="0">
              <a:ln>
                <a:noFill/>
              </a:ln>
              <a:solidFill>
                <a:srgbClr val="008000"/>
              </a:solidFill>
              <a:latin typeface="Arial" pitchFamily="34" charset="0"/>
              <a:cs typeface="Arial" pitchFamily="34" charset="0"/>
            </a:endParaRPr>
          </a:p>
          <a:p>
            <a:pPr marR="0" lvl="0" indent="357188" algn="l"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rgbClr val="008000"/>
                </a:solidFill>
                <a:latin typeface="Times New Roman" pitchFamily="18" charset="0"/>
                <a:ea typeface="Calibri" pitchFamily="34" charset="0"/>
                <a:cs typeface="Times New Roman" pitchFamily="18" charset="0"/>
              </a:rPr>
              <a:t>- підвищення конкурентоздатності підприємств і виробничо-господарського комплексу; </a:t>
            </a:r>
            <a:endParaRPr kumimoji="0" lang="ru-RU" b="1" i="0" u="none" strike="noStrike" cap="none" normalizeH="0" baseline="0" dirty="0" smtClean="0">
              <a:ln>
                <a:noFill/>
              </a:ln>
              <a:solidFill>
                <a:srgbClr val="008000"/>
              </a:solidFill>
              <a:latin typeface="Arial" pitchFamily="34" charset="0"/>
              <a:cs typeface="Arial" pitchFamily="34" charset="0"/>
            </a:endParaRPr>
          </a:p>
          <a:p>
            <a:pPr marR="0" lvl="0" indent="357188" algn="l"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rgbClr val="008000"/>
                </a:solidFill>
                <a:latin typeface="Times New Roman" pitchFamily="18" charset="0"/>
                <a:ea typeface="Calibri" pitchFamily="34" charset="0"/>
                <a:cs typeface="Times New Roman" pitchFamily="18" charset="0"/>
              </a:rPr>
              <a:t>- розширення самостійної діяльності підприємств, фірм регіонів країни в здійсненні зовнішньоекономічної діяльності. </a:t>
            </a:r>
            <a:endParaRPr kumimoji="0" lang="uk-UA" b="1" i="0" u="none" strike="noStrike" cap="none" normalizeH="0" baseline="0" dirty="0" smtClean="0">
              <a:ln>
                <a:noFill/>
              </a:ln>
              <a:solidFill>
                <a:srgbClr val="008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728" y="2500307"/>
            <a:ext cx="7429552"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5400" b="1" i="0" u="none" strike="noStrike" cap="none" normalizeH="0" baseline="0" dirty="0" smtClean="0">
                <a:ln>
                  <a:noFill/>
                </a:ln>
                <a:solidFill>
                  <a:srgbClr val="FF6600"/>
                </a:solidFill>
                <a:effectLst>
                  <a:outerShdw blurRad="38100" dist="38100" dir="2700000" algn="tl">
                    <a:srgbClr val="000000">
                      <a:alpha val="43137"/>
                    </a:srgbClr>
                  </a:outerShdw>
                </a:effectLst>
                <a:latin typeface="Arial" pitchFamily="34" charset="0"/>
                <a:cs typeface="Arial" pitchFamily="34" charset="0"/>
              </a:rPr>
              <a:t>ДЯКУЮ</a:t>
            </a:r>
            <a:r>
              <a:rPr kumimoji="0" lang="uk-UA" sz="5400" b="1" i="0" u="none" strike="noStrike" cap="none" normalizeH="0" dirty="0" smtClean="0">
                <a:ln>
                  <a:noFill/>
                </a:ln>
                <a:solidFill>
                  <a:srgbClr val="FF6600"/>
                </a:solidFill>
                <a:effectLst>
                  <a:outerShdw blurRad="38100" dist="38100" dir="2700000" algn="tl">
                    <a:srgbClr val="000000">
                      <a:alpha val="43137"/>
                    </a:srgbClr>
                  </a:outerShdw>
                </a:effectLst>
                <a:latin typeface="Arial" pitchFamily="34" charset="0"/>
                <a:cs typeface="Arial" pitchFamily="34" charset="0"/>
              </a:rPr>
              <a:t> ЗА УВАГУ!</a:t>
            </a: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5400" b="1" i="0" u="none" strike="noStrike" cap="none" normalizeH="0" dirty="0" smtClean="0">
                <a:ln>
                  <a:noFill/>
                </a:ln>
                <a:solidFill>
                  <a:srgbClr val="FF6600"/>
                </a:solidFill>
                <a:effectLst>
                  <a:outerShdw blurRad="38100" dist="38100" dir="2700000" algn="tl">
                    <a:srgbClr val="000000">
                      <a:alpha val="43137"/>
                    </a:srgbClr>
                  </a:outerShdw>
                </a:effectLst>
                <a:latin typeface="Arial" pitchFamily="34" charset="0"/>
                <a:cs typeface="Arial" pitchFamily="34" charset="0"/>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uk-UA" sz="5400" b="1" i="0" u="none" strike="noStrike" cap="none" normalizeH="0" baseline="0" dirty="0" smtClean="0">
              <a:ln>
                <a:noFill/>
              </a:ln>
              <a:solidFill>
                <a:srgbClr val="FF6600"/>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188</TotalTime>
  <Words>705</Words>
  <Application>Microsoft Office PowerPoint</Application>
  <PresentationFormat>Экран (4:3)</PresentationFormat>
  <Paragraphs>59</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Городская</vt:lpstr>
      <vt:lpstr>Види економічного потенціалу національної економіки</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Hi-Tech</dc:creator>
  <cp:lastModifiedBy>Admin</cp:lastModifiedBy>
  <cp:revision>9</cp:revision>
  <dcterms:created xsi:type="dcterms:W3CDTF">2012-11-12T19:44:41Z</dcterms:created>
  <dcterms:modified xsi:type="dcterms:W3CDTF">2015-02-12T13:26:45Z</dcterms:modified>
</cp:coreProperties>
</file>