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533400"/>
            <a:ext cx="7615044" cy="2868168"/>
          </a:xfrm>
        </p:spPr>
        <p:txBody>
          <a:bodyPr/>
          <a:lstStyle/>
          <a:p>
            <a:r>
              <a:rPr lang="uk-UA" dirty="0" err="1" smtClean="0"/>
              <a:t>Пам</a:t>
            </a:r>
            <a:r>
              <a:rPr lang="en-US" dirty="0" smtClean="0"/>
              <a:t>’</a:t>
            </a:r>
            <a:r>
              <a:rPr lang="uk-UA" dirty="0" smtClean="0"/>
              <a:t>ятка </a:t>
            </a:r>
            <a:br>
              <a:rPr lang="uk-UA" dirty="0" smtClean="0"/>
            </a:br>
            <a:r>
              <a:rPr lang="uk-UA" dirty="0" smtClean="0"/>
              <a:t>по роботі з учнями  </a:t>
            </a:r>
            <a:br>
              <a:rPr lang="uk-UA" dirty="0" smtClean="0"/>
            </a:br>
            <a:r>
              <a:rPr lang="uk-UA" dirty="0" smtClean="0"/>
              <a:t>класному керівнику від практичного психолога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3714752"/>
            <a:ext cx="6040360" cy="2571768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Підготувала:</a:t>
            </a:r>
          </a:p>
          <a:p>
            <a:r>
              <a:rPr lang="uk-UA" sz="2800" dirty="0" smtClean="0"/>
              <a:t>Практичний психолог</a:t>
            </a:r>
          </a:p>
          <a:p>
            <a:r>
              <a:rPr lang="uk-UA" sz="2800" dirty="0" smtClean="0"/>
              <a:t>Ізюмської гімназії №3 </a:t>
            </a:r>
          </a:p>
          <a:p>
            <a:r>
              <a:rPr lang="uk-UA" sz="2800" dirty="0" smtClean="0"/>
              <a:t>Орел Маргарита Олександрівна</a:t>
            </a:r>
            <a:endParaRPr lang="uk-UA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Зміст </a:t>
            </a:r>
            <a:r>
              <a:rPr lang="uk-UA" dirty="0" err="1" smtClean="0"/>
              <a:t>пам</a:t>
            </a:r>
            <a:r>
              <a:rPr lang="en-US" dirty="0" smtClean="0"/>
              <a:t>’</a:t>
            </a:r>
            <a:r>
              <a:rPr lang="uk-UA" dirty="0" smtClean="0"/>
              <a:t>ятки: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1. Встановлення довіри між проблемним підлітком та класним керівником.</a:t>
            </a:r>
          </a:p>
          <a:p>
            <a:r>
              <a:rPr lang="uk-UA" dirty="0" smtClean="0"/>
              <a:t>2. Рекомендації щодо спілкування з дітьми, схильними до правопорушень.</a:t>
            </a:r>
          </a:p>
          <a:p>
            <a:r>
              <a:rPr lang="uk-UA" dirty="0" smtClean="0"/>
              <a:t>3. Засоби впливи на підлітка щодо поліпшення його поведінки.</a:t>
            </a:r>
          </a:p>
          <a:p>
            <a:r>
              <a:rPr lang="uk-UA" dirty="0" smtClean="0"/>
              <a:t>4. Підвищення самооцінки у </a:t>
            </a:r>
            <a:r>
              <a:rPr lang="uk-UA" dirty="0" err="1" smtClean="0"/>
              <a:t>“важких”</a:t>
            </a:r>
            <a:r>
              <a:rPr lang="uk-UA" dirty="0" smtClean="0"/>
              <a:t> підлітків.</a:t>
            </a:r>
          </a:p>
          <a:p>
            <a:r>
              <a:rPr lang="uk-UA" dirty="0" smtClean="0"/>
              <a:t>5. Робота з агресивними дітьми.</a:t>
            </a:r>
          </a:p>
          <a:p>
            <a:r>
              <a:rPr lang="uk-UA" dirty="0" smtClean="0"/>
              <a:t>6. Формування навчальної мотивації.</a:t>
            </a:r>
          </a:p>
          <a:p>
            <a:r>
              <a:rPr lang="uk-UA" dirty="0" smtClean="0"/>
              <a:t>7. Сприяння саморозвитку гімназистів.</a:t>
            </a:r>
          </a:p>
          <a:p>
            <a:r>
              <a:rPr lang="uk-UA" dirty="0" smtClean="0"/>
              <a:t>8. Спілкування з важкими батьками.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643866" cy="1177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uk-UA" dirty="0" smtClean="0"/>
              <a:t>Правила </a:t>
            </a:r>
            <a:r>
              <a:rPr lang="uk-UA" dirty="0" smtClean="0"/>
              <a:t>роботи з агресивними дітьми</a:t>
            </a:r>
            <a:r>
              <a:rPr lang="uk-UA" dirty="0" smtClean="0"/>
              <a:t>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 Бути </a:t>
            </a:r>
            <a:r>
              <a:rPr lang="ru-RU" dirty="0" err="1" smtClean="0"/>
              <a:t>уважним</a:t>
            </a:r>
            <a:r>
              <a:rPr lang="ru-RU" dirty="0" smtClean="0"/>
              <a:t> до потреб </a:t>
            </a:r>
            <a:r>
              <a:rPr lang="ru-RU" dirty="0" err="1" smtClean="0"/>
              <a:t>дитини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Демонструвати</a:t>
            </a:r>
            <a:r>
              <a:rPr lang="ru-RU" dirty="0" smtClean="0"/>
              <a:t> модель </a:t>
            </a:r>
            <a:r>
              <a:rPr lang="ru-RU" dirty="0" err="1" smtClean="0"/>
              <a:t>неагресивної</a:t>
            </a:r>
            <a:r>
              <a:rPr lang="ru-RU" dirty="0" smtClean="0"/>
              <a:t> </a:t>
            </a:r>
            <a:r>
              <a:rPr lang="ru-RU" dirty="0" err="1" smtClean="0"/>
              <a:t>поведінки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Бути </a:t>
            </a:r>
            <a:r>
              <a:rPr lang="ru-RU" dirty="0" err="1" smtClean="0"/>
              <a:t>послідовним</a:t>
            </a:r>
            <a:r>
              <a:rPr lang="ru-RU" dirty="0" smtClean="0"/>
              <a:t> у </a:t>
            </a:r>
            <a:r>
              <a:rPr lang="ru-RU" dirty="0" err="1" smtClean="0"/>
              <a:t>покаранні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, </a:t>
            </a:r>
            <a:r>
              <a:rPr lang="ru-RU" dirty="0" err="1" smtClean="0"/>
              <a:t>карати</a:t>
            </a:r>
            <a:r>
              <a:rPr lang="ru-RU" dirty="0" smtClean="0"/>
              <a:t> за </a:t>
            </a:r>
            <a:r>
              <a:rPr lang="ru-RU" dirty="0" err="1" smtClean="0"/>
              <a:t>конкретні</a:t>
            </a:r>
            <a:r>
              <a:rPr lang="ru-RU" dirty="0" smtClean="0"/>
              <a:t> </a:t>
            </a:r>
            <a:r>
              <a:rPr lang="ru-RU" dirty="0" err="1" smtClean="0"/>
              <a:t>вчинки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Покарання</a:t>
            </a:r>
            <a:r>
              <a:rPr lang="ru-RU" dirty="0" smtClean="0"/>
              <a:t> не </a:t>
            </a:r>
            <a:r>
              <a:rPr lang="ru-RU" dirty="0" err="1" smtClean="0"/>
              <a:t>повинні</a:t>
            </a:r>
            <a:r>
              <a:rPr lang="ru-RU" dirty="0" smtClean="0"/>
              <a:t> </a:t>
            </a:r>
            <a:r>
              <a:rPr lang="ru-RU" dirty="0" err="1" smtClean="0"/>
              <a:t>принижувати</a:t>
            </a:r>
            <a:r>
              <a:rPr lang="ru-RU" dirty="0" smtClean="0"/>
              <a:t> </a:t>
            </a:r>
            <a:r>
              <a:rPr lang="ru-RU" dirty="0" err="1" smtClean="0"/>
              <a:t>дитину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5. </a:t>
            </a:r>
            <a:r>
              <a:rPr lang="ru-RU" dirty="0" err="1" smtClean="0"/>
              <a:t>Навчати</a:t>
            </a:r>
            <a:r>
              <a:rPr lang="ru-RU" dirty="0" smtClean="0"/>
              <a:t> </a:t>
            </a:r>
            <a:r>
              <a:rPr lang="ru-RU" dirty="0" err="1" smtClean="0"/>
              <a:t>прийнятних</a:t>
            </a:r>
            <a:r>
              <a:rPr lang="ru-RU" dirty="0" smtClean="0"/>
              <a:t> </a:t>
            </a:r>
            <a:r>
              <a:rPr lang="ru-RU" dirty="0" err="1" smtClean="0"/>
              <a:t>способів</a:t>
            </a:r>
            <a:r>
              <a:rPr lang="ru-RU" dirty="0" smtClean="0"/>
              <a:t> </a:t>
            </a:r>
            <a:r>
              <a:rPr lang="ru-RU" dirty="0" err="1" smtClean="0"/>
              <a:t>вираження</a:t>
            </a:r>
            <a:r>
              <a:rPr lang="ru-RU" dirty="0" smtClean="0"/>
              <a:t> </a:t>
            </a:r>
            <a:r>
              <a:rPr lang="ru-RU" dirty="0" err="1" smtClean="0"/>
              <a:t>гніву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6. </a:t>
            </a:r>
            <a:r>
              <a:rPr lang="ru-RU" dirty="0" err="1" smtClean="0"/>
              <a:t>Давати</a:t>
            </a:r>
            <a:r>
              <a:rPr lang="ru-RU" dirty="0" smtClean="0"/>
              <a:t> </a:t>
            </a:r>
            <a:r>
              <a:rPr lang="ru-RU" dirty="0" err="1" smtClean="0"/>
              <a:t>дитині</a:t>
            </a:r>
            <a:r>
              <a:rPr lang="ru-RU" dirty="0" smtClean="0"/>
              <a:t>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виявляти</a:t>
            </a:r>
            <a:r>
              <a:rPr lang="ru-RU" dirty="0" smtClean="0"/>
              <a:t> </a:t>
            </a:r>
            <a:r>
              <a:rPr lang="ru-RU" dirty="0" err="1" smtClean="0"/>
              <a:t>гнів</a:t>
            </a:r>
            <a:r>
              <a:rPr lang="ru-RU" dirty="0" smtClean="0"/>
              <a:t>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фрустрації</a:t>
            </a:r>
            <a:r>
              <a:rPr lang="ru-RU" dirty="0" smtClean="0"/>
              <a:t>.</a:t>
            </a:r>
          </a:p>
          <a:p>
            <a:r>
              <a:rPr lang="ru-RU" dirty="0" smtClean="0"/>
              <a:t>7. </a:t>
            </a:r>
            <a:r>
              <a:rPr lang="ru-RU" dirty="0" err="1" smtClean="0"/>
              <a:t>Розвивати</a:t>
            </a:r>
            <a:r>
              <a:rPr lang="ru-RU" dirty="0" smtClean="0"/>
              <a:t> </a:t>
            </a:r>
            <a:r>
              <a:rPr lang="ru-RU" dirty="0" err="1" smtClean="0"/>
              <a:t>здатність</a:t>
            </a:r>
            <a:r>
              <a:rPr lang="ru-RU" dirty="0" smtClean="0"/>
              <a:t> до </a:t>
            </a:r>
            <a:r>
              <a:rPr lang="ru-RU" dirty="0" err="1" smtClean="0"/>
              <a:t>емпатії</a:t>
            </a:r>
            <a:r>
              <a:rPr lang="ru-RU" dirty="0" smtClean="0"/>
              <a:t>.</a:t>
            </a:r>
          </a:p>
          <a:p>
            <a:r>
              <a:rPr lang="ru-RU" dirty="0" smtClean="0"/>
              <a:t>8. </a:t>
            </a:r>
            <a:r>
              <a:rPr lang="ru-RU" dirty="0" err="1" smtClean="0"/>
              <a:t>Розширювати</a:t>
            </a:r>
            <a:r>
              <a:rPr lang="ru-RU" dirty="0" smtClean="0"/>
              <a:t> </a:t>
            </a:r>
            <a:r>
              <a:rPr lang="ru-RU" dirty="0" err="1" smtClean="0"/>
              <a:t>поведінковий</a:t>
            </a:r>
            <a:r>
              <a:rPr lang="ru-RU" dirty="0" smtClean="0"/>
              <a:t> репертуар </a:t>
            </a:r>
            <a:r>
              <a:rPr lang="ru-RU" dirty="0" err="1" smtClean="0"/>
              <a:t>дитини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9. </a:t>
            </a:r>
            <a:r>
              <a:rPr lang="ru-RU" dirty="0" err="1" smtClean="0"/>
              <a:t>Відпрацьовувати</a:t>
            </a:r>
            <a:r>
              <a:rPr lang="ru-RU" dirty="0" smtClean="0"/>
              <a:t> </a:t>
            </a:r>
            <a:r>
              <a:rPr lang="ru-RU" dirty="0" err="1" smtClean="0"/>
              <a:t>навички</a:t>
            </a:r>
            <a:r>
              <a:rPr lang="ru-RU" dirty="0" smtClean="0"/>
              <a:t> </a:t>
            </a:r>
            <a:r>
              <a:rPr lang="ru-RU" dirty="0" err="1" smtClean="0"/>
              <a:t>регулювання</a:t>
            </a:r>
            <a:r>
              <a:rPr lang="ru-RU" dirty="0" smtClean="0"/>
              <a:t> </a:t>
            </a:r>
            <a:r>
              <a:rPr lang="ru-RU" dirty="0" err="1" smtClean="0"/>
              <a:t>конфліктних</a:t>
            </a:r>
            <a:r>
              <a:rPr lang="ru-RU" dirty="0" smtClean="0"/>
              <a:t> </a:t>
            </a:r>
            <a:r>
              <a:rPr lang="ru-RU" dirty="0" err="1" smtClean="0"/>
              <a:t>ситуацій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10. </a:t>
            </a:r>
            <a:r>
              <a:rPr lang="ru-RU" dirty="0" err="1" smtClean="0"/>
              <a:t>Учити</a:t>
            </a:r>
            <a:r>
              <a:rPr lang="ru-RU" dirty="0" smtClean="0"/>
              <a:t> </a:t>
            </a:r>
            <a:r>
              <a:rPr lang="ru-RU" dirty="0" err="1" smtClean="0"/>
              <a:t>брати</a:t>
            </a:r>
            <a:r>
              <a:rPr lang="ru-RU" dirty="0" smtClean="0"/>
              <a:t> </a:t>
            </a:r>
            <a:r>
              <a:rPr lang="ru-RU" dirty="0" err="1" smtClean="0"/>
              <a:t>відповідальність</a:t>
            </a:r>
            <a:r>
              <a:rPr lang="ru-RU" dirty="0" smtClean="0"/>
              <a:t> на себе.</a:t>
            </a:r>
          </a:p>
          <a:p>
            <a:r>
              <a:rPr lang="uk-UA" dirty="0" smtClean="0"/>
              <a:t> </a:t>
            </a:r>
            <a:endParaRPr lang="ru-RU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uk-UA" sz="3100" dirty="0" smtClean="0"/>
              <a:t>Прийоми, які можна використовувати під час роботи з агресивними </a:t>
            </a:r>
            <a:r>
              <a:rPr lang="uk-UA" sz="3100" dirty="0" smtClean="0"/>
              <a:t>дітьми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err="1" smtClean="0">
                <a:latin typeface="Comic Sans MS" pitchFamily="66" charset="0"/>
              </a:rPr>
              <a:t>Якщо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агресія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є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усвідомленим</a:t>
            </a:r>
            <a:r>
              <a:rPr lang="ru-RU" sz="3200" dirty="0" smtClean="0">
                <a:latin typeface="Comic Sans MS" pitchFamily="66" charset="0"/>
              </a:rPr>
              <a:t>, </a:t>
            </a:r>
            <a:r>
              <a:rPr lang="ru-RU" sz="3200" dirty="0" err="1" smtClean="0">
                <a:latin typeface="Comic Sans MS" pitchFamily="66" charset="0"/>
              </a:rPr>
              <a:t>контрольованим</a:t>
            </a:r>
            <a:r>
              <a:rPr lang="ru-RU" sz="3200" dirty="0" smtClean="0">
                <a:latin typeface="Comic Sans MS" pitchFamily="66" charset="0"/>
              </a:rPr>
              <a:t> актом </a:t>
            </a:r>
            <a:r>
              <a:rPr lang="ru-RU" sz="3200" dirty="0" err="1" smtClean="0">
                <a:latin typeface="Comic Sans MS" pitchFamily="66" charset="0"/>
              </a:rPr>
              <a:t>з</a:t>
            </a:r>
            <a:r>
              <a:rPr lang="ru-RU" sz="3200" dirty="0" smtClean="0">
                <a:latin typeface="Comic Sans MS" pitchFamily="66" charset="0"/>
              </a:rPr>
              <a:t> боку </a:t>
            </a:r>
            <a:r>
              <a:rPr lang="ru-RU" sz="3200" dirty="0" err="1" smtClean="0">
                <a:latin typeface="Comic Sans MS" pitchFamily="66" charset="0"/>
              </a:rPr>
              <a:t>дитини</a:t>
            </a:r>
            <a:r>
              <a:rPr lang="ru-RU" sz="3200" dirty="0" smtClean="0">
                <a:latin typeface="Comic Sans MS" pitchFamily="66" charset="0"/>
              </a:rPr>
              <a:t>, то для </a:t>
            </a:r>
            <a:r>
              <a:rPr lang="ru-RU" sz="3200" dirty="0" err="1" smtClean="0">
                <a:latin typeface="Comic Sans MS" pitchFamily="66" charset="0"/>
              </a:rPr>
              <a:t>дорослого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важливо</a:t>
            </a:r>
            <a:r>
              <a:rPr lang="ru-RU" sz="3200" dirty="0" smtClean="0">
                <a:latin typeface="Comic Sans MS" pitchFamily="66" charset="0"/>
              </a:rPr>
              <a:t> не </a:t>
            </a:r>
            <a:r>
              <a:rPr lang="ru-RU" sz="3200" dirty="0" err="1" smtClean="0">
                <a:latin typeface="Comic Sans MS" pitchFamily="66" charset="0"/>
              </a:rPr>
              <a:t>піддатися</a:t>
            </a:r>
            <a:r>
              <a:rPr lang="ru-RU" sz="3200" dirty="0" smtClean="0">
                <a:latin typeface="Comic Sans MS" pitchFamily="66" charset="0"/>
              </a:rPr>
              <a:t> на </a:t>
            </a:r>
            <a:r>
              <a:rPr lang="ru-RU" sz="3200" dirty="0" err="1" smtClean="0">
                <a:latin typeface="Comic Sans MS" pitchFamily="66" charset="0"/>
              </a:rPr>
              <a:t>таку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маніпуляцію</a:t>
            </a:r>
            <a:r>
              <a:rPr lang="ru-RU" sz="3200" dirty="0" smtClean="0">
                <a:latin typeface="Comic Sans MS" pitchFamily="66" charset="0"/>
              </a:rPr>
              <a:t>. При </a:t>
            </a:r>
            <a:r>
              <a:rPr lang="ru-RU" sz="3200" dirty="0" err="1" smtClean="0">
                <a:latin typeface="Comic Sans MS" pitchFamily="66" charset="0"/>
              </a:rPr>
              <a:t>цьому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доречно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досить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різко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призупиняти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агресивні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дії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або</a:t>
            </a:r>
            <a:r>
              <a:rPr lang="ru-RU" sz="3200" dirty="0" smtClean="0">
                <a:latin typeface="Comic Sans MS" pitchFamily="66" charset="0"/>
              </a:rPr>
              <a:t> (</a:t>
            </a:r>
            <a:r>
              <a:rPr lang="ru-RU" sz="3200" dirty="0" err="1" smtClean="0">
                <a:latin typeface="Comic Sans MS" pitchFamily="66" charset="0"/>
              </a:rPr>
              <a:t>якщо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це</a:t>
            </a:r>
            <a:r>
              <a:rPr lang="ru-RU" sz="3200" dirty="0" smtClean="0">
                <a:latin typeface="Comic Sans MS" pitchFamily="66" charset="0"/>
              </a:rPr>
              <a:t> не </a:t>
            </a:r>
            <a:r>
              <a:rPr lang="ru-RU" sz="3200" dirty="0" err="1" smtClean="0">
                <a:latin typeface="Comic Sans MS" pitchFamily="66" charset="0"/>
              </a:rPr>
              <a:t>завдасть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серйозної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шкоди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самій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дитині</a:t>
            </a:r>
            <a:r>
              <a:rPr lang="ru-RU" sz="3200" dirty="0" smtClean="0">
                <a:latin typeface="Comic Sans MS" pitchFamily="66" charset="0"/>
              </a:rPr>
              <a:t> та </a:t>
            </a:r>
            <a:r>
              <a:rPr lang="ru-RU" sz="3200" dirty="0" err="1" smtClean="0">
                <a:latin typeface="Comic Sans MS" pitchFamily="66" charset="0"/>
              </a:rPr>
              <a:t>оточенню</a:t>
            </a:r>
            <a:r>
              <a:rPr lang="ru-RU" sz="3200" dirty="0" smtClean="0">
                <a:latin typeface="Comic Sans MS" pitchFamily="66" charset="0"/>
              </a:rPr>
              <a:t>) </a:t>
            </a:r>
            <a:r>
              <a:rPr lang="ru-RU" sz="3200" dirty="0" err="1" smtClean="0">
                <a:latin typeface="Comic Sans MS" pitchFamily="66" charset="0"/>
              </a:rPr>
              <a:t>ігнорувати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їх</a:t>
            </a:r>
            <a:r>
              <a:rPr lang="ru-RU" sz="3200" dirty="0" smtClean="0">
                <a:latin typeface="Comic Sans MS" pitchFamily="66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7239000" cy="6170008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агресія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виявом</a:t>
            </a:r>
            <a:r>
              <a:rPr lang="ru-RU" dirty="0" smtClean="0"/>
              <a:t> </a:t>
            </a:r>
            <a:r>
              <a:rPr lang="ru-RU" dirty="0" err="1" smtClean="0"/>
              <a:t>гніву</a:t>
            </a:r>
            <a:r>
              <a:rPr lang="ru-RU" dirty="0" smtClean="0"/>
              <a:t>, </a:t>
            </a:r>
            <a:r>
              <a:rPr lang="ru-RU" dirty="0" err="1" smtClean="0"/>
              <a:t>можливе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різноманітних</a:t>
            </a:r>
            <a:r>
              <a:rPr lang="ru-RU" dirty="0" smtClean="0"/>
              <a:t> </a:t>
            </a:r>
            <a:r>
              <a:rPr lang="ru-RU" dirty="0" err="1" smtClean="0"/>
              <a:t>стратегій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:</a:t>
            </a:r>
          </a:p>
          <a:p>
            <a:r>
              <a:rPr lang="uk-UA" dirty="0" smtClean="0"/>
              <a:t>1) навчати дітей контролювати свої емоції і способи регулювання негативних почуттів без шкоди для оточення (цю стратегію використовують, якщо агресія виявляється у прямій формі). Наприклад, треба вчити змінювати пряму агресію на непряму за допомогою предметів-замінників, позбуватися внутрішнього напруження через активні дії, заняття спортом, рухливі ігри, вияв символічної агресії;</a:t>
            </a:r>
            <a:endParaRPr lang="ru-RU" dirty="0" smtClean="0"/>
          </a:p>
          <a:p>
            <a:r>
              <a:rPr lang="ru-RU" dirty="0" smtClean="0"/>
              <a:t>2) </a:t>
            </a:r>
            <a:r>
              <a:rPr lang="ru-RU" dirty="0" err="1" smtClean="0"/>
              <a:t>розвивати</a:t>
            </a:r>
            <a:r>
              <a:rPr lang="ru-RU" dirty="0" smtClean="0"/>
              <a:t> в </a:t>
            </a:r>
            <a:r>
              <a:rPr lang="ru-RU" dirty="0" err="1" smtClean="0"/>
              <a:t>дитини</a:t>
            </a:r>
            <a:r>
              <a:rPr lang="ru-RU" dirty="0" smtClean="0"/>
              <a:t> 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знижувати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емоційного</a:t>
            </a:r>
            <a:r>
              <a:rPr lang="ru-RU" dirty="0" smtClean="0"/>
              <a:t> </a:t>
            </a:r>
            <a:r>
              <a:rPr lang="ru-RU" dirty="0" err="1" smtClean="0"/>
              <a:t>напруження</a:t>
            </a:r>
            <a:r>
              <a:rPr lang="ru-RU" dirty="0" smtClean="0"/>
              <a:t> через </a:t>
            </a:r>
            <a:r>
              <a:rPr lang="ru-RU" dirty="0" err="1" smtClean="0"/>
              <a:t>фізичну</a:t>
            </a:r>
            <a:r>
              <a:rPr lang="ru-RU" dirty="0" smtClean="0"/>
              <a:t> </a:t>
            </a:r>
            <a:r>
              <a:rPr lang="ru-RU" dirty="0" err="1" smtClean="0"/>
              <a:t>релаксацію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Методи керування пасивно-агресивною поведінкою учнів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1. </a:t>
            </a:r>
            <a:r>
              <a:rPr lang="ru-RU" sz="3200" dirty="0" err="1" smtClean="0"/>
              <a:t>Зрозуміти</a:t>
            </a:r>
            <a:r>
              <a:rPr lang="ru-RU" sz="3200" dirty="0" smtClean="0"/>
              <a:t>, </a:t>
            </a:r>
            <a:r>
              <a:rPr lang="ru-RU" sz="3200" dirty="0" err="1" smtClean="0"/>
              <a:t>що</a:t>
            </a:r>
            <a:r>
              <a:rPr lang="ru-RU" sz="3200" dirty="0" smtClean="0"/>
              <a:t> </a:t>
            </a:r>
            <a:r>
              <a:rPr lang="ru-RU" sz="3200" dirty="0" err="1" smtClean="0"/>
              <a:t>пасивно-агресивна</a:t>
            </a:r>
            <a:r>
              <a:rPr lang="ru-RU" sz="3200" dirty="0" smtClean="0"/>
              <a:t> </a:t>
            </a:r>
            <a:r>
              <a:rPr lang="ru-RU" sz="3200" dirty="0" err="1" smtClean="0"/>
              <a:t>дитина</a:t>
            </a:r>
            <a:r>
              <a:rPr lang="ru-RU" sz="3200" dirty="0" smtClean="0"/>
              <a:t> </a:t>
            </a:r>
            <a:r>
              <a:rPr lang="ru-RU" sz="3200" dirty="0" err="1" smtClean="0"/>
              <a:t>може</a:t>
            </a:r>
            <a:r>
              <a:rPr lang="ru-RU" sz="3200" dirty="0" smtClean="0"/>
              <a:t> </a:t>
            </a:r>
            <a:r>
              <a:rPr lang="ru-RU" sz="3200" dirty="0" err="1" smtClean="0"/>
              <a:t>викликати</a:t>
            </a:r>
            <a:r>
              <a:rPr lang="ru-RU" sz="3200" dirty="0" smtClean="0"/>
              <a:t> в педагога у </a:t>
            </a:r>
            <a:r>
              <a:rPr lang="ru-RU" sz="3200" dirty="0" err="1" smtClean="0"/>
              <a:t>відповідь</a:t>
            </a:r>
            <a:r>
              <a:rPr lang="ru-RU" sz="3200" dirty="0" smtClean="0"/>
              <a:t> </a:t>
            </a:r>
            <a:r>
              <a:rPr lang="ru-RU" sz="3200" dirty="0" err="1" smtClean="0"/>
              <a:t>негативні</a:t>
            </a:r>
            <a:r>
              <a:rPr lang="ru-RU" sz="3200" dirty="0" smtClean="0"/>
              <a:t> </a:t>
            </a:r>
            <a:r>
              <a:rPr lang="ru-RU" sz="3200" dirty="0" err="1" smtClean="0"/>
              <a:t>почуття</a:t>
            </a:r>
            <a:r>
              <a:rPr lang="ru-RU" sz="3200" dirty="0" smtClean="0"/>
              <a:t> </a:t>
            </a:r>
            <a:r>
              <a:rPr lang="ru-RU" sz="3200" dirty="0" err="1" smtClean="0"/>
              <a:t>і</a:t>
            </a:r>
            <a:r>
              <a:rPr lang="ru-RU" sz="3200" dirty="0" smtClean="0"/>
              <a:t> </a:t>
            </a:r>
            <a:r>
              <a:rPr lang="ru-RU" sz="3200" dirty="0" err="1" smtClean="0"/>
              <a:t>неконструктивну</a:t>
            </a:r>
            <a:r>
              <a:rPr lang="ru-RU" sz="3200" dirty="0" smtClean="0"/>
              <a:t> </a:t>
            </a:r>
            <a:r>
              <a:rPr lang="ru-RU" sz="3200" dirty="0" err="1" smtClean="0"/>
              <a:t>поведінку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2. </a:t>
            </a:r>
            <a:r>
              <a:rPr lang="ru-RU" sz="3200" dirty="0" err="1" smtClean="0"/>
              <a:t>Зрозуміти</a:t>
            </a:r>
            <a:r>
              <a:rPr lang="ru-RU" sz="3200" dirty="0" smtClean="0"/>
              <a:t>, </a:t>
            </a:r>
            <a:r>
              <a:rPr lang="ru-RU" sz="3200" dirty="0" err="1" smtClean="0"/>
              <a:t>що</a:t>
            </a:r>
            <a:r>
              <a:rPr lang="ru-RU" sz="3200" dirty="0" smtClean="0"/>
              <a:t> мета </a:t>
            </a:r>
            <a:r>
              <a:rPr lang="ru-RU" sz="3200" dirty="0" err="1" smtClean="0"/>
              <a:t>пасивно-агресивної</a:t>
            </a:r>
            <a:r>
              <a:rPr lang="ru-RU" sz="3200" dirty="0" smtClean="0"/>
              <a:t> </a:t>
            </a:r>
            <a:r>
              <a:rPr lang="ru-RU" sz="3200" dirty="0" err="1" smtClean="0"/>
              <a:t>дитини</a:t>
            </a:r>
            <a:r>
              <a:rPr lang="ru-RU" sz="3200" dirty="0" smtClean="0"/>
              <a:t> — </a:t>
            </a:r>
            <a:r>
              <a:rPr lang="ru-RU" sz="3200" dirty="0" err="1" smtClean="0"/>
              <a:t>вивести</a:t>
            </a:r>
            <a:r>
              <a:rPr lang="ru-RU" sz="3200" dirty="0" smtClean="0"/>
              <a:t> </a:t>
            </a:r>
            <a:r>
              <a:rPr lang="ru-RU" sz="3200" dirty="0" err="1" smtClean="0"/>
              <a:t>вчителя</a:t>
            </a:r>
            <a:r>
              <a:rPr lang="ru-RU" sz="3200" dirty="0" smtClean="0"/>
              <a:t> </a:t>
            </a:r>
            <a:r>
              <a:rPr lang="ru-RU" sz="3200" dirty="0" err="1" smtClean="0"/>
              <a:t>з</a:t>
            </a:r>
            <a:r>
              <a:rPr lang="ru-RU" sz="3200" dirty="0" smtClean="0"/>
              <a:t> </a:t>
            </a:r>
            <a:r>
              <a:rPr lang="ru-RU" sz="3200" dirty="0" err="1" smtClean="0"/>
              <a:t>рівноваги</a:t>
            </a:r>
            <a:r>
              <a:rPr lang="ru-RU" sz="3200" dirty="0" smtClean="0"/>
              <a:t>, </a:t>
            </a:r>
            <a:r>
              <a:rPr lang="ru-RU" sz="3200" dirty="0" err="1" smtClean="0"/>
              <a:t>домогтися</a:t>
            </a:r>
            <a:r>
              <a:rPr lang="ru-RU" sz="3200" dirty="0" smtClean="0"/>
              <a:t>, </a:t>
            </a:r>
            <a:r>
              <a:rPr lang="ru-RU" sz="3200" dirty="0" err="1" smtClean="0"/>
              <a:t>щоб</a:t>
            </a:r>
            <a:r>
              <a:rPr lang="ru-RU" sz="3200" dirty="0" smtClean="0"/>
              <a:t> </a:t>
            </a:r>
            <a:r>
              <a:rPr lang="ru-RU" sz="3200" dirty="0" err="1" smtClean="0"/>
              <a:t>він</a:t>
            </a:r>
            <a:r>
              <a:rPr lang="ru-RU" sz="3200" dirty="0" smtClean="0"/>
              <a:t> </a:t>
            </a:r>
            <a:r>
              <a:rPr lang="ru-RU" sz="3200" dirty="0" err="1" smtClean="0"/>
              <a:t>втратив</a:t>
            </a:r>
            <a:r>
              <a:rPr lang="ru-RU" sz="3200" dirty="0" smtClean="0"/>
              <a:t> контроль над собою.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3200" dirty="0" smtClean="0"/>
              <a:t>3. Зрозуміти, що всі пасивно-агресивні тактики — це неприйнятні способи вираження гніву та злості.</a:t>
            </a:r>
            <a:endParaRPr lang="ru-RU" sz="3200" dirty="0" smtClean="0"/>
          </a:p>
          <a:p>
            <a:r>
              <a:rPr lang="uk-UA" sz="3200" dirty="0" smtClean="0"/>
              <a:t>4. Проаналізувати, як ви сприймаєте чиєсь роздратування і виражаєте свій гнів, щоб упевнитися, що ви самі не реалізуєте у своїй поведінці пасивно-агресивний стиль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84</TotalTime>
  <Words>395</Words>
  <PresentationFormat>Экран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Пам’ятка  по роботі з учнями   класному керівнику від практичного психолога </vt:lpstr>
      <vt:lpstr>Зміст пам’ятки:</vt:lpstr>
      <vt:lpstr> Правила роботи з агресивними дітьми:</vt:lpstr>
      <vt:lpstr>  Прийоми, які можна використовувати під час роботи з агресивними дітьми</vt:lpstr>
      <vt:lpstr>Слайд 5</vt:lpstr>
      <vt:lpstr>Методи керування пасивно-агресивною поведінкою учнів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Пам’ятка  по роботі з учнями   класному керівнику від практичного психолога </dc:title>
  <dc:creator>Виталий</dc:creator>
  <cp:lastModifiedBy>Margarita</cp:lastModifiedBy>
  <cp:revision>10</cp:revision>
  <dcterms:created xsi:type="dcterms:W3CDTF">2016-01-27T12:42:20Z</dcterms:created>
  <dcterms:modified xsi:type="dcterms:W3CDTF">2016-01-27T19:50:14Z</dcterms:modified>
</cp:coreProperties>
</file>