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8" r:id="rId2"/>
    <p:sldId id="285" r:id="rId3"/>
    <p:sldId id="275" r:id="rId4"/>
    <p:sldId id="279" r:id="rId5"/>
    <p:sldId id="260" r:id="rId6"/>
    <p:sldId id="278" r:id="rId7"/>
    <p:sldId id="286" r:id="rId8"/>
    <p:sldId id="281" r:id="rId9"/>
    <p:sldId id="277" r:id="rId10"/>
    <p:sldId id="283" r:id="rId11"/>
    <p:sldId id="282" r:id="rId12"/>
    <p:sldId id="284" r:id="rId13"/>
    <p:sldId id="274" r:id="rId14"/>
    <p:sldId id="276" r:id="rId15"/>
    <p:sldId id="262" r:id="rId16"/>
    <p:sldId id="265" r:id="rId17"/>
    <p:sldId id="267" r:id="rId18"/>
    <p:sldId id="268" r:id="rId19"/>
    <p:sldId id="269" r:id="rId20"/>
    <p:sldId id="270" r:id="rId21"/>
    <p:sldId id="26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3" autoAdjust="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861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861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861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6861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1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1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1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1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1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2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2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2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2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6862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4BB306A-AB55-48DA-8CEF-E097975A4422}" type="datetimeFigureOut">
              <a:rPr lang="ru-RU"/>
              <a:pPr/>
              <a:t>12.01.2015</a:t>
            </a:fld>
            <a:endParaRPr lang="ru-RU"/>
          </a:p>
        </p:txBody>
      </p:sp>
      <p:sp>
        <p:nvSpPr>
          <p:cNvPr id="6862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862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9A6923-2C0E-4BAE-A867-508B2EF5B6E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862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2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D2FD8A-B8BB-421A-AB61-61302F685A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BC2B7B1B-635F-439B-9105-EFBB56866236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A327CD-6646-4E28-8A6B-CABEEE27A25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22734A4-F0C6-4EC4-8D20-724B72EB1F82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AFD4645-5CC5-453F-BCE3-800B54105FE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6D4262C-0BF3-4AF6-AE59-E82EA4122D39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533D41-92FC-4C52-A4F6-CF4A33D3C69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3D1C0FE-09AB-43C5-B91A-FD62626C1C71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C0F1B5-81C0-42F3-AACD-62B73E28640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448A69B-7222-4138-8A8E-4A6C97B71CF2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55D6A83-2393-4586-A31F-8CA92A736B4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A49A5A8-8F77-49A8-8146-874BB52431A2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17405E-724E-49CF-87B8-041E7C5A569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0FFAF6C-8EE5-4B52-9ECA-B206ACA11921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D612DF0-8903-4583-BF91-83DAD7889AE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2ADAC41-06A0-4686-B031-23EF52CA9C69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23C11C-F062-4D37-AC95-FC9CE46FAC7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9EB993D-B5D6-4E0E-9BA2-643D68CD6CC2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4FAA02-95D9-4207-96CB-49A3BEDCAAD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CDF18EEC-AF8F-4A8D-AF42-F7A39BEA0EDF}" type="datetimeFigureOut">
              <a:rPr lang="ru-RU"/>
              <a:pPr/>
              <a:t>12.01.2015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565F5BA9-84C4-42F9-B3CD-665794241AD5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6758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6758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759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759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6759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6759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6759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6759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759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6759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6759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5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760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3AEED600-511E-4344-9E64-98CA39369091}" type="datetimeFigureOut">
              <a:rPr lang="ru-RU"/>
              <a:pPr/>
              <a:t>12.01.2015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Тема уроку: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«</a:t>
            </a:r>
            <a:r>
              <a:rPr lang="ru-RU" dirty="0" err="1"/>
              <a:t>Політичний</a:t>
            </a:r>
            <a:r>
              <a:rPr lang="ru-RU" dirty="0"/>
              <a:t> </a:t>
            </a:r>
            <a:r>
              <a:rPr lang="ru-RU" dirty="0" err="1"/>
              <a:t>устрій</a:t>
            </a:r>
            <a:r>
              <a:rPr lang="ru-RU" dirty="0"/>
              <a:t> </a:t>
            </a:r>
            <a:r>
              <a:rPr lang="ru-RU" dirty="0" err="1"/>
              <a:t>Лівобережної</a:t>
            </a:r>
            <a:r>
              <a:rPr lang="ru-RU" dirty="0"/>
              <a:t> </a:t>
            </a:r>
            <a:r>
              <a:rPr lang="ru-RU" dirty="0" err="1"/>
              <a:t>Гетьманщини</a:t>
            </a:r>
            <a:r>
              <a:rPr lang="ru-RU" dirty="0"/>
              <a:t> та </a:t>
            </a:r>
            <a:r>
              <a:rPr lang="ru-RU" dirty="0" err="1"/>
              <a:t>Слобідської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в </a:t>
            </a:r>
            <a:r>
              <a:rPr lang="ru-RU" dirty="0" err="1"/>
              <a:t>другій</a:t>
            </a:r>
            <a:r>
              <a:rPr lang="ru-RU" dirty="0"/>
              <a:t> </a:t>
            </a:r>
            <a:r>
              <a:rPr lang="ru-RU" dirty="0" err="1"/>
              <a:t>половині</a:t>
            </a:r>
            <a:r>
              <a:rPr lang="ru-RU" dirty="0"/>
              <a:t> XVII ст</a:t>
            </a:r>
            <a:r>
              <a:rPr lang="ru-RU" dirty="0" smtClean="0"/>
              <a:t>.»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549275"/>
            <a:ext cx="763270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ru-RU" sz="5000">
              <a:solidFill>
                <a:srgbClr val="FFFF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944938"/>
            <a:ext cx="6400800" cy="1501775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endParaRPr lang="ru-RU" sz="3400">
              <a:solidFill>
                <a:srgbClr val="898989"/>
              </a:solidFill>
            </a:endParaRPr>
          </a:p>
        </p:txBody>
      </p:sp>
      <p:pic>
        <p:nvPicPr>
          <p:cNvPr id="14339" name="Picture 2" descr="I:\від 8\Ukraine_1740_kossaks_map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38175"/>
            <a:ext cx="80645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8532813" cy="461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ru-RU" sz="5000">
              <a:solidFill>
                <a:srgbClr val="FFFF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944938"/>
            <a:ext cx="6400800" cy="1501775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endParaRPr lang="ru-RU" sz="3400">
              <a:solidFill>
                <a:srgbClr val="898989"/>
              </a:solidFill>
            </a:endParaRPr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549275"/>
            <a:ext cx="7856537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altLang="ja-JP" b="1"/>
              <a:t>План </a:t>
            </a:r>
          </a:p>
          <a:p>
            <a:pPr>
              <a:buFont typeface="Wingdings" pitchFamily="2" charset="2"/>
              <a:buNone/>
            </a:pPr>
            <a:r>
              <a:rPr lang="uk-UA" altLang="ja-JP" b="1"/>
              <a:t>1.  Масова  колонізація  українцями  Слобожанщини.</a:t>
            </a:r>
          </a:p>
          <a:p>
            <a:pPr>
              <a:buFont typeface="Wingdings" pitchFamily="2" charset="2"/>
              <a:buNone/>
            </a:pPr>
            <a:r>
              <a:rPr lang="uk-UA" altLang="ja-JP" b="1"/>
              <a:t>2.  Адміністративно – територіальний  устрій  Лівобережної  та  Слобідської  України.</a:t>
            </a:r>
          </a:p>
          <a:p>
            <a:pPr>
              <a:buFont typeface="Wingdings" pitchFamily="2" charset="2"/>
              <a:buNone/>
            </a:pPr>
            <a:r>
              <a:rPr lang="uk-UA" altLang="ja-JP" b="1"/>
              <a:t>3.  Соціальний  устрій.</a:t>
            </a:r>
            <a:endParaRPr lang="ru-RU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708650"/>
          </a:xfrm>
        </p:spPr>
        <p:txBody>
          <a:bodyPr/>
          <a:lstStyle/>
          <a:p>
            <a:r>
              <a:rPr lang="uk-UA" altLang="ja-JP" sz="2400" b="1"/>
              <a:t>Завдання:  </a:t>
            </a:r>
            <a:r>
              <a:rPr lang="uk-UA" altLang="ja-JP" sz="2400" i="1"/>
              <a:t/>
            </a:r>
            <a:br>
              <a:rPr lang="uk-UA" altLang="ja-JP" sz="2400" i="1"/>
            </a:br>
            <a:r>
              <a:rPr lang="uk-UA" altLang="ja-JP" sz="2400" i="1"/>
              <a:t/>
            </a:r>
            <a:br>
              <a:rPr lang="uk-UA" altLang="ja-JP" sz="2400" i="1"/>
            </a:br>
            <a:r>
              <a:rPr lang="uk-UA" altLang="ja-JP" sz="2400" b="1" i="1"/>
              <a:t>Чому  землі  на  схід  від  Гетьманщини  на  кордоні  з  Москвою  були  незаселені?</a:t>
            </a:r>
            <a:br>
              <a:rPr lang="uk-UA" altLang="ja-JP" sz="2400" b="1" i="1"/>
            </a:br>
            <a:r>
              <a:rPr lang="uk-UA" altLang="ja-JP" sz="2400" b="1" i="1"/>
              <a:t/>
            </a:r>
            <a:br>
              <a:rPr lang="uk-UA" altLang="ja-JP" sz="2400" b="1" i="1"/>
            </a:br>
            <a:r>
              <a:rPr lang="uk-UA" altLang="ja-JP" sz="2400" b="1" i="1"/>
              <a:t>Чому  московський  уряд  був  зацікавлений  в  заселенні  цих  земель?</a:t>
            </a:r>
            <a:br>
              <a:rPr lang="uk-UA" altLang="ja-JP" sz="2400" b="1" i="1"/>
            </a:br>
            <a:r>
              <a:rPr lang="uk-UA" altLang="ja-JP" sz="2400" b="1" i="1"/>
              <a:t/>
            </a:r>
            <a:br>
              <a:rPr lang="uk-UA" altLang="ja-JP" sz="2400" b="1" i="1"/>
            </a:br>
            <a:r>
              <a:rPr lang="uk-UA" altLang="ja-JP" sz="2400" b="1" i="1"/>
              <a:t>Що  він  робив  для  того,  щоб  привабити  сюди  переселенців?</a:t>
            </a:r>
            <a:br>
              <a:rPr lang="uk-UA" altLang="ja-JP" sz="2400" b="1" i="1"/>
            </a:br>
            <a:r>
              <a:rPr lang="uk-UA" altLang="ja-JP" sz="2400" b="1" i="1"/>
              <a:t/>
            </a:r>
            <a:br>
              <a:rPr lang="uk-UA" altLang="ja-JP" sz="2400" b="1" i="1"/>
            </a:br>
            <a:r>
              <a:rPr lang="uk-UA" altLang="ja-JP" sz="2400" b="1" i="1"/>
              <a:t>А  чому  саме  в  сер.  17  ст.  переселенський  рух  став  масовим?  Які  події  в  цей  час  відбувалися  на  території  Гетьманщини?</a:t>
            </a:r>
            <a:endParaRPr lang="ru-RU" sz="2400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1331913" y="692150"/>
            <a:ext cx="2519362" cy="136842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9900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uk-UA" sz="1600" b="1">
                <a:latin typeface="Times New Roman" pitchFamily="18" charset="0"/>
              </a:rPr>
              <a:t>ПЕРЕДУМОВИ  КОЛОНІЗАЦІЇ</a:t>
            </a:r>
            <a:endParaRPr lang="ru-RU" sz="1600"/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4067175" y="836613"/>
            <a:ext cx="4465638" cy="11430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ru-RU" sz="1400" b="1">
                <a:latin typeface="Times New Roman" pitchFamily="18" charset="0"/>
              </a:rPr>
              <a:t>Незаселеність  земель у  верхів’ях  Псла,  Ворскли,  Сіверського  Дінця  через  набіги  татар</a:t>
            </a:r>
            <a:r>
              <a:rPr lang="ru-RU" sz="1200" b="1">
                <a:latin typeface="Times New Roman" pitchFamily="18" charset="0"/>
              </a:rPr>
              <a:t>.</a:t>
            </a:r>
            <a:endParaRPr lang="ru-RU" sz="1200" b="1"/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4067175" y="1989138"/>
            <a:ext cx="4465638" cy="11430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uk-UA" sz="1400" b="1">
                <a:latin typeface="Times New Roman" pitchFamily="18" charset="0"/>
              </a:rPr>
              <a:t>Зацікавленість  московського  уряду  у  заселенні  цих  земель  для  захисту  московських  кордонів.</a:t>
            </a:r>
            <a:endParaRPr lang="ru-RU" sz="1400" b="1"/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4067175" y="3141663"/>
            <a:ext cx="4465638" cy="12573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ru-RU" sz="1400" b="1">
                <a:latin typeface="Times New Roman" pitchFamily="18" charset="0"/>
              </a:rPr>
              <a:t>Складна  внутрішня  ситуація  в  Гетьманщині,  пов’язана  з  Національно – визвольною  війною  та  Руїною.</a:t>
            </a:r>
            <a:r>
              <a:rPr lang="ru-RU" sz="1400">
                <a:latin typeface="Times New Roman" pitchFamily="18" charset="0"/>
              </a:rPr>
              <a:t> </a:t>
            </a:r>
            <a:endParaRPr lang="ru-RU" sz="1400"/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4067175" y="4437063"/>
            <a:ext cx="4465638" cy="12573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ru-RU" sz="1400" b="1">
                <a:latin typeface="Times New Roman" pitchFamily="18" charset="0"/>
              </a:rPr>
              <a:t>Надання  московським  урядом  пільг  переселенцям  ( звільнення  від  податків  за  промисли,  право  займанщини  та  ін.  )</a:t>
            </a:r>
            <a:endParaRPr lang="ru-RU" sz="1400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ru-RU" sz="5000">
              <a:solidFill>
                <a:srgbClr val="FFFF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944938"/>
            <a:ext cx="6400800" cy="1501775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endParaRPr lang="ru-RU" sz="3400">
              <a:solidFill>
                <a:srgbClr val="898989"/>
              </a:solidFill>
            </a:endParaRPr>
          </a:p>
        </p:txBody>
      </p:sp>
      <p:pic>
        <p:nvPicPr>
          <p:cNvPr id="18435" name="Picture 2" descr="I:\від 8\1a0ba-xarkiv0fortetsia018v.we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765175"/>
            <a:ext cx="786923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205"/>
          <a:stretch>
            <a:fillRect/>
          </a:stretch>
        </p:blipFill>
        <p:spPr bwMode="auto">
          <a:xfrm>
            <a:off x="395288" y="-674688"/>
            <a:ext cx="8353425" cy="712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1079500" y="1557338"/>
            <a:ext cx="7164388" cy="46799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>
                  <a:alpha val="39000"/>
                </a:srgbClr>
              </a:gs>
              <a:gs pos="100000">
                <a:srgbClr val="FF6699">
                  <a:alpha val="39000"/>
                </a:srgbClr>
              </a:gs>
            </a:gsLst>
            <a:lin ang="5400000" scaled="1"/>
          </a:gradFill>
          <a:ln w="76200" cmpd="tri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Гетьманщина  поділялася  на  10  полків:  Стародубський,  Чернігівський,  Ніжинський,  Прилуцький,  Київський,  Гадяцький,  Переяславський,  Лубенський,  Миргородський,  Полтавський.  Полками  керували  полковники.</a:t>
            </a:r>
          </a:p>
          <a:p>
            <a:pPr lvl="1">
              <a:buFont typeface="Symbol" pitchFamily="18" charset="2"/>
              <a:buChar char="·"/>
            </a:pPr>
            <a:endParaRPr lang="ru-RU" b="1">
              <a:latin typeface="Times New Roman" pitchFamily="18" charset="0"/>
            </a:endParaRPr>
          </a:p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Столицею  Гетьманщини  було  місто  Батурин.</a:t>
            </a:r>
          </a:p>
          <a:p>
            <a:pPr lvl="1">
              <a:buFont typeface="Symbol" pitchFamily="18" charset="2"/>
              <a:buChar char="·"/>
            </a:pPr>
            <a:endParaRPr lang="ru-RU" b="1">
              <a:latin typeface="Times New Roman" pitchFamily="18" charset="0"/>
            </a:endParaRPr>
          </a:p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Гетьманщина  не  була  політично  самостійною.  Вона  мала  автономію  у  внутрішніх  справах.</a:t>
            </a:r>
          </a:p>
          <a:p>
            <a:pPr lvl="1">
              <a:buFont typeface="Symbol" pitchFamily="18" charset="2"/>
              <a:buChar char="·"/>
            </a:pPr>
            <a:endParaRPr lang="ru-RU" b="1">
              <a:latin typeface="Times New Roman" pitchFamily="18" charset="0"/>
            </a:endParaRPr>
          </a:p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Очолював  Гетьманщину  гетьман,  який  в  др.  пол.  17  ст.  обирався  на  вузькій  Старшинській  раді,  потім  це  рішення  схвалювалося  на  Генеральній  військовій  раді,  а  потім  затверджувалось  царем.</a:t>
            </a:r>
            <a:endParaRPr lang="ru-RU" b="1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r>
              <a:rPr lang="uk-UA" altLang="ja-JP" sz="2000" b="1"/>
              <a:t>Адміністративно – політичний  устрій  Гетьманщини</a:t>
            </a:r>
            <a:r>
              <a:rPr lang="ru-RU" altLang="ja-JP"/>
              <a:t> 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2" descr="I:\від 8\Map_of_sloboda_regiments1764.web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388" y="579438"/>
            <a:ext cx="7573962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575" y="1196975"/>
            <a:ext cx="836136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ja-JP" sz="2000" b="1"/>
              <a:t>Адміністративно – політичний  устрій  Слобідської  України</a:t>
            </a:r>
            <a:r>
              <a:rPr lang="ru-RU" altLang="ja-JP"/>
              <a:t> </a:t>
            </a:r>
            <a:endParaRPr lang="ru-RU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900113" y="1844675"/>
            <a:ext cx="7416800" cy="425291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>
                  <a:alpha val="45000"/>
                </a:srgbClr>
              </a:gs>
              <a:gs pos="100000">
                <a:srgbClr val="FF66FF">
                  <a:alpha val="39000"/>
                </a:srgbClr>
              </a:gs>
            </a:gsLst>
            <a:lin ang="5400000" scaled="1"/>
          </a:gradFill>
          <a:ln w="76200" cmpd="tri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Територія  Слобідської  України  поділялася  на 5 полків:  Харківський,  Сумський,  Охтирський,  Острогозький,  Ізюмський.  На  чолі  полків  стояли  полковники, які  підпорядковувалися  бєлгородському  воєводі.</a:t>
            </a:r>
          </a:p>
          <a:p>
            <a:pPr lvl="1">
              <a:buFont typeface="Symbol" pitchFamily="18" charset="2"/>
              <a:buChar char="·"/>
            </a:pPr>
            <a:endParaRPr lang="ru-RU" b="1">
              <a:latin typeface="Times New Roman" pitchFamily="18" charset="0"/>
            </a:endParaRPr>
          </a:p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Посади  гетьмана  не  існувало,  не  було  й  генеральної  старшини.</a:t>
            </a:r>
          </a:p>
          <a:p>
            <a:pPr lvl="1">
              <a:buFont typeface="Symbol" pitchFamily="18" charset="2"/>
              <a:buChar char="·"/>
            </a:pPr>
            <a:endParaRPr lang="ru-RU" b="1">
              <a:latin typeface="Times New Roman" pitchFamily="18" charset="0"/>
            </a:endParaRPr>
          </a:p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Кожний  полк  одержував  царську  жалувану  грамоту.</a:t>
            </a:r>
          </a:p>
          <a:p>
            <a:pPr lvl="1">
              <a:buFont typeface="Symbol" pitchFamily="18" charset="2"/>
              <a:buChar char="·"/>
            </a:pPr>
            <a:endParaRPr lang="ru-RU" b="1">
              <a:latin typeface="Times New Roman" pitchFamily="18" charset="0"/>
            </a:endParaRPr>
          </a:p>
          <a:p>
            <a:pPr lvl="1">
              <a:buFont typeface="Symbol" pitchFamily="18" charset="2"/>
              <a:buChar char="·"/>
            </a:pPr>
            <a:r>
              <a:rPr lang="ru-RU" b="1">
                <a:latin typeface="Times New Roman" pitchFamily="18" charset="0"/>
              </a:rPr>
              <a:t>Полковників  обирали  полки,  потім  це  рішення  погоджував  воєвода,    а  потім  затверджував  цар.</a:t>
            </a:r>
            <a:endParaRPr lang="ru-RU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5063" y="828675"/>
            <a:ext cx="3332162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Рисунок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828675"/>
            <a:ext cx="3240087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413" y="692150"/>
            <a:ext cx="42481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92150"/>
            <a:ext cx="669766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765175"/>
            <a:ext cx="5529263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050" y="620713"/>
            <a:ext cx="468153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913" y="582613"/>
            <a:ext cx="6421437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ja-JP" b="1"/>
              <a:t>Домашнє  завдання:</a:t>
            </a:r>
            <a:endParaRPr lang="ru-RU" b="1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altLang="ja-JP"/>
              <a:t>Опрацювати параграф </a:t>
            </a:r>
            <a:r>
              <a:rPr lang="uk-UA" altLang="ja-JP" b="1"/>
              <a:t>26 </a:t>
            </a:r>
            <a:r>
              <a:rPr lang="uk-UA" altLang="ja-JP"/>
              <a:t>за підручником та виконайте завдання 1-4 в кінці параграфа. Вивчити визначення нових понять.</a:t>
            </a:r>
            <a:endParaRPr lang="ru-RU" altLang="ja-JP"/>
          </a:p>
          <a:p>
            <a:r>
              <a:rPr lang="ru-RU" altLang="ja-JP"/>
              <a:t>Боляк І.  підготувати повідомлення про Івана Сірка.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 build="p"/>
    </p:bld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270</TotalTime>
  <Words>289</Words>
  <Application>Microsoft Office PowerPoint</Application>
  <PresentationFormat>Экран (4:3)</PresentationFormat>
  <Paragraphs>31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Пиксел</vt:lpstr>
      <vt:lpstr>Тема уроку: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Завдання:    Чому  землі  на  схід  від  Гетьманщини  на  кордоні  з  Москвою  були  незаселені?  Чому  московський  уряд  був  зацікавлений  в  заселенні  цих  земель?  Що  він  робив  для  того,  щоб  привабити  сюди  переселенців?  А  чому  саме  в  сер.  17  ст.  переселенський  рух  став  масовим?  Які  події  в  цей  час  відбувалися  на  території  Гетьманщини?</vt:lpstr>
      <vt:lpstr>Презентация PowerPoint</vt:lpstr>
      <vt:lpstr>Презентация PowerPoint</vt:lpstr>
      <vt:lpstr>Презентация PowerPoint</vt:lpstr>
      <vt:lpstr>Адміністративно – політичний  устрій  Гетьманщини </vt:lpstr>
      <vt:lpstr>Презентация PowerPoint</vt:lpstr>
      <vt:lpstr>Презентация PowerPoint</vt:lpstr>
      <vt:lpstr>Адміністративно – політичний  устрій  Слобідської  України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 завдання: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MOBY_DICK</cp:lastModifiedBy>
  <cp:revision>11</cp:revision>
  <dcterms:created xsi:type="dcterms:W3CDTF">2014-12-23T12:50:53Z</dcterms:created>
  <dcterms:modified xsi:type="dcterms:W3CDTF">2015-01-12T18:27:03Z</dcterms:modified>
</cp:coreProperties>
</file>