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56" r:id="rId2"/>
    <p:sldMasterId id="2147483804" r:id="rId3"/>
    <p:sldMasterId id="2147483816" r:id="rId4"/>
    <p:sldMasterId id="2147483828" r:id="rId5"/>
    <p:sldMasterId id="2147483852" r:id="rId6"/>
  </p:sldMasterIdLst>
  <p:sldIdLst>
    <p:sldId id="256" r:id="rId7"/>
    <p:sldId id="257" r:id="rId8"/>
    <p:sldId id="269" r:id="rId9"/>
    <p:sldId id="258" r:id="rId10"/>
    <p:sldId id="259" r:id="rId11"/>
    <p:sldId id="260" r:id="rId12"/>
    <p:sldId id="261" r:id="rId13"/>
    <p:sldId id="262" r:id="rId14"/>
    <p:sldId id="270" r:id="rId15"/>
    <p:sldId id="263" r:id="rId16"/>
    <p:sldId id="271" r:id="rId17"/>
    <p:sldId id="264" r:id="rId18"/>
    <p:sldId id="265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0" autoAdjust="0"/>
    <p:restoredTop sz="94660"/>
  </p:normalViewPr>
  <p:slideViewPr>
    <p:cSldViewPr>
      <p:cViewPr>
        <p:scale>
          <a:sx n="42" d="100"/>
          <a:sy n="42" d="100"/>
        </p:scale>
        <p:origin x="-2202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мара\Desktop\Rainbow-Fanta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8720" y="0"/>
            <a:ext cx="11052720" cy="69079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352928" cy="648072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 Российский Государственный Университет им. А.И. Герцена. </a:t>
            </a:r>
            <a:endParaRPr lang="ru-RU" sz="2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24528" cy="5373216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b="1" i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Segoe Script" pitchFamily="34" charset="0"/>
              </a:rPr>
              <a:t>В.Т.Кудрявцев. Воображение ребенка: природа и развитие // Психологический журнал. 2001. № 5. Статья I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r"/>
            <a:endParaRPr lang="ru-RU" sz="2000" dirty="0" smtClean="0">
              <a:solidFill>
                <a:schemeClr val="tx1"/>
              </a:solidFill>
            </a:endParaRPr>
          </a:p>
          <a:p>
            <a:pPr algn="r"/>
            <a:endParaRPr lang="ru-RU" sz="2000" dirty="0">
              <a:solidFill>
                <a:schemeClr val="tx1"/>
              </a:solidFill>
            </a:endParaRPr>
          </a:p>
          <a:p>
            <a:pPr algn="r"/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smtClean="0">
                <a:solidFill>
                  <a:schemeClr val="tx1"/>
                </a:solidFill>
              </a:rPr>
              <a:t>        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34400" cy="510880"/>
          </a:xfrm>
        </p:spPr>
        <p:txBody>
          <a:bodyPr>
            <a:normAutofit fontScale="90000"/>
          </a:bodyPr>
          <a:lstStyle/>
          <a:p>
            <a:pPr algn="l"/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Кудрявцев, Владимир </a:t>
            </a:r>
            <a:r>
              <a:rPr lang="ru-RU" i="1" dirty="0" err="1" smtClean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Товиевич</a:t>
            </a:r>
            <a:r>
              <a:rPr lang="ru-RU" i="1" dirty="0" smtClean="0"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i="1" dirty="0" smtClean="0">
                <a:effectLst>
                  <a:reflection blurRad="6350" stA="55000" endA="300" endPos="45500" dir="5400000" sy="-100000" algn="bl" rotWithShape="0"/>
                </a:effectLst>
              </a:rPr>
            </a:br>
            <a:endParaRPr lang="ru-RU" i="1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566392" cy="471026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i="1" dirty="0" smtClean="0"/>
              <a:t>Российский психолог. Доктор психологических наук, профессор, заведующий кафедрой теории и истории психологии Института психологии им. Л. С. </a:t>
            </a:r>
            <a:r>
              <a:rPr lang="ru-RU" i="1" dirty="0" err="1" smtClean="0"/>
              <a:t>Выготского</a:t>
            </a:r>
            <a:r>
              <a:rPr lang="ru-RU" i="1" dirty="0" smtClean="0"/>
              <a:t> РГГУ, заведующий лабораторией психолого-педагогических основ развивающего образования Института развития дошкольного образования РАО, Президент Автономной некоммерческой организации «Центр развивающего образования Владимира Кудрявцева».</a:t>
            </a:r>
            <a:endParaRPr lang="ru-RU" i="1" dirty="0"/>
          </a:p>
        </p:txBody>
      </p:sp>
      <p:pic>
        <p:nvPicPr>
          <p:cNvPr id="2050" name="Picture 2" descr="C:\Users\Тамара\Desktop\m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556792"/>
            <a:ext cx="2832100" cy="330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6012160" y="4797152"/>
            <a:ext cx="2952328" cy="15121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 fontAlgn="t"/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</a:rPr>
              <a:t>Дата рождения: 13 марта  1961г. (51 год)</a:t>
            </a:r>
            <a:endParaRPr lang="ru-RU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мара\Desktop\-jVniZtC2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2616" y="0"/>
            <a:ext cx="12191998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1520" y="764704"/>
            <a:ext cx="3024336" cy="244827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Что же такое воображение?</a:t>
            </a:r>
            <a:endParaRPr kumimoji="0" lang="ru-RU" sz="3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Тамара\Desktop\735873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959" y="3212976"/>
            <a:ext cx="6480041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Тамара\Desktop\5245165-origina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0"/>
            <a:ext cx="3707904" cy="3548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Тамара\Desktop\master-yoda-wallpap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528" y="0"/>
            <a:ext cx="5711957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Тамара\Desktop\zYYp5dt7Z7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204864"/>
            <a:ext cx="1906607" cy="2371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6479704" y="3861048"/>
            <a:ext cx="2664296" cy="237626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i="1" dirty="0" smtClean="0">
                <a:solidFill>
                  <a:schemeClr val="bg1"/>
                </a:solidFill>
                <a:latin typeface="Segoe Script" pitchFamily="34" charset="0"/>
              </a:rPr>
              <a:t>Способность сознания создавать образы, представления, идеи и манипулировать ими</a:t>
            </a:r>
            <a:endParaRPr lang="ru-RU" i="1" dirty="0">
              <a:solidFill>
                <a:schemeClr val="bg1"/>
              </a:solidFill>
              <a:latin typeface="Segoe Script" pitchFamily="34" charset="0"/>
            </a:endParaRPr>
          </a:p>
        </p:txBody>
      </p:sp>
      <p:pic>
        <p:nvPicPr>
          <p:cNvPr id="1026" name="Picture 2" descr="C:\Users\Тамара\Desktop\LjHWXyMoMW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09120"/>
            <a:ext cx="3285998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мара\Desktop\кляксы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-381000" y="0"/>
            <a:ext cx="9525000" cy="59531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6075040"/>
            <a:ext cx="7498080" cy="782960"/>
          </a:xfrm>
        </p:spPr>
        <p:txBody>
          <a:bodyPr>
            <a:normAutofit fontScale="90000"/>
          </a:bodyPr>
          <a:lstStyle/>
          <a:p>
            <a:pPr algn="r"/>
            <a:r>
              <a:rPr lang="ru-RU" i="1" dirty="0" err="1" smtClean="0">
                <a:solidFill>
                  <a:schemeClr val="tx1"/>
                </a:solidFill>
                <a:effectLst/>
                <a:cs typeface="Browallia New" pitchFamily="34" charset="-34"/>
              </a:rPr>
              <a:t>Ильенков</a:t>
            </a:r>
            <a:r>
              <a:rPr lang="ru-RU" i="1" dirty="0" smtClean="0">
                <a:solidFill>
                  <a:schemeClr val="tx1"/>
                </a:solidFill>
                <a:effectLst/>
                <a:cs typeface="Browallia New" pitchFamily="34" charset="-34"/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  <a:effectLst/>
                <a:cs typeface="Browallia New" pitchFamily="34" charset="-34"/>
              </a:rPr>
              <a:t>Эвальд</a:t>
            </a:r>
            <a:r>
              <a:rPr lang="ru-RU" i="1" dirty="0" smtClean="0">
                <a:solidFill>
                  <a:schemeClr val="tx1"/>
                </a:solidFill>
                <a:effectLst/>
                <a:cs typeface="Browallia New" pitchFamily="34" charset="-34"/>
              </a:rPr>
              <a:t> Васильевич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924944"/>
            <a:ext cx="5040560" cy="26642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/>
              <a:t>Согласно </a:t>
            </a:r>
            <a:r>
              <a:rPr lang="ru-RU" i="1" dirty="0" err="1" smtClean="0"/>
              <a:t>Ильенкову</a:t>
            </a:r>
            <a:r>
              <a:rPr lang="ru-RU" i="1" dirty="0" smtClean="0"/>
              <a:t>, любое всеобщее вначале возникает как "аномалия", затем приобретающая статус закона. С такими "аномалиями" и имеет дело воображение.)</a:t>
            </a:r>
          </a:p>
          <a:p>
            <a:endParaRPr lang="ru-RU" dirty="0"/>
          </a:p>
        </p:txBody>
      </p:sp>
      <p:pic>
        <p:nvPicPr>
          <p:cNvPr id="1026" name="Picture 2" descr="C:\Users\Тамара\Desktop\logosfera_Ilienk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484784"/>
            <a:ext cx="3022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мара\Desktop\клякс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73208" cy="57332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94928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  <a:effectLst/>
                <a:cs typeface="Browallia New" pitchFamily="34" charset="-34"/>
              </a:rPr>
              <a:t>Гегель, Георг Вильгельм Фридрих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852936"/>
            <a:ext cx="5112568" cy="3035424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ru-RU" b="1" dirty="0" smtClean="0"/>
              <a:t>Воображая, мыслящий дух "отождествляет свои </a:t>
            </a:r>
            <a:r>
              <a:rPr lang="ru-RU" b="1" i="1" dirty="0" smtClean="0"/>
              <a:t>всеобщие </a:t>
            </a:r>
            <a:r>
              <a:rPr lang="ru-RU" b="1" dirty="0" smtClean="0"/>
              <a:t>представления с тем, что есть </a:t>
            </a:r>
            <a:r>
              <a:rPr lang="ru-RU" b="1" i="1" dirty="0" smtClean="0"/>
              <a:t>особенного </a:t>
            </a:r>
            <a:r>
              <a:rPr lang="ru-RU" b="1" dirty="0" smtClean="0"/>
              <a:t>в образе и тем самым дает им </a:t>
            </a:r>
            <a:r>
              <a:rPr lang="ru-RU" b="1" i="1" dirty="0" smtClean="0"/>
              <a:t>образное </a:t>
            </a:r>
            <a:r>
              <a:rPr lang="ru-RU" b="1" dirty="0" smtClean="0"/>
              <a:t>наличное бытие"</a:t>
            </a:r>
            <a:endParaRPr lang="ru-RU" b="1" dirty="0"/>
          </a:p>
        </p:txBody>
      </p:sp>
      <p:pic>
        <p:nvPicPr>
          <p:cNvPr id="2050" name="Picture 2" descr="C:\Users\Тамара\Desktop\geg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44824"/>
            <a:ext cx="3152775" cy="4000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Тамара\Desktop\image001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5371108" cy="582657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661248"/>
            <a:ext cx="7740352" cy="854968"/>
          </a:xfrm>
        </p:spPr>
        <p:txBody>
          <a:bodyPr>
            <a:normAutofit fontScale="90000"/>
          </a:bodyPr>
          <a:lstStyle/>
          <a:p>
            <a:pPr algn="r"/>
            <a:r>
              <a:rPr lang="ru-RU" i="1" dirty="0" smtClean="0">
                <a:solidFill>
                  <a:schemeClr val="tx1"/>
                </a:solidFill>
                <a:effectLst/>
                <a:cs typeface="Browallia New" pitchFamily="34" charset="-34"/>
              </a:rPr>
              <a:t>Пиаже, Жан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332656"/>
            <a:ext cx="4536504" cy="3600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i="1" dirty="0" smtClean="0">
                <a:cs typeface="Browallia New" pitchFamily="34" charset="-34"/>
              </a:rPr>
              <a:t>Схема познавательного интеллекта</a:t>
            </a:r>
            <a:endParaRPr lang="ru-RU" sz="2000" i="1" dirty="0">
              <a:cs typeface="Browallia New" pitchFamily="34" charset="-34"/>
            </a:endParaRPr>
          </a:p>
        </p:txBody>
      </p:sp>
      <p:pic>
        <p:nvPicPr>
          <p:cNvPr id="3074" name="Picture 2" descr="C:\Users\Тамара\Desktop\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996952"/>
            <a:ext cx="2273300" cy="2417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мара\Desktop\клякс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9635" y="0"/>
            <a:ext cx="9403635" cy="6857999"/>
          </a:xfrm>
          <a:prstGeom prst="rect">
            <a:avLst/>
          </a:prstGeom>
          <a:noFill/>
        </p:spPr>
      </p:pic>
      <p:pic>
        <p:nvPicPr>
          <p:cNvPr id="4098" name="Picture 2" descr="C:\Users\Тамара\Desktop\220px-Friedrich_Wilhelm_Joseph_von_Schell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276872"/>
            <a:ext cx="2794000" cy="322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45224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chemeClr val="tx1"/>
                </a:solidFill>
                <a:effectLst/>
                <a:cs typeface="Browallia New" pitchFamily="34" charset="-34"/>
              </a:rPr>
              <a:t>Шеллинг, Фридрих Вильгельм Йозеф фон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67536" y="2636912"/>
            <a:ext cx="4176464" cy="338437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latin typeface="Segoe Script" pitchFamily="34" charset="0"/>
                <a:cs typeface="Browallia New" pitchFamily="34" charset="-34"/>
              </a:rPr>
              <a:t>Воображение "парит между конечностью и бесконечностью, или, что то же самое, опосредствует теоретическую и практическую сферы" и производит "в этом парении нечто", а именно - </a:t>
            </a:r>
            <a:r>
              <a:rPr lang="ru-RU" b="1" i="1" dirty="0" smtClean="0">
                <a:latin typeface="Segoe Script" pitchFamily="34" charset="0"/>
                <a:cs typeface="Browallia New" pitchFamily="34" charset="-34"/>
              </a:rPr>
              <a:t>идеи </a:t>
            </a:r>
            <a:endParaRPr lang="ru-RU" b="1" dirty="0">
              <a:latin typeface="Segoe Script" pitchFamily="34" charset="0"/>
              <a:cs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332657"/>
            <a:ext cx="3096344" cy="2952328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b="1" i="1" dirty="0" err="1" smtClean="0"/>
              <a:t>Алекса́ндр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Рома́нович</a:t>
            </a:r>
            <a:r>
              <a:rPr lang="ru-RU" b="1" i="1" dirty="0" smtClean="0"/>
              <a:t> </a:t>
            </a:r>
            <a:r>
              <a:rPr lang="ru-RU" b="1" i="1" dirty="0" err="1" smtClean="0"/>
              <a:t>Лу́рия</a:t>
            </a:r>
            <a:r>
              <a:rPr lang="ru-RU" i="1" dirty="0" smtClean="0"/>
              <a:t>  — советский психолог, основатель отечественной нейропсихологии, сотрудник Л. С. </a:t>
            </a:r>
            <a:r>
              <a:rPr lang="ru-RU" i="1" dirty="0" err="1" smtClean="0"/>
              <a:t>Выготского</a:t>
            </a:r>
            <a:r>
              <a:rPr lang="ru-RU" i="1" dirty="0" smtClean="0"/>
              <a:t> и один из лидеров круга </a:t>
            </a:r>
            <a:r>
              <a:rPr lang="ru-RU" i="1" dirty="0" err="1" smtClean="0"/>
              <a:t>Выготского</a:t>
            </a:r>
            <a:r>
              <a:rPr lang="ru-RU" i="1" dirty="0" smtClean="0"/>
              <a:t>. </a:t>
            </a:r>
            <a:endParaRPr lang="ru-RU" i="1" dirty="0"/>
          </a:p>
        </p:txBody>
      </p:sp>
      <p:pic>
        <p:nvPicPr>
          <p:cNvPr id="1026" name="Picture 2" descr="C:\Users\Тамара\Desktop\x_3de94d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540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Тамара\Desktop\Sergei_Eisenstein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348880"/>
            <a:ext cx="2610705" cy="3889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2771800" y="3789040"/>
            <a:ext cx="3240360" cy="2592287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ru-RU" sz="2000" b="1" i="1" dirty="0" err="1" smtClean="0"/>
              <a:t>Серге́й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Миха́йлович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Эйзенште́йн</a:t>
            </a:r>
            <a:r>
              <a:rPr lang="ru-RU" sz="2000" i="1" dirty="0" smtClean="0"/>
              <a:t>  — советский режиссёр театра и кино, художник, сценарист, теоретик искусства, педагог. Заслуженный деятель искусств РСФСР (1935 год).</a:t>
            </a:r>
            <a:endParaRPr kumimoji="0" lang="ru-RU" sz="27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4437112"/>
            <a:ext cx="2771800" cy="129614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lvl="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kumimoji="0" lang="ru-RU" sz="2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Детский</a:t>
            </a:r>
            <a:r>
              <a:rPr kumimoji="0" lang="ru-RU" sz="27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рисунок</a:t>
            </a:r>
            <a:endParaRPr kumimoji="0" lang="ru-RU" sz="27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мара\Desktop\Pavel_Fedotov_-_Сватовство_майора_-_Google_Art_Proj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5458"/>
            <a:ext cx="9144000" cy="7093458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467544" y="404664"/>
            <a:ext cx="5832648" cy="108011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r>
              <a:rPr lang="ru-RU" sz="2800" b="1" dirty="0" smtClean="0">
                <a:solidFill>
                  <a:schemeClr val="bg1"/>
                </a:solidFill>
              </a:rPr>
              <a:t>А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r>
              <a:rPr lang="ru-RU" sz="2800" b="1" dirty="0" smtClean="0">
                <a:solidFill>
                  <a:schemeClr val="bg1"/>
                </a:solidFill>
              </a:rPr>
              <a:t>Федотов</a:t>
            </a:r>
            <a:r>
              <a:rPr lang="ru-RU" sz="2800" dirty="0" smtClean="0">
                <a:solidFill>
                  <a:schemeClr val="bg1"/>
                </a:solidFill>
              </a:rPr>
              <a:t>  «</a:t>
            </a:r>
            <a:r>
              <a:rPr lang="ru-RU" sz="2800" b="1" dirty="0" smtClean="0">
                <a:solidFill>
                  <a:schemeClr val="bg1"/>
                </a:solidFill>
              </a:rPr>
              <a:t>Сватовство майора»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3754760" cy="5750099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Итак, ребенок не только изображает, но и видит окружающее руководствуясь, прежде всего смысловыми установками. Там, где у него исчерпывается запас таких установок, он самостоятельно порождает новые. </a:t>
            </a:r>
            <a:endParaRPr lang="ru-RU" i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050" name="Picture 2" descr="C:\Users\Тамара\Desktop\monsters-inc_2001-3-2141x2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3185" y="0"/>
            <a:ext cx="499081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мара\Desktop\1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7069578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мара\Desktop\игруш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3999789"/>
            <a:ext cx="4283968" cy="2858211"/>
          </a:xfrm>
          <a:prstGeom prst="rect">
            <a:avLst/>
          </a:prstGeom>
          <a:noFill/>
        </p:spPr>
      </p:pic>
      <p:pic>
        <p:nvPicPr>
          <p:cNvPr id="6150" name="Picture 6" descr="C:\Users\Тамара\Desktop\igrushki-dla-rebe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3905250"/>
            <a:ext cx="4429125" cy="2952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Тамара\Desktop\The_REAL_Rainbow_Babi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836712"/>
            <a:ext cx="5112568" cy="23006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80928"/>
            <a:ext cx="4392488" cy="2016224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latin typeface="Segoe Print" pitchFamily="2" charset="0"/>
              </a:rPr>
              <a:t>Для младенца игрушка воплощает его собственную живую эмоциональную память о Событии общения</a:t>
            </a:r>
            <a:br>
              <a:rPr lang="ru-RU" sz="2000" b="1" i="1" dirty="0" smtClean="0">
                <a:latin typeface="Segoe Print" pitchFamily="2" charset="0"/>
              </a:rPr>
            </a:br>
            <a:r>
              <a:rPr lang="ru-RU" sz="2000" b="1" i="1" dirty="0" smtClean="0">
                <a:latin typeface="Segoe Print" pitchFamily="2" charset="0"/>
              </a:rPr>
              <a:t>(</a:t>
            </a:r>
            <a:r>
              <a:rPr lang="ru-RU" sz="2000" b="1" i="1" dirty="0" err="1" smtClean="0">
                <a:latin typeface="Segoe Print" pitchFamily="2" charset="0"/>
              </a:rPr>
              <a:t>со-бытии</a:t>
            </a:r>
            <a:r>
              <a:rPr lang="ru-RU" sz="2000" b="1" i="1" dirty="0" smtClean="0">
                <a:latin typeface="Segoe Print" pitchFamily="2" charset="0"/>
              </a:rPr>
              <a:t> в общении) со взрослым.</a:t>
            </a:r>
            <a:endParaRPr lang="ru-RU" sz="2000" b="1" i="1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Тамара\Desktop\16279-oboi-novogodnyaya-elka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692696"/>
            <a:ext cx="5436096" cy="56886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Социализированному взрослому и потом бывает трудно понять, почему украшение елки может ускорить долгожданное появление Деда Мороза, а с ним - и приход Нового года, - для этого нужна фантазия.</a:t>
            </a:r>
            <a:endParaRPr lang="ru-RU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Тамара\Desktop\75077176_large_1229946943_0022eq2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68656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332656"/>
            <a:ext cx="7467600" cy="4525963"/>
          </a:xfrm>
        </p:spPr>
        <p:txBody>
          <a:bodyPr/>
          <a:lstStyle/>
          <a:p>
            <a:pPr algn="r">
              <a:buNone/>
            </a:pPr>
            <a:r>
              <a:rPr lang="ru-RU" i="1" dirty="0" smtClean="0">
                <a:solidFill>
                  <a:schemeClr val="bg1"/>
                </a:solidFill>
                <a:latin typeface="Segoe Print" pitchFamily="2" charset="0"/>
              </a:rPr>
              <a:t>Как трудно понять взрослому, почему память о золотых волосах Маленького принца заставит прирученного им Лиса полюбить шелест колосьев на ветру (образ А. де Сент-Экзюпери)...</a:t>
            </a:r>
            <a:endParaRPr lang="ru-RU" i="1" dirty="0">
              <a:solidFill>
                <a:schemeClr val="bg1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Тамара\Desktop\qe61cUSCMi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9400" y="1778000"/>
            <a:ext cx="3784600" cy="50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4716016" cy="3816424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5400" i="1" dirty="0" smtClean="0">
                <a:latin typeface="Segoe Print" pitchFamily="2" charset="0"/>
              </a:rPr>
              <a:t>Спасибо за внимание!</a:t>
            </a:r>
            <a:endParaRPr lang="ru-RU" sz="5400" i="1" dirty="0">
              <a:solidFill>
                <a:schemeClr val="bg1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олнцестояние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хническ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ткрыт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226</TotalTime>
  <Words>273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Тема Office</vt:lpstr>
      <vt:lpstr>Официальная</vt:lpstr>
      <vt:lpstr>Солнцестояние</vt:lpstr>
      <vt:lpstr>Поток</vt:lpstr>
      <vt:lpstr>Техническая</vt:lpstr>
      <vt:lpstr>Открытая</vt:lpstr>
      <vt:lpstr> Российский Государственный Университет им. А.И. Герцена. </vt:lpstr>
      <vt:lpstr>Кудрявцев, Владимир Товиевич </vt:lpstr>
      <vt:lpstr>Слайд 3</vt:lpstr>
      <vt:lpstr>Слайд 4</vt:lpstr>
      <vt:lpstr>Ильенков, Эвальд Васильевич </vt:lpstr>
      <vt:lpstr>Гегель, Георг Вильгельм Фридрих </vt:lpstr>
      <vt:lpstr>Пиаже, Жан </vt:lpstr>
      <vt:lpstr>Шеллинг, Фридрих Вильгельм Йозеф фон </vt:lpstr>
      <vt:lpstr>Слайд 9</vt:lpstr>
      <vt:lpstr>Слайд 10</vt:lpstr>
      <vt:lpstr>Слайд 11</vt:lpstr>
      <vt:lpstr>Слайд 12</vt:lpstr>
      <vt:lpstr>Для младенца игрушка воплощает его собственную живую эмоциональную память о Событии общения (со-бытии в общении) со взрослым.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Российский Государственный Университет им. А.И. Герцена. </dc:title>
  <dc:creator>Snake</dc:creator>
  <cp:lastModifiedBy>Snake</cp:lastModifiedBy>
  <cp:revision>28</cp:revision>
  <dcterms:created xsi:type="dcterms:W3CDTF">2012-12-15T18:27:55Z</dcterms:created>
  <dcterms:modified xsi:type="dcterms:W3CDTF">2013-11-19T13:23:20Z</dcterms:modified>
</cp:coreProperties>
</file>