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82" r:id="rId3"/>
    <p:sldId id="257" r:id="rId4"/>
    <p:sldId id="258" r:id="rId5"/>
    <p:sldId id="260" r:id="rId6"/>
    <p:sldId id="279" r:id="rId7"/>
    <p:sldId id="262" r:id="rId8"/>
    <p:sldId id="263" r:id="rId9"/>
    <p:sldId id="264" r:id="rId10"/>
    <p:sldId id="280"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13A01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15" autoAdjust="0"/>
    <p:restoredTop sz="94660"/>
  </p:normalViewPr>
  <p:slideViewPr>
    <p:cSldViewPr>
      <p:cViewPr varScale="1">
        <p:scale>
          <a:sx n="80" d="100"/>
          <a:sy n="80" d="100"/>
        </p:scale>
        <p:origin x="-1014"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90493ED-6C53-4A97-985D-4FC5FCC7EB86}" type="datetimeFigureOut">
              <a:rPr lang="ru-RU"/>
              <a:pPr>
                <a:defRPr/>
              </a:pPr>
              <a:t>27.01.2016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97D1A2F-A0B8-4B8A-8ECE-B92157D7515F}"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F1CC88C-2636-4504-9AC9-8119256772BC}" type="datetimeFigureOut">
              <a:rPr lang="ru-RU"/>
              <a:pPr>
                <a:defRPr/>
              </a:pPr>
              <a:t>27.01.2016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C9A22B2-D09B-46C5-B7A4-5F9192E8851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EC4183DB-A4EF-4ED9-B328-B55B28556E45}" type="datetimeFigureOut">
              <a:rPr lang="ru-RU"/>
              <a:pPr>
                <a:defRPr/>
              </a:pPr>
              <a:t>27.01.2016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C21452A-9580-4722-A104-61497CB846E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B9B3BF3-8A81-498B-A92E-9A9BDBD58F20}" type="datetimeFigureOut">
              <a:rPr lang="ru-RU"/>
              <a:pPr>
                <a:defRPr/>
              </a:pPr>
              <a:t>27.01.2016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2F673DD-1739-4895-AA6B-3955E61E4A8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53BD4B0C-F058-4636-A102-93E9ED35D186}" type="datetimeFigureOut">
              <a:rPr lang="ru-RU"/>
              <a:pPr>
                <a:defRPr/>
              </a:pPr>
              <a:t>27.01.2016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0933772A-9AFD-4957-A276-46230BD56F37}"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DC9B367-2672-40D1-94CF-E3DFF00669E6}" type="datetimeFigureOut">
              <a:rPr lang="ru-RU"/>
              <a:pPr>
                <a:defRPr/>
              </a:pPr>
              <a:t>27.01.2016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66E0F21B-7CD2-40D0-9058-9AB28225253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E7BEFD14-7662-454C-85D1-929D0C6B2B8D}" type="datetimeFigureOut">
              <a:rPr lang="ru-RU"/>
              <a:pPr>
                <a:defRPr/>
              </a:pPr>
              <a:t>27.01.2016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3CE83CE0-4657-49F9-8D9F-6C5E2C1999C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C81922F-7E3F-4635-B9E4-0694CC04E3AB}" type="datetimeFigureOut">
              <a:rPr lang="ru-RU"/>
              <a:pPr>
                <a:defRPr/>
              </a:pPr>
              <a:t>27.01.2016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161F1EB-130D-46D3-9620-EF8B09BBFB2C}"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E616C493-B103-44E1-A10E-2784C67A99F8}" type="datetimeFigureOut">
              <a:rPr lang="ru-RU"/>
              <a:pPr>
                <a:defRPr/>
              </a:pPr>
              <a:t>27.01.2016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003913C-D69B-4BF9-9BBA-986CB3B85BB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0C4F15B-DDB3-4031-AA10-D70D5C92C421}" type="datetimeFigureOut">
              <a:rPr lang="ru-RU"/>
              <a:pPr>
                <a:defRPr/>
              </a:pPr>
              <a:t>27.01.2016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283EDE3-E340-4BB7-97A3-30E4C2D9FE3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8B1B917-BA6F-4683-864F-1FD4B99C69EB}" type="datetimeFigureOut">
              <a:rPr lang="ru-RU"/>
              <a:pPr>
                <a:defRPr/>
              </a:pPr>
              <a:t>27.01.2016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EB46823-6E92-4B56-A132-88B854A19A2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EFED84E-0338-4784-B7A3-AC542BD7E8FA}" type="datetimeFigureOut">
              <a:rPr lang="ru-RU"/>
              <a:pPr>
                <a:defRPr/>
              </a:pPr>
              <a:t>27.01.2016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3DE3BE9A-55F8-4861-9ECF-9BA0D4EEB9F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jpeg"/><Relationship Id="rId7" Type="http://schemas.openxmlformats.org/officeDocument/2006/relationships/image" Target="../media/image3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7.png"/><Relationship Id="rId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jpeg"/><Relationship Id="rId9" Type="http://schemas.openxmlformats.org/officeDocument/2006/relationships/image" Target="../media/image63.png"/></Relationships>
</file>

<file path=ppt/slides/_rels/slide12.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4.png"/><Relationship Id="rId3" Type="http://schemas.openxmlformats.org/officeDocument/2006/relationships/image" Target="../media/image64.jpeg"/><Relationship Id="rId7" Type="http://schemas.openxmlformats.org/officeDocument/2006/relationships/image" Target="../media/image68.jpeg"/><Relationship Id="rId12" Type="http://schemas.openxmlformats.org/officeDocument/2006/relationships/image" Target="../media/image73.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67.jpeg"/><Relationship Id="rId11" Type="http://schemas.openxmlformats.org/officeDocument/2006/relationships/image" Target="../media/image72.jpeg"/><Relationship Id="rId5" Type="http://schemas.openxmlformats.org/officeDocument/2006/relationships/image" Target="../media/image66.jpeg"/><Relationship Id="rId10" Type="http://schemas.openxmlformats.org/officeDocument/2006/relationships/image" Target="../media/image71.jpeg"/><Relationship Id="rId4" Type="http://schemas.openxmlformats.org/officeDocument/2006/relationships/image" Target="../media/image65.jpeg"/><Relationship Id="rId9" Type="http://schemas.openxmlformats.org/officeDocument/2006/relationships/image" Target="../media/image70.jpeg"/><Relationship Id="rId14" Type="http://schemas.openxmlformats.org/officeDocument/2006/relationships/image" Target="../media/image75.png"/></Relationships>
</file>

<file path=ppt/slides/_rels/slide1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0.jpeg"/><Relationship Id="rId7" Type="http://schemas.openxmlformats.org/officeDocument/2006/relationships/image" Target="../media/image83.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82.png"/><Relationship Id="rId4" Type="http://schemas.openxmlformats.org/officeDocument/2006/relationships/image" Target="../media/image81.jpeg"/><Relationship Id="rId9" Type="http://schemas.openxmlformats.org/officeDocument/2006/relationships/image" Target="../media/image85.png"/></Relationships>
</file>

<file path=ppt/slides/_rels/slide15.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jpeg"/><Relationship Id="rId7" Type="http://schemas.openxmlformats.org/officeDocument/2006/relationships/image" Target="../media/image90.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89.png"/><Relationship Id="rId11" Type="http://schemas.openxmlformats.org/officeDocument/2006/relationships/image" Target="../media/image94.jpeg"/><Relationship Id="rId5" Type="http://schemas.openxmlformats.org/officeDocument/2006/relationships/image" Target="../media/image88.jpeg"/><Relationship Id="rId10" Type="http://schemas.openxmlformats.org/officeDocument/2006/relationships/image" Target="../media/image93.png"/><Relationship Id="rId4" Type="http://schemas.openxmlformats.org/officeDocument/2006/relationships/image" Target="../media/image87.jpeg"/><Relationship Id="rId9" Type="http://schemas.openxmlformats.org/officeDocument/2006/relationships/image" Target="../media/image92.png"/></Relationships>
</file>

<file path=ppt/slides/_rels/slide1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17.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0" Type="http://schemas.openxmlformats.org/officeDocument/2006/relationships/image" Target="../media/image108.jpeg"/><Relationship Id="rId4" Type="http://schemas.openxmlformats.org/officeDocument/2006/relationships/image" Target="../media/image102.jpeg"/><Relationship Id="rId9" Type="http://schemas.openxmlformats.org/officeDocument/2006/relationships/image" Target="../media/image107.png"/></Relationships>
</file>

<file path=ppt/slides/_rels/slide1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jpeg"/><Relationship Id="rId7" Type="http://schemas.openxmlformats.org/officeDocument/2006/relationships/image" Target="../media/image114.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112.jpeg"/><Relationship Id="rId10" Type="http://schemas.openxmlformats.org/officeDocument/2006/relationships/image" Target="../media/image116.png"/><Relationship Id="rId4" Type="http://schemas.openxmlformats.org/officeDocument/2006/relationships/image" Target="../media/image111.png"/><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jpeg"/><Relationship Id="rId12" Type="http://schemas.openxmlformats.org/officeDocument/2006/relationships/image" Target="../media/image126.jpe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20.jpeg"/><Relationship Id="rId11" Type="http://schemas.openxmlformats.org/officeDocument/2006/relationships/image" Target="../media/image125.png"/><Relationship Id="rId5" Type="http://schemas.openxmlformats.org/officeDocument/2006/relationships/image" Target="../media/image119.jpeg"/><Relationship Id="rId10" Type="http://schemas.openxmlformats.org/officeDocument/2006/relationships/image" Target="../media/image124.jpeg"/><Relationship Id="rId4" Type="http://schemas.openxmlformats.org/officeDocument/2006/relationships/image" Target="../media/image118.jpeg"/><Relationship Id="rId9" Type="http://schemas.openxmlformats.org/officeDocument/2006/relationships/image" Target="../media/image123.png"/></Relationships>
</file>

<file path=ppt/slides/_rels/slide20.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jpeg"/><Relationship Id="rId7" Type="http://schemas.openxmlformats.org/officeDocument/2006/relationships/image" Target="../media/image131.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jpeg"/><Relationship Id="rId9" Type="http://schemas.openxmlformats.org/officeDocument/2006/relationships/image" Target="../media/image133.png"/></Relationships>
</file>

<file path=ppt/slides/_rels/slide21.xml.rels><?xml version="1.0" encoding="UTF-8" standalone="yes"?>
<Relationships xmlns="http://schemas.openxmlformats.org/package/2006/relationships"><Relationship Id="rId3" Type="http://schemas.openxmlformats.org/officeDocument/2006/relationships/image" Target="../media/image134.jpeg"/><Relationship Id="rId7" Type="http://schemas.openxmlformats.org/officeDocument/2006/relationships/image" Target="../media/image13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jpeg"/></Relationships>
</file>

<file path=ppt/slides/_rels/slide2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140.png"/></Relationships>
</file>

<file path=ppt/slides/_rels/slide23.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jpeg"/><Relationship Id="rId7" Type="http://schemas.openxmlformats.org/officeDocument/2006/relationships/image" Target="../media/image145.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44.png"/><Relationship Id="rId5" Type="http://schemas.openxmlformats.org/officeDocument/2006/relationships/image" Target="../media/image143.png"/><Relationship Id="rId10" Type="http://schemas.openxmlformats.org/officeDocument/2006/relationships/image" Target="../media/image148.jpeg"/><Relationship Id="rId4" Type="http://schemas.openxmlformats.org/officeDocument/2006/relationships/image" Target="../media/image142.jpeg"/><Relationship Id="rId9" Type="http://schemas.openxmlformats.org/officeDocument/2006/relationships/image" Target="../media/image147.png"/></Relationships>
</file>

<file path=ppt/slides/_rels/slide2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105090169_large__3_.jpg"/>
          <p:cNvPicPr>
            <a:picLocks noChangeAspect="1" noChangeArrowheads="1"/>
          </p:cNvPicPr>
          <p:nvPr/>
        </p:nvPicPr>
        <p:blipFill>
          <a:blip r:embed="rId2"/>
          <a:srcRect/>
          <a:stretch>
            <a:fillRect/>
          </a:stretch>
        </p:blipFill>
        <p:spPr bwMode="auto">
          <a:xfrm>
            <a:off x="0" y="-171450"/>
            <a:ext cx="9144000" cy="6858000"/>
          </a:xfrm>
          <a:prstGeom prst="rect">
            <a:avLst/>
          </a:prstGeom>
          <a:noFill/>
          <a:ln w="9525">
            <a:noFill/>
            <a:miter lim="800000"/>
            <a:headEnd/>
            <a:tailEnd/>
          </a:ln>
        </p:spPr>
      </p:pic>
      <p:pic>
        <p:nvPicPr>
          <p:cNvPr id="37891" name="Picture 5"/>
          <p:cNvPicPr>
            <a:picLocks noChangeAspect="1" noChangeArrowheads="1"/>
          </p:cNvPicPr>
          <p:nvPr/>
        </p:nvPicPr>
        <p:blipFill>
          <a:blip r:embed="rId3"/>
          <a:srcRect/>
          <a:stretch>
            <a:fillRect/>
          </a:stretch>
        </p:blipFill>
        <p:spPr bwMode="auto">
          <a:xfrm>
            <a:off x="7164388" y="0"/>
            <a:ext cx="1979612" cy="955675"/>
          </a:xfrm>
          <a:prstGeom prst="rect">
            <a:avLst/>
          </a:prstGeom>
          <a:noFill/>
          <a:ln w="9525">
            <a:noFill/>
            <a:miter lim="800000"/>
            <a:headEnd/>
            <a:tailEnd/>
          </a:ln>
        </p:spPr>
      </p:pic>
      <p:pic>
        <p:nvPicPr>
          <p:cNvPr id="37892" name="Picture 2" descr="C:\Users\Подготов. группа 2\Desktop\115490_640.png"/>
          <p:cNvPicPr>
            <a:picLocks noChangeAspect="1" noChangeArrowheads="1"/>
          </p:cNvPicPr>
          <p:nvPr/>
        </p:nvPicPr>
        <p:blipFill>
          <a:blip r:embed="rId4"/>
          <a:srcRect/>
          <a:stretch>
            <a:fillRect/>
          </a:stretch>
        </p:blipFill>
        <p:spPr bwMode="auto">
          <a:xfrm rot="-2655918">
            <a:off x="6942138" y="5013325"/>
            <a:ext cx="1497012" cy="1238250"/>
          </a:xfrm>
          <a:prstGeom prst="rect">
            <a:avLst/>
          </a:prstGeom>
          <a:noFill/>
          <a:ln w="9525">
            <a:noFill/>
            <a:miter lim="800000"/>
            <a:headEnd/>
            <a:tailEnd/>
          </a:ln>
        </p:spPr>
      </p:pic>
      <p:pic>
        <p:nvPicPr>
          <p:cNvPr id="37893" name="Picture 3" descr="C:\Users\Подготов. группа 2\Desktop\116862_640.png"/>
          <p:cNvPicPr>
            <a:picLocks noChangeAspect="1" noChangeArrowheads="1"/>
          </p:cNvPicPr>
          <p:nvPr/>
        </p:nvPicPr>
        <p:blipFill>
          <a:blip r:embed="rId5"/>
          <a:srcRect/>
          <a:stretch>
            <a:fillRect/>
          </a:stretch>
        </p:blipFill>
        <p:spPr bwMode="auto">
          <a:xfrm rot="2834563">
            <a:off x="931069" y="1308894"/>
            <a:ext cx="1225550" cy="1001712"/>
          </a:xfrm>
          <a:prstGeom prst="rect">
            <a:avLst/>
          </a:prstGeom>
          <a:noFill/>
          <a:ln w="9525">
            <a:noFill/>
            <a:miter lim="800000"/>
            <a:headEnd/>
            <a:tailEnd/>
          </a:ln>
        </p:spPr>
      </p:pic>
      <p:pic>
        <p:nvPicPr>
          <p:cNvPr id="37894" name="Picture 2" descr="C:\Users\Подготов. группа 2\Desktop\115490_640.png"/>
          <p:cNvPicPr>
            <a:picLocks noChangeAspect="1" noChangeArrowheads="1"/>
          </p:cNvPicPr>
          <p:nvPr/>
        </p:nvPicPr>
        <p:blipFill>
          <a:blip r:embed="rId6"/>
          <a:srcRect/>
          <a:stretch>
            <a:fillRect/>
          </a:stretch>
        </p:blipFill>
        <p:spPr bwMode="auto">
          <a:xfrm rot="2738191">
            <a:off x="7543800" y="1260476"/>
            <a:ext cx="719137" cy="595312"/>
          </a:xfrm>
          <a:prstGeom prst="rect">
            <a:avLst/>
          </a:prstGeom>
          <a:noFill/>
          <a:ln w="9525">
            <a:noFill/>
            <a:miter lim="800000"/>
            <a:headEnd/>
            <a:tailEnd/>
          </a:ln>
        </p:spPr>
      </p:pic>
      <p:sp>
        <p:nvSpPr>
          <p:cNvPr id="37895" name="Rectangle 9"/>
          <p:cNvSpPr>
            <a:spLocks noChangeArrowheads="1"/>
          </p:cNvSpPr>
          <p:nvPr/>
        </p:nvSpPr>
        <p:spPr bwMode="auto">
          <a:xfrm>
            <a:off x="179388" y="260350"/>
            <a:ext cx="8243887" cy="385763"/>
          </a:xfrm>
          <a:prstGeom prst="rect">
            <a:avLst/>
          </a:prstGeom>
          <a:noFill/>
          <a:ln w="9525">
            <a:noFill/>
            <a:miter lim="800000"/>
            <a:headEnd/>
            <a:tailEnd/>
          </a:ln>
        </p:spPr>
        <p:txBody>
          <a:bodyPr>
            <a:spAutoFit/>
          </a:bodyPr>
          <a:lstStyle/>
          <a:p>
            <a:pPr algn="ctr">
              <a:lnSpc>
                <a:spcPct val="107000"/>
              </a:lnSpc>
              <a:spcAft>
                <a:spcPts val="800"/>
              </a:spcAft>
            </a:pPr>
            <a:r>
              <a:rPr lang="ru-RU" sz="1600" b="1"/>
              <a:t>МБОУ «Начальная школа – детский сад № 1» г. Воркуты</a:t>
            </a:r>
            <a:r>
              <a:rPr lang="ru-RU" b="1">
                <a:solidFill>
                  <a:srgbClr val="002060"/>
                </a:solidFill>
              </a:rPr>
              <a:t>                                                                                                                           </a:t>
            </a:r>
          </a:p>
        </p:txBody>
      </p:sp>
      <p:sp>
        <p:nvSpPr>
          <p:cNvPr id="37896" name="Rectangle 11"/>
          <p:cNvSpPr>
            <a:spLocks noChangeArrowheads="1"/>
          </p:cNvSpPr>
          <p:nvPr/>
        </p:nvSpPr>
        <p:spPr bwMode="auto">
          <a:xfrm>
            <a:off x="323850" y="765175"/>
            <a:ext cx="8569325" cy="915988"/>
          </a:xfrm>
          <a:prstGeom prst="rect">
            <a:avLst/>
          </a:prstGeom>
          <a:noFill/>
          <a:ln w="9525">
            <a:noFill/>
            <a:miter lim="800000"/>
            <a:headEnd/>
            <a:tailEnd/>
          </a:ln>
        </p:spPr>
        <p:txBody>
          <a:bodyPr anchor="ctr">
            <a:spAutoFit/>
          </a:bodyPr>
          <a:lstStyle/>
          <a:p>
            <a:pPr algn="ctr"/>
            <a:r>
              <a:rPr lang="ru-RU" b="1"/>
              <a:t>Консультативный пункт </a:t>
            </a:r>
          </a:p>
          <a:p>
            <a:pPr algn="ctr"/>
            <a:r>
              <a:rPr lang="ru-RU" b="1"/>
              <a:t>«Развитие и воспитание ребенка с нарушением зрения в семье и детском саду» </a:t>
            </a:r>
          </a:p>
        </p:txBody>
      </p:sp>
      <p:sp>
        <p:nvSpPr>
          <p:cNvPr id="37897" name="Rectangle 12"/>
          <p:cNvSpPr>
            <a:spLocks noChangeArrowheads="1"/>
          </p:cNvSpPr>
          <p:nvPr/>
        </p:nvSpPr>
        <p:spPr bwMode="auto">
          <a:xfrm>
            <a:off x="1835150" y="2224088"/>
            <a:ext cx="5832475" cy="2289175"/>
          </a:xfrm>
          <a:prstGeom prst="rect">
            <a:avLst/>
          </a:prstGeom>
          <a:noFill/>
          <a:ln w="9525">
            <a:noFill/>
            <a:miter lim="800000"/>
            <a:headEnd/>
            <a:tailEnd/>
          </a:ln>
        </p:spPr>
        <p:txBody>
          <a:bodyPr anchor="ctr">
            <a:spAutoFit/>
          </a:bodyPr>
          <a:lstStyle/>
          <a:p>
            <a:pPr algn="ctr"/>
            <a:r>
              <a:rPr lang="ru-RU" sz="3600" b="1">
                <a:solidFill>
                  <a:schemeClr val="hlink"/>
                </a:solidFill>
              </a:rPr>
              <a:t>«Создание специальных условий для воспитанников </a:t>
            </a:r>
          </a:p>
          <a:p>
            <a:pPr algn="ctr"/>
            <a:r>
              <a:rPr lang="ru-RU" sz="3600" b="1">
                <a:solidFill>
                  <a:schemeClr val="hlink"/>
                </a:solidFill>
              </a:rPr>
              <a:t>с нарушением зрения»</a:t>
            </a:r>
            <a:r>
              <a:rPr lang="ru-RU" sz="3600">
                <a:solidFill>
                  <a:schemeClr val="hlink"/>
                </a:solidFil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F:\105090169_large__3_.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4338" name="Прямоугольник 1"/>
          <p:cNvSpPr>
            <a:spLocks noChangeArrowheads="1"/>
          </p:cNvSpPr>
          <p:nvPr/>
        </p:nvSpPr>
        <p:spPr bwMode="auto">
          <a:xfrm>
            <a:off x="323850" y="166688"/>
            <a:ext cx="8496300" cy="6664325"/>
          </a:xfrm>
          <a:prstGeom prst="rect">
            <a:avLst/>
          </a:prstGeom>
          <a:noFill/>
          <a:ln w="9525">
            <a:noFill/>
            <a:miter lim="800000"/>
            <a:headEnd/>
            <a:tailEnd/>
          </a:ln>
        </p:spPr>
        <p:txBody>
          <a:bodyPr>
            <a:spAutoFit/>
          </a:bodyPr>
          <a:lstStyle/>
          <a:p>
            <a:pPr algn="ctr">
              <a:lnSpc>
                <a:spcPct val="107000"/>
              </a:lnSpc>
              <a:spcAft>
                <a:spcPts val="800"/>
              </a:spcAft>
            </a:pPr>
            <a:r>
              <a:rPr lang="ru-RU" sz="1600" b="1">
                <a:solidFill>
                  <a:srgbClr val="002060"/>
                </a:solidFill>
                <a:latin typeface="Monotype Corsiva" pitchFamily="66" charset="0"/>
                <a:ea typeface="Calibri" pitchFamily="34" charset="0"/>
                <a:cs typeface="Times New Roman" pitchFamily="18" charset="0"/>
              </a:rPr>
              <a:t>Пояснительная записка                                                                                                                                                            к методической разработке  «Дидактические пособия, игры и тренажёры для детей  с ограниченными возможностями здоровья по зрению»</a:t>
            </a:r>
            <a:endParaRPr lang="ru-RU" sz="1600">
              <a:solidFill>
                <a:srgbClr val="002060"/>
              </a:solidFill>
              <a:latin typeface="Monotype Corsiva" pitchFamily="66" charset="0"/>
              <a:ea typeface="Calibri" pitchFamily="34" charset="0"/>
              <a:cs typeface="Times New Roman" pitchFamily="18" charset="0"/>
            </a:endParaRPr>
          </a:p>
          <a:p>
            <a:pPr>
              <a:lnSpc>
                <a:spcPct val="107000"/>
              </a:lnSpc>
              <a:spcAft>
                <a:spcPts val="800"/>
              </a:spcAft>
            </a:pPr>
            <a:r>
              <a:rPr lang="ru-RU" sz="1600">
                <a:solidFill>
                  <a:srgbClr val="002060"/>
                </a:solidFill>
                <a:latin typeface="Monotype Corsiva" pitchFamily="66" charset="0"/>
                <a:ea typeface="Calibri" pitchFamily="34" charset="0"/>
                <a:cs typeface="Times New Roman" pitchFamily="18" charset="0"/>
              </a:rPr>
              <a:t>    Методическая разработка «Дидактические пособия, игры и тренажёры для детей с ограниченными возможностями здоровья по зрению» предназначена для педагогов, специалистов общеобразовательных учреждений для использования в образовательном процессе с детьми с ограниченными возможностями здоровья по зрению, а также для использования в работе с детьми, не имеющими зрительных диагнозов. Данный материал будет полезен родителям для организации самостоятельной профилактики зрительных нарушений у детей разных возрастов.                                                                                                                                </a:t>
            </a:r>
          </a:p>
          <a:p>
            <a:pPr>
              <a:lnSpc>
                <a:spcPct val="107000"/>
              </a:lnSpc>
              <a:spcAft>
                <a:spcPts val="800"/>
              </a:spcAft>
            </a:pPr>
            <a:r>
              <a:rPr lang="ru-RU" sz="1600">
                <a:solidFill>
                  <a:srgbClr val="002060"/>
                </a:solidFill>
                <a:latin typeface="Monotype Corsiva" pitchFamily="66" charset="0"/>
                <a:ea typeface="Calibri" pitchFamily="34" charset="0"/>
                <a:cs typeface="Times New Roman" pitchFamily="18" charset="0"/>
              </a:rPr>
              <a:t>    Цель: подбор и систематизация практического  методического материала, направленного на профилактику и коррекцию зрительных нарушений у детей с ограниченными возможностями здоровья.                                                                                                                                       </a:t>
            </a:r>
          </a:p>
          <a:p>
            <a:pPr>
              <a:lnSpc>
                <a:spcPct val="107000"/>
              </a:lnSpc>
              <a:spcAft>
                <a:spcPts val="800"/>
              </a:spcAft>
            </a:pPr>
            <a:r>
              <a:rPr lang="ru-RU" sz="1600">
                <a:solidFill>
                  <a:srgbClr val="002060"/>
                </a:solidFill>
                <a:latin typeface="Monotype Corsiva" pitchFamily="66" charset="0"/>
                <a:ea typeface="Calibri" pitchFamily="34" charset="0"/>
                <a:cs typeface="Times New Roman" pitchFamily="18" charset="0"/>
              </a:rPr>
              <a:t>   Обязательным компонентом коррекционной работы с детьми с ограниченными возможностями здоровья по зрению является использование специально подобранных  дидактических пособий, игр, зрительной гимнастики, которые способствуют снятию переутомления зрительного анализатора, корректируют функциональные дефекты зрения, обеспечивают улучшение кровоснабжения тканей глаза. Возможность ознакомиться с  некоторыми из них представлена в данной разработке. </a:t>
            </a:r>
          </a:p>
          <a:p>
            <a:pPr>
              <a:lnSpc>
                <a:spcPct val="107000"/>
              </a:lnSpc>
              <a:spcAft>
                <a:spcPts val="800"/>
              </a:spcAft>
            </a:pPr>
            <a:r>
              <a:rPr lang="ru-RU" sz="1600">
                <a:solidFill>
                  <a:srgbClr val="002060"/>
                </a:solidFill>
                <a:latin typeface="Monotype Corsiva" pitchFamily="66" charset="0"/>
                <a:ea typeface="Calibri" pitchFamily="34" charset="0"/>
                <a:cs typeface="Times New Roman" pitchFamily="18" charset="0"/>
              </a:rPr>
              <a:t>    Ребёнку с нарушением зрения для создания целостного образа предмета необходимо подключение всех сохранных анализаторов (остаточное зрение, слух, осязание, обоняние, вкус). Некоторые игры и упражнения для развития сохранных анализаторов также представлены в данном материале.</a:t>
            </a:r>
          </a:p>
          <a:p>
            <a:pPr>
              <a:lnSpc>
                <a:spcPct val="107000"/>
              </a:lnSpc>
              <a:spcAft>
                <a:spcPts val="800"/>
              </a:spcAft>
            </a:pPr>
            <a:r>
              <a:rPr lang="ru-RU" sz="1600">
                <a:solidFill>
                  <a:srgbClr val="002060"/>
                </a:solidFill>
                <a:latin typeface="Monotype Corsiva" pitchFamily="66" charset="0"/>
                <a:ea typeface="Calibri" pitchFamily="34" charset="0"/>
                <a:cs typeface="Times New Roman" pitchFamily="18" charset="0"/>
              </a:rPr>
              <a:t>    Материалы данной разработки являются частью работы  Муниципального бюджетного общеобразовательного учреждения «Начальная школа – детский сад № 1» г. Воркуты по реализации здоровьесберегающих технологий и использованию методов и приёмов оздоровления детей с ОВЗ по зрению в образовательном процессе.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1"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5362" name="Прямоугольник 3"/>
          <p:cNvSpPr>
            <a:spLocks noChangeArrowheads="1"/>
          </p:cNvSpPr>
          <p:nvPr/>
        </p:nvSpPr>
        <p:spPr bwMode="auto">
          <a:xfrm>
            <a:off x="611188" y="2959100"/>
            <a:ext cx="7889875" cy="3278188"/>
          </a:xfrm>
          <a:prstGeom prst="rect">
            <a:avLst/>
          </a:prstGeom>
          <a:noFill/>
          <a:ln w="9525">
            <a:noFill/>
            <a:miter lim="800000"/>
            <a:headEnd/>
            <a:tailEnd/>
          </a:ln>
        </p:spPr>
        <p:txBody>
          <a:bodyPr>
            <a:spAutoFit/>
          </a:bodyPr>
          <a:lstStyle/>
          <a:p>
            <a:pPr algn="ctr">
              <a:lnSpc>
                <a:spcPct val="115000"/>
              </a:lnSpc>
              <a:spcAft>
                <a:spcPts val="1000"/>
              </a:spcAft>
              <a:tabLst>
                <a:tab pos="179388" algn="l"/>
              </a:tabLst>
            </a:pPr>
            <a:r>
              <a:rPr lang="ru-RU" b="1" i="1">
                <a:solidFill>
                  <a:srgbClr val="002060"/>
                </a:solidFill>
                <a:latin typeface="Monotype Corsiva" pitchFamily="66" charset="0"/>
                <a:ea typeface="Calibri" pitchFamily="34" charset="0"/>
                <a:cs typeface="Times New Roman" pitchFamily="18" charset="0"/>
              </a:rPr>
              <a:t>Роль зрения в жизни человека неоспорима. С самого рождения все движения и предметно-практические действия ребенка осуществляются при участии зрения. Нарушение функции зрения значительно ограничивает чувственное познание.    Коррекционная работа с дошкольниками и учащимися начальных классов,  имеющими нарушения зрения, в нашем Учреждении осуществляется в условиях естественного педагогического процесса и строится по принципам корригирующего обучения, учета первичных и вторичных дефектов, опоры на сохранные анализаторы и создания полисенсорной основы.  Опыт нашей работы показывает, что профилактика и коррекция глазных заболеваний, основанная на специальных двигательных упражнениях, гимнастике для глаз с применением  различных тренажёров очень эффективна.</a:t>
            </a:r>
          </a:p>
        </p:txBody>
      </p:sp>
      <p:pic>
        <p:nvPicPr>
          <p:cNvPr id="3078" name="Picture 6" descr="C:\Users\Подготов. группа 2\Documents\Все фото моей группы\группа\фотосессия весна 2013\100CANON\IMG_3658.JPG"/>
          <p:cNvPicPr>
            <a:picLocks noChangeAspect="1" noChangeArrowheads="1"/>
          </p:cNvPicPr>
          <p:nvPr/>
        </p:nvPicPr>
        <p:blipFill>
          <a:blip r:embed="rId3" cstate="print">
            <a:extLst>
              <a:ext uri="{28A0092B-C50C-407E-A947-70E740481C1C}"/>
            </a:extLst>
          </a:blip>
          <a:srcRect/>
          <a:stretch>
            <a:fillRect/>
          </a:stretch>
        </p:blipFill>
        <p:spPr bwMode="auto">
          <a:xfrm rot="840304">
            <a:off x="5868846" y="904416"/>
            <a:ext cx="2848617" cy="2008537"/>
          </a:xfrm>
          <a:prstGeom prst="rect">
            <a:avLst/>
          </a:prstGeom>
          <a:ln>
            <a:noFill/>
          </a:ln>
          <a:effectLst>
            <a:softEdge rad="112500"/>
          </a:effectLst>
          <a:extLst>
            <a:ext uri="{909E8E84-426E-40DD-AFC4-6F175D3DCCD1}"/>
          </a:extLst>
        </p:spPr>
      </p:pic>
      <p:pic>
        <p:nvPicPr>
          <p:cNvPr id="15364" name="Picture 2" descr="C:\Users\Подготов. группа 2\Desktop\cb45469ff7b799d600eb9c485d40be1d_i-69.jpg"/>
          <p:cNvPicPr>
            <a:picLocks noChangeAspect="1" noChangeArrowheads="1"/>
          </p:cNvPicPr>
          <p:nvPr/>
        </p:nvPicPr>
        <p:blipFill>
          <a:blip r:embed="rId4"/>
          <a:srcRect/>
          <a:stretch>
            <a:fillRect/>
          </a:stretch>
        </p:blipFill>
        <p:spPr bwMode="auto">
          <a:xfrm>
            <a:off x="10188575" y="4257675"/>
            <a:ext cx="971550" cy="971550"/>
          </a:xfrm>
          <a:prstGeom prst="rect">
            <a:avLst/>
          </a:prstGeom>
          <a:noFill/>
          <a:ln w="9525">
            <a:noFill/>
            <a:miter lim="800000"/>
            <a:headEnd/>
            <a:tailEnd/>
          </a:ln>
        </p:spPr>
      </p:pic>
      <p:pic>
        <p:nvPicPr>
          <p:cNvPr id="9" name="Picture 17"/>
          <p:cNvPicPr>
            <a:picLocks noChangeAspect="1" noChangeArrowheads="1"/>
          </p:cNvPicPr>
          <p:nvPr/>
        </p:nvPicPr>
        <p:blipFill>
          <a:blip r:embed="rId5" cstate="print"/>
          <a:srcRect/>
          <a:stretch>
            <a:fillRect/>
          </a:stretch>
        </p:blipFill>
        <p:spPr bwMode="auto">
          <a:xfrm>
            <a:off x="2480957" y="167547"/>
            <a:ext cx="3675219" cy="2768547"/>
          </a:xfrm>
          <a:prstGeom prst="rect">
            <a:avLst/>
          </a:prstGeom>
          <a:ln>
            <a:noFill/>
          </a:ln>
          <a:effectLst>
            <a:softEdge rad="112500"/>
          </a:effectLst>
          <a:extLst>
            <a:ext uri="{909E8E84-426E-40DD-AFC4-6F175D3DCCD1}"/>
            <a:ext uri="{91240B29-F687-4F45-9708-019B960494DF}"/>
          </a:extLst>
        </p:spPr>
      </p:pic>
      <p:pic>
        <p:nvPicPr>
          <p:cNvPr id="2050" name="Picture 2" descr="C:\Users\Подготов. группа 2\Desktop\IMG_3950.JPG"/>
          <p:cNvPicPr>
            <a:picLocks noChangeAspect="1" noChangeArrowheads="1"/>
          </p:cNvPicPr>
          <p:nvPr/>
        </p:nvPicPr>
        <p:blipFill>
          <a:blip r:embed="rId6" cstate="print">
            <a:extLst>
              <a:ext uri="{28A0092B-C50C-407E-A947-70E740481C1C}"/>
            </a:extLst>
          </a:blip>
          <a:srcRect/>
          <a:stretch>
            <a:fillRect/>
          </a:stretch>
        </p:blipFill>
        <p:spPr bwMode="auto">
          <a:xfrm rot="20810196">
            <a:off x="376433" y="948233"/>
            <a:ext cx="2932889" cy="1955258"/>
          </a:xfrm>
          <a:prstGeom prst="rect">
            <a:avLst/>
          </a:prstGeom>
          <a:ln>
            <a:noFill/>
          </a:ln>
          <a:effectLst>
            <a:softEdge rad="112500"/>
          </a:effectLst>
          <a:extLst>
            <a:ext uri="{909E8E84-426E-40DD-AFC4-6F175D3DCCD1}"/>
          </a:extLst>
        </p:spPr>
      </p:pic>
      <p:pic>
        <p:nvPicPr>
          <p:cNvPr id="15367" name="Picture 3" descr="C:\Users\Подготов. группа 2\Desktop\116862_640.png"/>
          <p:cNvPicPr>
            <a:picLocks noChangeAspect="1" noChangeArrowheads="1"/>
          </p:cNvPicPr>
          <p:nvPr/>
        </p:nvPicPr>
        <p:blipFill>
          <a:blip r:embed="rId7"/>
          <a:srcRect/>
          <a:stretch>
            <a:fillRect/>
          </a:stretch>
        </p:blipFill>
        <p:spPr bwMode="auto">
          <a:xfrm rot="2149176">
            <a:off x="2532063" y="1960563"/>
            <a:ext cx="835025" cy="682625"/>
          </a:xfrm>
          <a:prstGeom prst="rect">
            <a:avLst/>
          </a:prstGeom>
          <a:noFill/>
          <a:ln w="9525">
            <a:noFill/>
            <a:miter lim="800000"/>
            <a:headEnd/>
            <a:tailEnd/>
          </a:ln>
        </p:spPr>
      </p:pic>
      <p:pic>
        <p:nvPicPr>
          <p:cNvPr id="15368" name="Picture 4" descr="C:\Users\Подготов. группа 2\Desktop\115490_640.png"/>
          <p:cNvPicPr>
            <a:picLocks noChangeAspect="1" noChangeArrowheads="1"/>
          </p:cNvPicPr>
          <p:nvPr/>
        </p:nvPicPr>
        <p:blipFill>
          <a:blip r:embed="rId8"/>
          <a:srcRect/>
          <a:stretch>
            <a:fillRect/>
          </a:stretch>
        </p:blipFill>
        <p:spPr bwMode="auto">
          <a:xfrm rot="-7436637">
            <a:off x="5669757" y="564356"/>
            <a:ext cx="1174750" cy="973137"/>
          </a:xfrm>
          <a:prstGeom prst="rect">
            <a:avLst/>
          </a:prstGeom>
          <a:noFill/>
          <a:ln w="9525">
            <a:noFill/>
            <a:miter lim="800000"/>
            <a:headEnd/>
            <a:tailEnd/>
          </a:ln>
        </p:spPr>
      </p:pic>
      <p:pic>
        <p:nvPicPr>
          <p:cNvPr id="15369" name="Picture 5" descr="C:\Users\Подготов. группа 2\Desktop\115490_640.png"/>
          <p:cNvPicPr>
            <a:picLocks noChangeAspect="1" noChangeArrowheads="1"/>
          </p:cNvPicPr>
          <p:nvPr/>
        </p:nvPicPr>
        <p:blipFill>
          <a:blip r:embed="rId9"/>
          <a:srcRect/>
          <a:stretch>
            <a:fillRect/>
          </a:stretch>
        </p:blipFill>
        <p:spPr bwMode="auto">
          <a:xfrm rot="2546225">
            <a:off x="325438" y="5635625"/>
            <a:ext cx="1047750" cy="866775"/>
          </a:xfrm>
          <a:prstGeom prst="rect">
            <a:avLst/>
          </a:prstGeom>
          <a:noFill/>
          <a:ln w="9525">
            <a:noFill/>
            <a:miter lim="800000"/>
            <a:headEnd/>
            <a:tailEnd/>
          </a:ln>
        </p:spPr>
      </p:pic>
      <p:pic>
        <p:nvPicPr>
          <p:cNvPr id="15370" name="Picture 4" descr="C:\Users\Подготов. группа 2\Desktop\116862_640.png"/>
          <p:cNvPicPr>
            <a:picLocks noChangeAspect="1" noChangeArrowheads="1"/>
          </p:cNvPicPr>
          <p:nvPr/>
        </p:nvPicPr>
        <p:blipFill>
          <a:blip r:embed="rId10"/>
          <a:srcRect/>
          <a:stretch>
            <a:fillRect/>
          </a:stretch>
        </p:blipFill>
        <p:spPr bwMode="auto">
          <a:xfrm>
            <a:off x="8253413" y="4851400"/>
            <a:ext cx="690562" cy="563563"/>
          </a:xfrm>
          <a:prstGeom prst="rect">
            <a:avLst/>
          </a:prstGeom>
          <a:noFill/>
          <a:ln w="9525">
            <a:noFill/>
            <a:miter lim="800000"/>
            <a:headEnd/>
            <a:tailEnd/>
          </a:ln>
        </p:spPr>
      </p:pic>
      <p:pic>
        <p:nvPicPr>
          <p:cNvPr id="15371" name="Рисунок 1"/>
          <p:cNvPicPr>
            <a:picLocks noChangeAspect="1"/>
          </p:cNvPicPr>
          <p:nvPr/>
        </p:nvPicPr>
        <p:blipFill>
          <a:blip r:embed="rId11"/>
          <a:srcRect/>
          <a:stretch>
            <a:fillRect/>
          </a:stretch>
        </p:blipFill>
        <p:spPr bwMode="auto">
          <a:xfrm>
            <a:off x="1303338" y="358775"/>
            <a:ext cx="688975" cy="561975"/>
          </a:xfrm>
          <a:prstGeom prst="rect">
            <a:avLst/>
          </a:prstGeom>
          <a:noFill/>
          <a:ln w="9525">
            <a:noFill/>
            <a:miter lim="800000"/>
            <a:headEnd/>
            <a:tailEnd/>
          </a:ln>
        </p:spPr>
      </p:pic>
      <p:pic>
        <p:nvPicPr>
          <p:cNvPr id="15372" name="Рисунок 2"/>
          <p:cNvPicPr>
            <a:picLocks noChangeAspect="1"/>
          </p:cNvPicPr>
          <p:nvPr/>
        </p:nvPicPr>
        <p:blipFill>
          <a:blip r:embed="rId12"/>
          <a:srcRect/>
          <a:stretch>
            <a:fillRect/>
          </a:stretch>
        </p:blipFill>
        <p:spPr bwMode="auto">
          <a:xfrm>
            <a:off x="7853363" y="130175"/>
            <a:ext cx="1162050" cy="1206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p:cNvPicPr>
            <a:picLocks noChangeAspect="1" noChangeArrowheads="1"/>
          </p:cNvPicPr>
          <p:nvPr/>
        </p:nvPicPr>
        <p:blipFill>
          <a:blip r:embed="rId2"/>
          <a:srcRect/>
          <a:stretch>
            <a:fillRect/>
          </a:stretch>
        </p:blipFill>
        <p:spPr bwMode="auto">
          <a:xfrm>
            <a:off x="0" y="3175"/>
            <a:ext cx="9144000" cy="6858000"/>
          </a:xfrm>
          <a:prstGeom prst="rect">
            <a:avLst/>
          </a:prstGeom>
          <a:noFill/>
          <a:ln w="9525">
            <a:noFill/>
            <a:miter lim="800000"/>
            <a:headEnd/>
            <a:tailEnd/>
          </a:ln>
        </p:spPr>
      </p:pic>
      <p:sp>
        <p:nvSpPr>
          <p:cNvPr id="16386" name="Прямоугольник 1"/>
          <p:cNvSpPr>
            <a:spLocks noChangeArrowheads="1"/>
          </p:cNvSpPr>
          <p:nvPr/>
        </p:nvSpPr>
        <p:spPr bwMode="auto">
          <a:xfrm>
            <a:off x="323850" y="-6916738"/>
            <a:ext cx="8569325" cy="339725"/>
          </a:xfrm>
          <a:prstGeom prst="rect">
            <a:avLst/>
          </a:prstGeom>
          <a:noFill/>
          <a:ln w="9525">
            <a:noFill/>
            <a:miter lim="800000"/>
            <a:headEnd/>
            <a:tailEnd/>
          </a:ln>
        </p:spPr>
        <p:txBody>
          <a:bodyPr>
            <a:spAutoFit/>
          </a:bodyPr>
          <a:lstStyle/>
          <a:p>
            <a:pPr algn="ctr">
              <a:lnSpc>
                <a:spcPct val="115000"/>
              </a:lnSpc>
              <a:spcAft>
                <a:spcPts val="1000"/>
              </a:spcAft>
            </a:pPr>
            <a:r>
              <a:rPr lang="ru-RU" sz="1400" b="1">
                <a:latin typeface="Georgia" pitchFamily="18" charset="0"/>
                <a:ea typeface="Calibri" pitchFamily="34" charset="0"/>
                <a:cs typeface="Times New Roman" pitchFamily="18" charset="0"/>
              </a:rPr>
              <a:t> </a:t>
            </a:r>
            <a:endParaRPr lang="ru-RU" sz="1400">
              <a:latin typeface="Georgia" pitchFamily="18" charset="0"/>
              <a:ea typeface="Calibri" pitchFamily="34" charset="0"/>
              <a:cs typeface="Times New Roman" pitchFamily="18" charset="0"/>
            </a:endParaRPr>
          </a:p>
        </p:txBody>
      </p:sp>
      <p:sp>
        <p:nvSpPr>
          <p:cNvPr id="16387" name="Прямоугольник 4"/>
          <p:cNvSpPr>
            <a:spLocks noChangeArrowheads="1"/>
          </p:cNvSpPr>
          <p:nvPr/>
        </p:nvSpPr>
        <p:spPr bwMode="auto">
          <a:xfrm>
            <a:off x="631825" y="288925"/>
            <a:ext cx="8089900" cy="4008438"/>
          </a:xfrm>
          <a:prstGeom prst="rect">
            <a:avLst/>
          </a:prstGeom>
          <a:noFill/>
          <a:ln w="9525">
            <a:noFill/>
            <a:miter lim="800000"/>
            <a:headEnd/>
            <a:tailEnd/>
          </a:ln>
        </p:spPr>
        <p:txBody>
          <a:bodyPr>
            <a:spAutoFit/>
          </a:bodyPr>
          <a:lstStyle/>
          <a:p>
            <a:pPr algn="ctr">
              <a:lnSpc>
                <a:spcPct val="115000"/>
              </a:lnSpc>
              <a:spcAft>
                <a:spcPts val="1000"/>
              </a:spcAft>
            </a:pPr>
            <a:r>
              <a:rPr lang="ru-RU" sz="3200" b="1">
                <a:solidFill>
                  <a:srgbClr val="002060"/>
                </a:solidFill>
                <a:latin typeface="Monotype Corsiva" pitchFamily="66" charset="0"/>
                <a:ea typeface="Calibri" pitchFamily="34" charset="0"/>
                <a:cs typeface="Times New Roman" pitchFamily="18" charset="0"/>
              </a:rPr>
              <a:t>Тренажёр «Солнышко»</a:t>
            </a:r>
            <a:endParaRPr lang="ru-RU" sz="3200">
              <a:solidFill>
                <a:srgbClr val="002060"/>
              </a:solidFill>
              <a:latin typeface="Monotype Corsiva" pitchFamily="66" charset="0"/>
              <a:ea typeface="Calibri" pitchFamily="34" charset="0"/>
              <a:cs typeface="Times New Roman" pitchFamily="18" charset="0"/>
            </a:endParaRPr>
          </a:p>
          <a:p>
            <a:pPr>
              <a:lnSpc>
                <a:spcPct val="115000"/>
              </a:lnSpc>
            </a:pPr>
            <a:r>
              <a:rPr lang="ru-RU" sz="1400" b="1" i="1">
                <a:solidFill>
                  <a:srgbClr val="002060"/>
                </a:solidFill>
                <a:latin typeface="Monotype Corsiva" pitchFamily="66" charset="0"/>
                <a:ea typeface="Calibri" pitchFamily="34" charset="0"/>
                <a:cs typeface="Times New Roman" pitchFamily="18" charset="0"/>
              </a:rPr>
              <a:t>Цель:</a:t>
            </a:r>
            <a:r>
              <a:rPr lang="ru-RU" sz="1400" i="1">
                <a:solidFill>
                  <a:srgbClr val="002060"/>
                </a:solidFill>
                <a:latin typeface="Monotype Corsiva" pitchFamily="66" charset="0"/>
                <a:ea typeface="Calibri" pitchFamily="34" charset="0"/>
                <a:cs typeface="Times New Roman" pitchFamily="18" charset="0"/>
              </a:rPr>
              <a:t> развитие глазодвигательных навыков – способности следить за движущимся объектом и плавно перемещать глаза от точки к точке в разных направлениях, развитие навыков пространственной ориентации – способности судить о положении одного предмета относительно другого, развитие навыков зрительного анализа – способности выделять зрительное сходство и различие в размере, форме и цвете предметов.</a:t>
            </a:r>
          </a:p>
          <a:p>
            <a:pPr>
              <a:lnSpc>
                <a:spcPct val="115000"/>
              </a:lnSpc>
            </a:pPr>
            <a:r>
              <a:rPr lang="ru-RU" sz="1400">
                <a:solidFill>
                  <a:srgbClr val="002060"/>
                </a:solidFill>
                <a:latin typeface="Monotype Corsiva" pitchFamily="66" charset="0"/>
                <a:ea typeface="Calibri" pitchFamily="34" charset="0"/>
                <a:cs typeface="Times New Roman" pitchFamily="18" charset="0"/>
              </a:rPr>
              <a:t>Для его изготовления нужен материал темного цвета, из которого шьются две рукавички. Из желтой, красной или оранжевой материи вырезаются два кружка размером 4-5 см. Они нашиваются в центр ладонной поверхности рукавичек снаружи.  </a:t>
            </a:r>
          </a:p>
          <a:p>
            <a:pPr>
              <a:lnSpc>
                <a:spcPct val="115000"/>
              </a:lnSpc>
            </a:pPr>
            <a:r>
              <a:rPr lang="ru-RU" sz="1400">
                <a:solidFill>
                  <a:srgbClr val="002060"/>
                </a:solidFill>
                <a:latin typeface="Monotype Corsiva" pitchFamily="66" charset="0"/>
                <a:ea typeface="Calibri" pitchFamily="34" charset="0"/>
                <a:cs typeface="Times New Roman" pitchFamily="18" charset="0"/>
              </a:rPr>
              <a:t>    Схема тренажера: вначале держим руки в стороны и 10-15 секунд поочередно сжимаем и разжимаем ладони. Затем ставим руки в положение в сторону – вверх /одна рука/ и другая в сторону – вниз. Рука как бы показывают диагональ прямоугольника. 10-15 секунд выполняем движения, затем меняем положение рук и снова проводим тренаж. Раскрытая ладонь сжимается и убирается на 40-50 см к нам и снова раскрывается. Ребенок видит объект, постоянно перемещающийся в глубину от него и к нему.   Вместо солнышка можно нашить  бабочки, очень яркие и красивые. </a:t>
            </a:r>
          </a:p>
        </p:txBody>
      </p:sp>
      <p:pic>
        <p:nvPicPr>
          <p:cNvPr id="3076" name="Picture 4"/>
          <p:cNvPicPr>
            <a:picLocks noChangeAspect="1" noChangeArrowheads="1"/>
          </p:cNvPicPr>
          <p:nvPr/>
        </p:nvPicPr>
        <p:blipFill>
          <a:blip r:embed="rId3">
            <a:extLst>
              <a:ext uri="{28A0092B-C50C-407E-A947-70E740481C1C}"/>
            </a:extLst>
          </a:blip>
          <a:srcRect/>
          <a:stretch>
            <a:fillRect/>
          </a:stretch>
        </p:blipFill>
        <p:spPr bwMode="auto">
          <a:xfrm>
            <a:off x="631397" y="4666777"/>
            <a:ext cx="1782535" cy="1782535"/>
          </a:xfrm>
          <a:prstGeom prst="rect">
            <a:avLst/>
          </a:prstGeom>
          <a:ln>
            <a:noFill/>
          </a:ln>
          <a:effectLst>
            <a:softEdge rad="112500"/>
          </a:effectLst>
          <a:extLst>
            <a:ext uri="{909E8E84-426E-40DD-AFC4-6F175D3DCCD1}"/>
            <a:ext uri="{91240B29-F687-4F45-9708-019B960494DF}"/>
            <a:ext uri="{AF507438-7753-43E0-B8FC-AC1667EBCBE1}"/>
          </a:extLst>
        </p:spPr>
      </p:pic>
      <p:pic>
        <p:nvPicPr>
          <p:cNvPr id="4099" name="Picture 3" descr="C:\Users\Подготов. группа 2\Desktop\к выставке\IMG_9573.JPG"/>
          <p:cNvPicPr>
            <a:picLocks noChangeAspect="1" noChangeArrowheads="1"/>
          </p:cNvPicPr>
          <p:nvPr/>
        </p:nvPicPr>
        <p:blipFill>
          <a:blip r:embed="rId4" cstate="print">
            <a:extLst>
              <a:ext uri="{28A0092B-C50C-407E-A947-70E740481C1C}"/>
            </a:extLst>
          </a:blip>
          <a:srcRect/>
          <a:stretch>
            <a:fillRect/>
          </a:stretch>
        </p:blipFill>
        <p:spPr bwMode="auto">
          <a:xfrm>
            <a:off x="4862597" y="3933056"/>
            <a:ext cx="4197311" cy="2798209"/>
          </a:xfrm>
          <a:prstGeom prst="rect">
            <a:avLst/>
          </a:prstGeom>
          <a:ln>
            <a:noFill/>
          </a:ln>
          <a:effectLst>
            <a:softEdge rad="112500"/>
          </a:effectLst>
          <a:extLst/>
        </p:spPr>
      </p:pic>
      <p:pic>
        <p:nvPicPr>
          <p:cNvPr id="1026" name="Picture 2" descr="C:\Users\Подготов. группа 2\Desktop\к выставке\IMG_0460.JPG"/>
          <p:cNvPicPr>
            <a:picLocks noChangeAspect="1" noChangeArrowheads="1"/>
          </p:cNvPicPr>
          <p:nvPr/>
        </p:nvPicPr>
        <p:blipFill>
          <a:blip r:embed="rId5" cstate="print">
            <a:extLst>
              <a:ext uri="{28A0092B-C50C-407E-A947-70E740481C1C}"/>
            </a:extLst>
          </a:blip>
          <a:srcRect/>
          <a:stretch>
            <a:fillRect/>
          </a:stretch>
        </p:blipFill>
        <p:spPr bwMode="auto">
          <a:xfrm>
            <a:off x="2177661" y="4189763"/>
            <a:ext cx="3072800" cy="2048533"/>
          </a:xfrm>
          <a:prstGeom prst="rect">
            <a:avLst/>
          </a:prstGeom>
          <a:ln>
            <a:noFill/>
          </a:ln>
          <a:effectLst>
            <a:softEdge rad="112500"/>
          </a:effectLst>
          <a:extLst>
            <a:ext uri="{909E8E84-426E-40DD-AFC4-6F175D3DCCD1}"/>
          </a:extLst>
        </p:spPr>
      </p:pic>
      <p:pic>
        <p:nvPicPr>
          <p:cNvPr id="16391" name="Picture 2" descr="C:\Users\Подготов. группа 2\Desktop\116862_640.png"/>
          <p:cNvPicPr>
            <a:picLocks noChangeAspect="1" noChangeArrowheads="1"/>
          </p:cNvPicPr>
          <p:nvPr/>
        </p:nvPicPr>
        <p:blipFill>
          <a:blip r:embed="rId6"/>
          <a:srcRect/>
          <a:stretch>
            <a:fillRect/>
          </a:stretch>
        </p:blipFill>
        <p:spPr bwMode="auto">
          <a:xfrm rot="7691331">
            <a:off x="1935957" y="4015581"/>
            <a:ext cx="957262" cy="784225"/>
          </a:xfrm>
          <a:prstGeom prst="rect">
            <a:avLst/>
          </a:prstGeom>
          <a:noFill/>
          <a:ln w="9525">
            <a:noFill/>
            <a:miter lim="800000"/>
            <a:headEnd/>
            <a:tailEnd/>
          </a:ln>
        </p:spPr>
      </p:pic>
      <p:pic>
        <p:nvPicPr>
          <p:cNvPr id="16392" name="Picture 3" descr="C:\Users\Подготов. группа 2\Desktop\115490_640.png"/>
          <p:cNvPicPr>
            <a:picLocks noChangeAspect="1" noChangeArrowheads="1"/>
          </p:cNvPicPr>
          <p:nvPr/>
        </p:nvPicPr>
        <p:blipFill>
          <a:blip r:embed="rId7"/>
          <a:srcRect/>
          <a:stretch>
            <a:fillRect/>
          </a:stretch>
        </p:blipFill>
        <p:spPr bwMode="auto">
          <a:xfrm>
            <a:off x="6748463" y="476250"/>
            <a:ext cx="455612" cy="37623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p:cNvPicPr>
            <a:picLocks noChangeAspect="1" noChangeArrowheads="1"/>
          </p:cNvPicPr>
          <p:nvPr/>
        </p:nvPicPr>
        <p:blipFill>
          <a:blip r:embed="rId2"/>
          <a:srcRect/>
          <a:stretch>
            <a:fillRect/>
          </a:stretch>
        </p:blipFill>
        <p:spPr bwMode="auto">
          <a:xfrm>
            <a:off x="1588" y="0"/>
            <a:ext cx="9144000" cy="6858000"/>
          </a:xfrm>
          <a:prstGeom prst="rect">
            <a:avLst/>
          </a:prstGeom>
          <a:noFill/>
          <a:ln w="9525">
            <a:noFill/>
            <a:miter lim="800000"/>
            <a:headEnd/>
            <a:tailEnd/>
          </a:ln>
        </p:spPr>
      </p:pic>
      <p:sp>
        <p:nvSpPr>
          <p:cNvPr id="2" name="Прямоугольник 1"/>
          <p:cNvSpPr/>
          <p:nvPr/>
        </p:nvSpPr>
        <p:spPr>
          <a:xfrm>
            <a:off x="765175" y="260350"/>
            <a:ext cx="7991475" cy="3435350"/>
          </a:xfrm>
          <a:prstGeom prst="rect">
            <a:avLst/>
          </a:prstGeom>
        </p:spPr>
        <p:txBody>
          <a:bodyPr>
            <a:spAutoFit/>
          </a:bodyPr>
          <a:lstStyle/>
          <a:p>
            <a:pPr fontAlgn="auto">
              <a:lnSpc>
                <a:spcPct val="115000"/>
              </a:lnSpc>
              <a:spcBef>
                <a:spcPts val="0"/>
              </a:spcBef>
              <a:spcAft>
                <a:spcPts val="1000"/>
              </a:spcAft>
              <a:defRPr/>
            </a:pPr>
            <a:r>
              <a:rPr lang="ru-RU" sz="2800" b="1" dirty="0">
                <a:solidFill>
                  <a:schemeClr val="accent4">
                    <a:lumMod val="50000"/>
                  </a:schemeClr>
                </a:solidFill>
                <a:latin typeface="Monotype Corsiva" panose="03010101010201010101" pitchFamily="66" charset="0"/>
                <a:ea typeface="Calibri"/>
                <a:cs typeface="Times New Roman"/>
              </a:rPr>
              <a:t>Упражнения со зрительными стимулами (предметами)</a:t>
            </a:r>
            <a:endParaRPr lang="ru-RU" sz="2800" dirty="0">
              <a:solidFill>
                <a:schemeClr val="accent4">
                  <a:lumMod val="50000"/>
                </a:schemeClr>
              </a:solidFill>
              <a:latin typeface="Monotype Corsiva" panose="03010101010201010101" pitchFamily="66" charset="0"/>
              <a:ea typeface="Calibri"/>
              <a:cs typeface="Times New Roman"/>
            </a:endParaRPr>
          </a:p>
          <a:p>
            <a:pPr fontAlgn="auto">
              <a:spcBef>
                <a:spcPts val="0"/>
              </a:spcBef>
              <a:spcAft>
                <a:spcPts val="1000"/>
              </a:spcAft>
              <a:defRPr/>
            </a:pPr>
            <a:r>
              <a:rPr lang="ru-RU" sz="1600" b="1" i="1" dirty="0">
                <a:solidFill>
                  <a:srgbClr val="002060"/>
                </a:solidFill>
                <a:latin typeface="Monotype Corsiva" panose="03010101010201010101" pitchFamily="66" charset="0"/>
                <a:ea typeface="Calibri"/>
                <a:cs typeface="Times New Roman" pitchFamily="18" charset="0"/>
              </a:rPr>
              <a:t>Цель</a:t>
            </a:r>
            <a:r>
              <a:rPr lang="ru-RU" sz="1600" b="1" i="1" dirty="0">
                <a:solidFill>
                  <a:srgbClr val="002060"/>
                </a:solidFill>
                <a:latin typeface="Monotype Corsiva" panose="03010101010201010101" pitchFamily="66" charset="0"/>
                <a:ea typeface="Calibri"/>
                <a:cs typeface="Times New Roman" pitchFamily="18" charset="0"/>
              </a:rPr>
              <a:t>:</a:t>
            </a:r>
            <a:r>
              <a:rPr lang="ru-RU" sz="1600" i="1" dirty="0">
                <a:solidFill>
                  <a:srgbClr val="002060"/>
                </a:solidFill>
                <a:latin typeface="Monotype Corsiva" panose="03010101010201010101" pitchFamily="66" charset="0"/>
                <a:ea typeface="Calibri"/>
                <a:cs typeface="Times New Roman" pitchFamily="18" charset="0"/>
              </a:rPr>
              <a:t> развитие прослеживающей функции глаза, глазомера, зрительно-двигательной координации, укрепление наружной мускулатуры глаз.             </a:t>
            </a:r>
            <a:endParaRPr lang="ru-RU" sz="1600" i="1" dirty="0">
              <a:solidFill>
                <a:srgbClr val="002060"/>
              </a:solidFill>
              <a:latin typeface="Monotype Corsiva" panose="03010101010201010101" pitchFamily="66" charset="0"/>
              <a:ea typeface="Calibri"/>
              <a:cs typeface="Times New Roman" pitchFamily="18" charset="0"/>
            </a:endParaRPr>
          </a:p>
          <a:p>
            <a:pPr fontAlgn="auto">
              <a:spcBef>
                <a:spcPts val="0"/>
              </a:spcBef>
              <a:spcAft>
                <a:spcPts val="1000"/>
              </a:spcAft>
              <a:defRPr/>
            </a:pPr>
            <a:r>
              <a:rPr lang="ru-RU" sz="1600" dirty="0">
                <a:solidFill>
                  <a:srgbClr val="002060"/>
                </a:solidFill>
                <a:latin typeface="Monotype Corsiva" panose="03010101010201010101" pitchFamily="66" charset="0"/>
                <a:ea typeface="Calibri"/>
                <a:cs typeface="Times New Roman" pitchFamily="18" charset="0"/>
              </a:rPr>
              <a:t>    На </a:t>
            </a:r>
            <a:r>
              <a:rPr lang="ru-RU" sz="1600" dirty="0">
                <a:solidFill>
                  <a:srgbClr val="002060"/>
                </a:solidFill>
                <a:latin typeface="Monotype Corsiva" panose="03010101010201010101" pitchFamily="66" charset="0"/>
                <a:ea typeface="Calibri"/>
                <a:cs typeface="Times New Roman" pitchFamily="18" charset="0"/>
              </a:rPr>
              <a:t>кончике указки прикрепляем яркий предмет (цветок, бабочка, самолетик…) и предлагаем вместе с ним отправиться в путешествие; обращаем внимание детей на соблюдение следующего правила: работают глаза, голова не подвижна. Педагог перемещает указку в заданном направлении, сопровождая движение словами: «Посмотрели вверх, вниз, влево-вправо, покружились и т.д.». Показ предмета осуществляется в медленном темпе, чтобы ребенок до конца проследил глазами его движение. Зрительный стимул (предмет) находится чуть выше уровня глаз, впереди сидящих или стоящих детей, он не должен сливаться по свету с окружающей обстановкой и одеждой педагога. </a:t>
            </a:r>
            <a:r>
              <a:rPr lang="ru-RU" sz="1600" dirty="0">
                <a:solidFill>
                  <a:srgbClr val="002060"/>
                </a:solidFill>
                <a:latin typeface="Monotype Corsiva" panose="03010101010201010101" pitchFamily="66" charset="0"/>
                <a:ea typeface="Calibri"/>
                <a:cs typeface="Times New Roman" pitchFamily="18" charset="0"/>
              </a:rPr>
              <a:t>              Упражнение </a:t>
            </a:r>
            <a:r>
              <a:rPr lang="ru-RU" sz="1600" dirty="0">
                <a:solidFill>
                  <a:srgbClr val="002060"/>
                </a:solidFill>
                <a:latin typeface="Monotype Corsiva" panose="03010101010201010101" pitchFamily="66" charset="0"/>
                <a:ea typeface="Calibri"/>
                <a:cs typeface="Times New Roman" pitchFamily="18" charset="0"/>
              </a:rPr>
              <a:t>можно сопровождать стихами.</a:t>
            </a:r>
          </a:p>
        </p:txBody>
      </p:sp>
      <p:pic>
        <p:nvPicPr>
          <p:cNvPr id="3076" name="Picture 4" descr="C:\Users\Подготов. группа 2\Desktop\к выставке\IMG_0470.JPG"/>
          <p:cNvPicPr>
            <a:picLocks noChangeAspect="1" noChangeArrowheads="1"/>
          </p:cNvPicPr>
          <p:nvPr/>
        </p:nvPicPr>
        <p:blipFill rotWithShape="1">
          <a:blip r:embed="rId3" cstate="print">
            <a:extLst>
              <a:ext uri="{28A0092B-C50C-407E-A947-70E740481C1C}"/>
            </a:extLst>
          </a:blip>
          <a:srcRect r="9318"/>
          <a:stretch/>
        </p:blipFill>
        <p:spPr bwMode="auto">
          <a:xfrm>
            <a:off x="5004048" y="3643913"/>
            <a:ext cx="3730433" cy="27425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extLst>
        </p:spPr>
      </p:pic>
      <p:pic>
        <p:nvPicPr>
          <p:cNvPr id="17412" name="Picture 5" descr="C:\Users\Подготов. группа 2\Desktop\115490_640.png"/>
          <p:cNvPicPr>
            <a:picLocks noChangeAspect="1" noChangeArrowheads="1"/>
          </p:cNvPicPr>
          <p:nvPr/>
        </p:nvPicPr>
        <p:blipFill>
          <a:blip r:embed="rId4"/>
          <a:srcRect/>
          <a:stretch>
            <a:fillRect/>
          </a:stretch>
        </p:blipFill>
        <p:spPr bwMode="auto">
          <a:xfrm rot="-7085764">
            <a:off x="7858919" y="3388519"/>
            <a:ext cx="874712" cy="723900"/>
          </a:xfrm>
          <a:prstGeom prst="rect">
            <a:avLst/>
          </a:prstGeom>
          <a:noFill/>
          <a:ln w="9525">
            <a:noFill/>
            <a:miter lim="800000"/>
            <a:headEnd/>
            <a:tailEnd/>
          </a:ln>
        </p:spPr>
      </p:pic>
      <p:pic>
        <p:nvPicPr>
          <p:cNvPr id="17413" name="Picture 6" descr="C:\Users\Подготов. группа 2\Desktop\116862_640.png"/>
          <p:cNvPicPr>
            <a:picLocks noChangeAspect="1" noChangeArrowheads="1"/>
          </p:cNvPicPr>
          <p:nvPr/>
        </p:nvPicPr>
        <p:blipFill>
          <a:blip r:embed="rId5"/>
          <a:srcRect/>
          <a:stretch>
            <a:fillRect/>
          </a:stretch>
        </p:blipFill>
        <p:spPr bwMode="auto">
          <a:xfrm rot="1416617">
            <a:off x="4595813" y="3768725"/>
            <a:ext cx="817562" cy="669925"/>
          </a:xfrm>
          <a:prstGeom prst="rect">
            <a:avLst/>
          </a:prstGeom>
          <a:noFill/>
          <a:ln w="9525">
            <a:noFill/>
            <a:miter lim="800000"/>
            <a:headEnd/>
            <a:tailEnd/>
          </a:ln>
        </p:spPr>
      </p:pic>
      <p:pic>
        <p:nvPicPr>
          <p:cNvPr id="5123" name="Picture 3" descr="E:\DCIM\143_PANA\IMG_0526.JPG"/>
          <p:cNvPicPr>
            <a:picLocks noChangeAspect="1" noChangeArrowheads="1"/>
          </p:cNvPicPr>
          <p:nvPr/>
        </p:nvPicPr>
        <p:blipFill>
          <a:blip r:embed="rId6" cstate="print">
            <a:extLst>
              <a:ext uri="{28A0092B-C50C-407E-A947-70E740481C1C}"/>
            </a:extLst>
          </a:blip>
          <a:srcRect/>
          <a:stretch>
            <a:fillRect/>
          </a:stretch>
        </p:blipFill>
        <p:spPr bwMode="auto">
          <a:xfrm>
            <a:off x="500796" y="3653011"/>
            <a:ext cx="4178282" cy="27855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extLst>
        </p:spPr>
      </p:pic>
      <p:pic>
        <p:nvPicPr>
          <p:cNvPr id="17415" name="Picture 2" descr="C:\Users\Подготов. группа 2\Desktop\115490_640.png"/>
          <p:cNvPicPr>
            <a:picLocks noChangeAspect="1" noChangeArrowheads="1"/>
          </p:cNvPicPr>
          <p:nvPr/>
        </p:nvPicPr>
        <p:blipFill>
          <a:blip r:embed="rId7"/>
          <a:srcRect/>
          <a:stretch>
            <a:fillRect/>
          </a:stretch>
        </p:blipFill>
        <p:spPr bwMode="auto">
          <a:xfrm rot="-1562357">
            <a:off x="6291263" y="3429000"/>
            <a:ext cx="541337" cy="4476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2"/>
          <a:srcRect/>
          <a:stretch>
            <a:fillRect/>
          </a:stretch>
        </p:blipFill>
        <p:spPr bwMode="auto">
          <a:xfrm>
            <a:off x="0" y="3175"/>
            <a:ext cx="9144000" cy="6858000"/>
          </a:xfrm>
          <a:prstGeom prst="rect">
            <a:avLst/>
          </a:prstGeom>
          <a:noFill/>
          <a:ln w="9525">
            <a:noFill/>
            <a:miter lim="800000"/>
            <a:headEnd/>
            <a:tailEnd/>
          </a:ln>
        </p:spPr>
      </p:pic>
      <p:sp>
        <p:nvSpPr>
          <p:cNvPr id="2" name="Прямоугольник 1"/>
          <p:cNvSpPr/>
          <p:nvPr/>
        </p:nvSpPr>
        <p:spPr>
          <a:xfrm>
            <a:off x="611188" y="260350"/>
            <a:ext cx="8064500" cy="2811463"/>
          </a:xfrm>
          <a:prstGeom prst="rect">
            <a:avLst/>
          </a:prstGeom>
        </p:spPr>
        <p:txBody>
          <a:bodyPr>
            <a:spAutoFit/>
          </a:bodyPr>
          <a:lstStyle/>
          <a:p>
            <a:pPr algn="ctr" fontAlgn="auto">
              <a:lnSpc>
                <a:spcPct val="150000"/>
              </a:lnSpc>
              <a:spcBef>
                <a:spcPts val="0"/>
              </a:spcBef>
              <a:spcAft>
                <a:spcPts val="1000"/>
              </a:spcAft>
              <a:defRPr/>
            </a:pPr>
            <a:r>
              <a:rPr lang="ru-RU" sz="3200" b="1" dirty="0">
                <a:solidFill>
                  <a:schemeClr val="accent4">
                    <a:lumMod val="50000"/>
                  </a:schemeClr>
                </a:solidFill>
                <a:latin typeface="Monotype Corsiva" panose="03010101010201010101" pitchFamily="66" charset="0"/>
                <a:ea typeface="Calibri"/>
                <a:cs typeface="Times New Roman" pitchFamily="18" charset="0"/>
              </a:rPr>
              <a:t>Тренажёр </a:t>
            </a:r>
            <a:r>
              <a:rPr lang="ru-RU" sz="3200" b="1" dirty="0">
                <a:solidFill>
                  <a:schemeClr val="accent4">
                    <a:lumMod val="50000"/>
                  </a:schemeClr>
                </a:solidFill>
                <a:latin typeface="Monotype Corsiva" panose="03010101010201010101" pitchFamily="66" charset="0"/>
                <a:ea typeface="Calibri"/>
                <a:cs typeface="Times New Roman" pitchFamily="18" charset="0"/>
              </a:rPr>
              <a:t>«Ракетка»</a:t>
            </a:r>
            <a:endParaRPr lang="ru-RU" sz="3200" dirty="0">
              <a:solidFill>
                <a:schemeClr val="accent4">
                  <a:lumMod val="50000"/>
                </a:schemeClr>
              </a:solidFill>
              <a:latin typeface="Monotype Corsiva" panose="03010101010201010101" pitchFamily="66" charset="0"/>
              <a:ea typeface="Calibri"/>
              <a:cs typeface="Times New Roman" pitchFamily="18" charset="0"/>
            </a:endParaRPr>
          </a:p>
          <a:p>
            <a:pPr fontAlgn="auto">
              <a:spcBef>
                <a:spcPts val="0"/>
              </a:spcBef>
              <a:spcAft>
                <a:spcPts val="1000"/>
              </a:spcAft>
              <a:defRPr/>
            </a:pPr>
            <a:r>
              <a:rPr lang="ru-RU" sz="1400" b="1" i="1" dirty="0">
                <a:solidFill>
                  <a:srgbClr val="002060"/>
                </a:solidFill>
                <a:latin typeface="Monotype Corsiva" panose="03010101010201010101" pitchFamily="66" charset="0"/>
                <a:ea typeface="Calibri"/>
                <a:cs typeface="Times New Roman" pitchFamily="18" charset="0"/>
              </a:rPr>
              <a:t>Цель</a:t>
            </a:r>
            <a:r>
              <a:rPr lang="ru-RU" sz="1400" b="1" i="1" dirty="0">
                <a:solidFill>
                  <a:srgbClr val="002060"/>
                </a:solidFill>
                <a:latin typeface="Monotype Corsiva" panose="03010101010201010101" pitchFamily="66" charset="0"/>
                <a:ea typeface="Calibri"/>
                <a:cs typeface="Times New Roman" pitchFamily="18" charset="0"/>
              </a:rPr>
              <a:t>:</a:t>
            </a:r>
            <a:r>
              <a:rPr lang="ru-RU" sz="1400" i="1" dirty="0">
                <a:solidFill>
                  <a:srgbClr val="002060"/>
                </a:solidFill>
                <a:latin typeface="Monotype Corsiva" panose="03010101010201010101" pitchFamily="66" charset="0"/>
                <a:ea typeface="Calibri"/>
                <a:cs typeface="Times New Roman" pitchFamily="18" charset="0"/>
              </a:rPr>
              <a:t> тренировка аккомодации  - способности глаза к получению фокусного изображения, снятие напряжения с уставшего глаза.</a:t>
            </a:r>
          </a:p>
          <a:p>
            <a:pPr fontAlgn="auto">
              <a:spcBef>
                <a:spcPts val="0"/>
              </a:spcBef>
              <a:spcAft>
                <a:spcPts val="1000"/>
              </a:spcAft>
              <a:defRPr/>
            </a:pPr>
            <a:r>
              <a:rPr lang="ru-RU" sz="1400" dirty="0">
                <a:solidFill>
                  <a:srgbClr val="002060"/>
                </a:solidFill>
                <a:latin typeface="Monotype Corsiva" panose="03010101010201010101" pitchFamily="66" charset="0"/>
                <a:ea typeface="Calibri"/>
                <a:cs typeface="Times New Roman" pitchFamily="18" charset="0"/>
              </a:rPr>
              <a:t>    </a:t>
            </a:r>
            <a:r>
              <a:rPr lang="ru-RU" sz="1400" dirty="0" err="1">
                <a:solidFill>
                  <a:srgbClr val="002060"/>
                </a:solidFill>
                <a:latin typeface="Monotype Corsiva" panose="03010101010201010101" pitchFamily="66" charset="0"/>
                <a:ea typeface="Calibri"/>
                <a:cs typeface="Times New Roman" pitchFamily="18" charset="0"/>
              </a:rPr>
              <a:t>Тренажер</a:t>
            </a:r>
            <a:r>
              <a:rPr lang="ru-RU" sz="1400" dirty="0">
                <a:solidFill>
                  <a:srgbClr val="002060"/>
                </a:solidFill>
                <a:latin typeface="Monotype Corsiva" panose="03010101010201010101" pitchFamily="66" charset="0"/>
                <a:ea typeface="Calibri"/>
                <a:cs typeface="Times New Roman" pitchFamily="18" charset="0"/>
              </a:rPr>
              <a:t> </a:t>
            </a:r>
            <a:r>
              <a:rPr lang="ru-RU" sz="1400" dirty="0">
                <a:solidFill>
                  <a:srgbClr val="002060"/>
                </a:solidFill>
                <a:latin typeface="Monotype Corsiva" panose="03010101010201010101" pitchFamily="66" charset="0"/>
                <a:ea typeface="Calibri"/>
                <a:cs typeface="Times New Roman" pitchFamily="18" charset="0"/>
              </a:rPr>
              <a:t>представляет собой миниатюрную копию теннисной ракетки (диаметр 8 см.). Фон поля ракетки белый. На нем посередине размещен рисунок, соответствующий размеру шрифта для данного детского возраста и для уровня зрения. Ребенок, глядя на ракетку, ставит ее в положение четкого видения. Затем подвигает букву к себе до момента «расплывания», т.е., когда хрусталик не может больше изменить фокус. После этого возвращаем ракетку в положение четкого видения. Так делается 10 раз для двух глаз и по 10 отдельно для каждого, прикрыв второй глаз другой ракеткой. </a:t>
            </a:r>
          </a:p>
        </p:txBody>
      </p:sp>
      <p:pic>
        <p:nvPicPr>
          <p:cNvPr id="3" name="Рисунок 2"/>
          <p:cNvPicPr>
            <a:picLocks noChangeAspect="1"/>
          </p:cNvPicPr>
          <p:nvPr/>
        </p:nvPicPr>
        <p:blipFill rotWithShape="1">
          <a:blip r:embed="rId3" cstate="print">
            <a:extLst>
              <a:ext uri="{28A0092B-C50C-407E-A947-70E740481C1C}"/>
            </a:extLst>
          </a:blip>
          <a:srcRect l="5450"/>
          <a:stretch/>
        </p:blipFill>
        <p:spPr>
          <a:xfrm>
            <a:off x="408531" y="3146285"/>
            <a:ext cx="4454270" cy="3140697"/>
          </a:xfrm>
          <a:prstGeom prst="rect">
            <a:avLst/>
          </a:prstGeom>
          <a:ln>
            <a:noFill/>
          </a:ln>
          <a:effectLst>
            <a:softEdge rad="112500"/>
          </a:effectLst>
        </p:spPr>
      </p:pic>
      <p:pic>
        <p:nvPicPr>
          <p:cNvPr id="5" name="Рисунок 4"/>
          <p:cNvPicPr>
            <a:picLocks noChangeAspect="1"/>
          </p:cNvPicPr>
          <p:nvPr/>
        </p:nvPicPr>
        <p:blipFill rotWithShape="1">
          <a:blip r:embed="rId4" cstate="print">
            <a:extLst>
              <a:ext uri="{28A0092B-C50C-407E-A947-70E740481C1C}"/>
            </a:extLst>
          </a:blip>
          <a:srcRect r="4148"/>
          <a:stretch/>
        </p:blipFill>
        <p:spPr>
          <a:xfrm>
            <a:off x="3550286" y="4580085"/>
            <a:ext cx="2947903" cy="2050320"/>
          </a:xfrm>
          <a:prstGeom prst="rect">
            <a:avLst/>
          </a:prstGeom>
          <a:ln>
            <a:noFill/>
          </a:ln>
          <a:effectLst>
            <a:softEdge rad="112500"/>
          </a:effectLst>
        </p:spPr>
      </p:pic>
      <p:pic>
        <p:nvPicPr>
          <p:cNvPr id="4" name="Рисунок 3"/>
          <p:cNvPicPr>
            <a:picLocks noChangeAspect="1"/>
          </p:cNvPicPr>
          <p:nvPr/>
        </p:nvPicPr>
        <p:blipFill>
          <a:blip r:embed="rId5" cstate="print">
            <a:extLst>
              <a:ext uri="{28A0092B-C50C-407E-A947-70E740481C1C}"/>
            </a:extLst>
          </a:blip>
          <a:stretch>
            <a:fillRect/>
          </a:stretch>
        </p:blipFill>
        <p:spPr>
          <a:xfrm>
            <a:off x="5508104" y="2996952"/>
            <a:ext cx="3394661" cy="2263107"/>
          </a:xfrm>
          <a:prstGeom prst="rect">
            <a:avLst/>
          </a:prstGeom>
          <a:ln>
            <a:noFill/>
          </a:ln>
          <a:effectLst>
            <a:softEdge rad="112500"/>
          </a:effectLst>
        </p:spPr>
      </p:pic>
      <p:pic>
        <p:nvPicPr>
          <p:cNvPr id="18438" name="Picture 2" descr="C:\Users\Подготов. группа 2\Desktop\116862_640.png"/>
          <p:cNvPicPr>
            <a:picLocks noChangeAspect="1" noChangeArrowheads="1"/>
          </p:cNvPicPr>
          <p:nvPr/>
        </p:nvPicPr>
        <p:blipFill>
          <a:blip r:embed="rId6"/>
          <a:srcRect/>
          <a:stretch>
            <a:fillRect/>
          </a:stretch>
        </p:blipFill>
        <p:spPr bwMode="auto">
          <a:xfrm>
            <a:off x="3576638" y="2820988"/>
            <a:ext cx="1931987" cy="1581150"/>
          </a:xfrm>
          <a:prstGeom prst="rect">
            <a:avLst/>
          </a:prstGeom>
          <a:noFill/>
          <a:ln w="9525">
            <a:noFill/>
            <a:miter lim="800000"/>
            <a:headEnd/>
            <a:tailEnd/>
          </a:ln>
        </p:spPr>
      </p:pic>
      <p:pic>
        <p:nvPicPr>
          <p:cNvPr id="18439" name="Picture 3" descr="C:\Users\Подготов. группа 2\Desktop\115490_640.png"/>
          <p:cNvPicPr>
            <a:picLocks noChangeAspect="1" noChangeArrowheads="1"/>
          </p:cNvPicPr>
          <p:nvPr/>
        </p:nvPicPr>
        <p:blipFill>
          <a:blip r:embed="rId7"/>
          <a:srcRect/>
          <a:stretch>
            <a:fillRect/>
          </a:stretch>
        </p:blipFill>
        <p:spPr bwMode="auto">
          <a:xfrm rot="-1592958">
            <a:off x="6713538" y="4929188"/>
            <a:ext cx="1638300" cy="1352550"/>
          </a:xfrm>
          <a:prstGeom prst="rect">
            <a:avLst/>
          </a:prstGeom>
          <a:noFill/>
          <a:ln w="9525">
            <a:noFill/>
            <a:miter lim="800000"/>
            <a:headEnd/>
            <a:tailEnd/>
          </a:ln>
        </p:spPr>
      </p:pic>
      <p:pic>
        <p:nvPicPr>
          <p:cNvPr id="18440" name="Picture 2" descr="C:\Users\Подготов. группа 2\Desktop\115490_640.png"/>
          <p:cNvPicPr>
            <a:picLocks noChangeAspect="1" noChangeArrowheads="1"/>
          </p:cNvPicPr>
          <p:nvPr/>
        </p:nvPicPr>
        <p:blipFill>
          <a:blip r:embed="rId8"/>
          <a:srcRect/>
          <a:stretch>
            <a:fillRect/>
          </a:stretch>
        </p:blipFill>
        <p:spPr bwMode="auto">
          <a:xfrm rot="-7114337">
            <a:off x="8097838" y="560388"/>
            <a:ext cx="911225" cy="752475"/>
          </a:xfrm>
          <a:prstGeom prst="rect">
            <a:avLst/>
          </a:prstGeom>
          <a:noFill/>
          <a:ln w="9525">
            <a:noFill/>
            <a:miter lim="800000"/>
            <a:headEnd/>
            <a:tailEnd/>
          </a:ln>
        </p:spPr>
      </p:pic>
      <p:pic>
        <p:nvPicPr>
          <p:cNvPr id="18441" name="Picture 3" descr="C:\Users\Подготов. группа 2\Desktop\116862_640.png"/>
          <p:cNvPicPr>
            <a:picLocks noChangeAspect="1" noChangeArrowheads="1"/>
          </p:cNvPicPr>
          <p:nvPr/>
        </p:nvPicPr>
        <p:blipFill>
          <a:blip r:embed="rId9"/>
          <a:srcRect/>
          <a:stretch>
            <a:fillRect/>
          </a:stretch>
        </p:blipFill>
        <p:spPr bwMode="auto">
          <a:xfrm rot="-1410266">
            <a:off x="1693863" y="339725"/>
            <a:ext cx="601662" cy="49371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p:cNvPicPr>
            <a:picLocks noChangeAspect="1" noChangeArrowheads="1"/>
          </p:cNvPicPr>
          <p:nvPr/>
        </p:nvPicPr>
        <p:blipFill>
          <a:blip r:embed="rId2"/>
          <a:srcRect/>
          <a:stretch>
            <a:fillRect/>
          </a:stretch>
        </p:blipFill>
        <p:spPr bwMode="auto">
          <a:xfrm>
            <a:off x="-17463" y="0"/>
            <a:ext cx="9144001" cy="6858000"/>
          </a:xfrm>
          <a:prstGeom prst="rect">
            <a:avLst/>
          </a:prstGeom>
          <a:noFill/>
          <a:ln w="9525">
            <a:noFill/>
            <a:miter lim="800000"/>
            <a:headEnd/>
            <a:tailEnd/>
          </a:ln>
        </p:spPr>
      </p:pic>
      <p:sp>
        <p:nvSpPr>
          <p:cNvPr id="2" name="Прямоугольник 1"/>
          <p:cNvSpPr/>
          <p:nvPr/>
        </p:nvSpPr>
        <p:spPr>
          <a:xfrm>
            <a:off x="5429250" y="2700338"/>
            <a:ext cx="3095625" cy="4065587"/>
          </a:xfrm>
          <a:prstGeom prst="rect">
            <a:avLst/>
          </a:prstGeom>
        </p:spPr>
        <p:txBody>
          <a:bodyPr>
            <a:spAutoFit/>
          </a:bodyPr>
          <a:lstStyle/>
          <a:p>
            <a:pPr algn="ctr" fontAlgn="auto">
              <a:lnSpc>
                <a:spcPct val="115000"/>
              </a:lnSpc>
              <a:spcBef>
                <a:spcPts val="0"/>
              </a:spcBef>
              <a:spcAft>
                <a:spcPts val="1000"/>
              </a:spcAft>
              <a:defRPr/>
            </a:pPr>
            <a:r>
              <a:rPr lang="ru-RU" sz="2400" b="1" dirty="0">
                <a:solidFill>
                  <a:schemeClr val="accent4">
                    <a:lumMod val="50000"/>
                  </a:schemeClr>
                </a:solidFill>
                <a:latin typeface="Monotype Corsiva" panose="03010101010201010101" pitchFamily="66" charset="0"/>
                <a:ea typeface="Calibri"/>
                <a:cs typeface="Times New Roman" pitchFamily="18" charset="0"/>
              </a:rPr>
              <a:t>Тренажёр  </a:t>
            </a:r>
            <a:r>
              <a:rPr lang="ru-RU" sz="2400" b="1" dirty="0">
                <a:solidFill>
                  <a:schemeClr val="accent4">
                    <a:lumMod val="50000"/>
                  </a:schemeClr>
                </a:solidFill>
                <a:latin typeface="Monotype Corsiva" panose="03010101010201010101" pitchFamily="66" charset="0"/>
                <a:ea typeface="Calibri"/>
                <a:cs typeface="Times New Roman" pitchFamily="18" charset="0"/>
              </a:rPr>
              <a:t>     «</a:t>
            </a:r>
            <a:r>
              <a:rPr lang="ru-RU" sz="2400" b="1" dirty="0">
                <a:solidFill>
                  <a:schemeClr val="accent4">
                    <a:lumMod val="50000"/>
                  </a:schemeClr>
                </a:solidFill>
                <a:latin typeface="Monotype Corsiva" panose="03010101010201010101" pitchFamily="66" charset="0"/>
                <a:ea typeface="Calibri"/>
                <a:cs typeface="Times New Roman" pitchFamily="18" charset="0"/>
              </a:rPr>
              <a:t>Волшебные глазки»</a:t>
            </a:r>
            <a:endParaRPr lang="ru-RU" sz="2400" dirty="0">
              <a:solidFill>
                <a:schemeClr val="accent4">
                  <a:lumMod val="50000"/>
                </a:schemeClr>
              </a:solidFill>
              <a:latin typeface="Monotype Corsiva" panose="03010101010201010101" pitchFamily="66" charset="0"/>
              <a:ea typeface="Calibri"/>
              <a:cs typeface="Times New Roman" pitchFamily="18" charset="0"/>
            </a:endParaRPr>
          </a:p>
          <a:p>
            <a:pPr fontAlgn="auto">
              <a:lnSpc>
                <a:spcPct val="115000"/>
              </a:lnSpc>
              <a:spcBef>
                <a:spcPts val="0"/>
              </a:spcBef>
              <a:spcAft>
                <a:spcPts val="1000"/>
              </a:spcAft>
              <a:defRPr/>
            </a:pPr>
            <a:r>
              <a:rPr lang="ru-RU" b="1" i="1" dirty="0">
                <a:solidFill>
                  <a:srgbClr val="002060"/>
                </a:solidFill>
                <a:latin typeface="Monotype Corsiva" panose="03010101010201010101" pitchFamily="66" charset="0"/>
                <a:ea typeface="Calibri"/>
                <a:cs typeface="Times New Roman" pitchFamily="18" charset="0"/>
              </a:rPr>
              <a:t>Цель:</a:t>
            </a:r>
            <a:r>
              <a:rPr lang="ru-RU" i="1" dirty="0">
                <a:solidFill>
                  <a:srgbClr val="002060"/>
                </a:solidFill>
                <a:latin typeface="Monotype Corsiva" panose="03010101010201010101" pitchFamily="66" charset="0"/>
                <a:ea typeface="Calibri"/>
                <a:cs typeface="Times New Roman" pitchFamily="18" charset="0"/>
              </a:rPr>
              <a:t> снятие зрительного утомления.</a:t>
            </a:r>
          </a:p>
          <a:p>
            <a:pPr fontAlgn="auto">
              <a:lnSpc>
                <a:spcPct val="115000"/>
              </a:lnSpc>
              <a:spcBef>
                <a:spcPts val="0"/>
              </a:spcBef>
              <a:spcAft>
                <a:spcPts val="1000"/>
              </a:spcAft>
              <a:defRPr/>
            </a:pPr>
            <a:r>
              <a:rPr lang="ru-RU" dirty="0">
                <a:solidFill>
                  <a:srgbClr val="002060"/>
                </a:solidFill>
                <a:latin typeface="Monotype Corsiva" panose="03010101010201010101" pitchFamily="66" charset="0"/>
                <a:ea typeface="Calibri"/>
                <a:cs typeface="Times New Roman" pitchFamily="18" charset="0"/>
              </a:rPr>
              <a:t>Педагог держит в руках «глазки» и показывает различные движения (вверх-вниз, вправо-влево, по диагонали, дуги и т.д.), дети повторяют глазами предложенные им движения, </a:t>
            </a:r>
            <a:r>
              <a:rPr lang="ru-RU" dirty="0">
                <a:solidFill>
                  <a:srgbClr val="002060"/>
                </a:solidFill>
                <a:latin typeface="Monotype Corsiva" panose="03010101010201010101" pitchFamily="66" charset="0"/>
                <a:ea typeface="Calibri"/>
                <a:cs typeface="Times New Roman" pitchFamily="18" charset="0"/>
              </a:rPr>
              <a:t>       не </a:t>
            </a:r>
            <a:r>
              <a:rPr lang="ru-RU" dirty="0">
                <a:solidFill>
                  <a:srgbClr val="002060"/>
                </a:solidFill>
                <a:latin typeface="Monotype Corsiva" panose="03010101010201010101" pitchFamily="66" charset="0"/>
                <a:ea typeface="Calibri"/>
                <a:cs typeface="Times New Roman" pitchFamily="18" charset="0"/>
              </a:rPr>
              <a:t>двигая головы.</a:t>
            </a:r>
          </a:p>
        </p:txBody>
      </p:sp>
      <p:sp>
        <p:nvSpPr>
          <p:cNvPr id="3" name="Прямоугольник 2"/>
          <p:cNvSpPr/>
          <p:nvPr/>
        </p:nvSpPr>
        <p:spPr>
          <a:xfrm>
            <a:off x="419100" y="111125"/>
            <a:ext cx="4572000" cy="4116388"/>
          </a:xfrm>
          <a:prstGeom prst="rect">
            <a:avLst/>
          </a:prstGeom>
        </p:spPr>
        <p:txBody>
          <a:bodyPr>
            <a:spAutoFit/>
          </a:bodyPr>
          <a:lstStyle/>
          <a:p>
            <a:pPr algn="ctr" fontAlgn="auto">
              <a:lnSpc>
                <a:spcPct val="115000"/>
              </a:lnSpc>
              <a:spcBef>
                <a:spcPts val="0"/>
              </a:spcBef>
              <a:spcAft>
                <a:spcPts val="1000"/>
              </a:spcAft>
              <a:defRPr/>
            </a:pPr>
            <a:r>
              <a:rPr lang="ru-RU" sz="3200" b="1" dirty="0">
                <a:solidFill>
                  <a:schemeClr val="accent4">
                    <a:lumMod val="50000"/>
                  </a:schemeClr>
                </a:solidFill>
                <a:latin typeface="Monotype Corsiva" panose="03010101010201010101" pitchFamily="66" charset="0"/>
                <a:ea typeface="Calibri"/>
                <a:cs typeface="Times New Roman" pitchFamily="18" charset="0"/>
              </a:rPr>
              <a:t>Тренажёр «Звездочка»</a:t>
            </a:r>
            <a:endParaRPr lang="ru-RU" sz="3200" dirty="0">
              <a:solidFill>
                <a:schemeClr val="accent4">
                  <a:lumMod val="50000"/>
                </a:schemeClr>
              </a:solidFill>
              <a:latin typeface="Monotype Corsiva" panose="03010101010201010101" pitchFamily="66" charset="0"/>
              <a:ea typeface="Calibri"/>
              <a:cs typeface="Times New Roman" pitchFamily="18" charset="0"/>
            </a:endParaRPr>
          </a:p>
          <a:p>
            <a:pPr algn="just" fontAlgn="auto">
              <a:spcBef>
                <a:spcPts val="0"/>
              </a:spcBef>
              <a:spcAft>
                <a:spcPts val="1000"/>
              </a:spcAft>
              <a:defRPr/>
            </a:pPr>
            <a:r>
              <a:rPr lang="ru-RU" sz="1600" b="1" i="1" dirty="0">
                <a:solidFill>
                  <a:srgbClr val="002060"/>
                </a:solidFill>
                <a:latin typeface="Monotype Corsiva" panose="03010101010201010101" pitchFamily="66" charset="0"/>
                <a:ea typeface="Calibri"/>
                <a:cs typeface="Times New Roman" pitchFamily="18" charset="0"/>
              </a:rPr>
              <a:t>Цель:</a:t>
            </a:r>
            <a:r>
              <a:rPr lang="ru-RU" sz="1600" i="1" dirty="0">
                <a:solidFill>
                  <a:srgbClr val="002060"/>
                </a:solidFill>
                <a:latin typeface="Monotype Corsiva" panose="03010101010201010101" pitchFamily="66" charset="0"/>
                <a:ea typeface="Calibri"/>
                <a:cs typeface="Times New Roman" pitchFamily="18" charset="0"/>
              </a:rPr>
              <a:t> тренировка конвергенции (прослеживающей функции глаза в горизонтальной плоскости) и аккомодации (движения глаз в глубину от себя к себе). </a:t>
            </a:r>
          </a:p>
          <a:p>
            <a:pPr algn="just" fontAlgn="auto">
              <a:spcBef>
                <a:spcPts val="0"/>
              </a:spcBef>
              <a:spcAft>
                <a:spcPts val="1000"/>
              </a:spcAft>
              <a:defRPr/>
            </a:pPr>
            <a:r>
              <a:rPr lang="ru-RU" sz="1600" dirty="0">
                <a:solidFill>
                  <a:srgbClr val="002060"/>
                </a:solidFill>
                <a:latin typeface="Monotype Corsiva" panose="03010101010201010101" pitchFamily="66" charset="0"/>
                <a:ea typeface="Calibri"/>
                <a:cs typeface="Times New Roman" pitchFamily="18" charset="0"/>
              </a:rPr>
              <a:t>Это указка с лампочкой на конце. Лампочка может быть окрашена в зеленый, красный, синий цвета. Основное условие – лампочка светится постоянно. При этом создается впечатление движущейся полоски света, обусловленное следовым явлением раздражения сетчатки глаза. Эта иллюзия создает красочный эффект, который хорошо использовать в работе с малышами. В работе с детьми вместо указки можно использовать обычный или лазерный фонарики (не направлять в лицо детей).</a:t>
            </a:r>
          </a:p>
        </p:txBody>
      </p:sp>
      <p:pic>
        <p:nvPicPr>
          <p:cNvPr id="7171" name="Picture 3" descr="E:\DCIM\143_PANA\IMG_0533.JPG"/>
          <p:cNvPicPr>
            <a:picLocks noChangeAspect="1" noChangeArrowheads="1"/>
          </p:cNvPicPr>
          <p:nvPr/>
        </p:nvPicPr>
        <p:blipFill>
          <a:blip r:embed="rId3" cstate="print">
            <a:extLst>
              <a:ext uri="{28A0092B-C50C-407E-A947-70E740481C1C}"/>
            </a:extLst>
          </a:blip>
          <a:srcRect/>
          <a:stretch>
            <a:fillRect/>
          </a:stretch>
        </p:blipFill>
        <p:spPr bwMode="auto">
          <a:xfrm>
            <a:off x="5361216" y="289856"/>
            <a:ext cx="3476197" cy="23174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extLst>
        </p:spPr>
      </p:pic>
      <p:pic>
        <p:nvPicPr>
          <p:cNvPr id="7172" name="Picture 4" descr="E:\DCIM\143_PANA\IMG_0537.JPG"/>
          <p:cNvPicPr>
            <a:picLocks noChangeAspect="1" noChangeArrowheads="1"/>
          </p:cNvPicPr>
          <p:nvPr/>
        </p:nvPicPr>
        <p:blipFill rotWithShape="1">
          <a:blip r:embed="rId4" cstate="print">
            <a:extLst>
              <a:ext uri="{28A0092B-C50C-407E-A947-70E740481C1C}"/>
            </a:extLst>
          </a:blip>
          <a:srcRect l="8162" b="16106"/>
          <a:stretch/>
        </p:blipFill>
        <p:spPr bwMode="auto">
          <a:xfrm>
            <a:off x="1242066" y="4149080"/>
            <a:ext cx="3683368" cy="22432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extLst>
        </p:spPr>
      </p:pic>
      <p:pic>
        <p:nvPicPr>
          <p:cNvPr id="19462" name="Picture 2" descr="C:\Users\Подготов. группа 2\Desktop\116862_640.png"/>
          <p:cNvPicPr>
            <a:picLocks noChangeAspect="1" noChangeArrowheads="1"/>
          </p:cNvPicPr>
          <p:nvPr/>
        </p:nvPicPr>
        <p:blipFill>
          <a:blip r:embed="rId5"/>
          <a:srcRect/>
          <a:stretch>
            <a:fillRect/>
          </a:stretch>
        </p:blipFill>
        <p:spPr bwMode="auto">
          <a:xfrm rot="8084721">
            <a:off x="495300" y="5100638"/>
            <a:ext cx="1431925" cy="1171575"/>
          </a:xfrm>
          <a:prstGeom prst="rect">
            <a:avLst/>
          </a:prstGeom>
          <a:noFill/>
          <a:ln w="9525">
            <a:noFill/>
            <a:miter lim="800000"/>
            <a:headEnd/>
            <a:tailEnd/>
          </a:ln>
        </p:spPr>
      </p:pic>
      <p:pic>
        <p:nvPicPr>
          <p:cNvPr id="19463" name="Picture 3" descr="C:\Users\Подготов. группа 2\Desktop\116862_640.png"/>
          <p:cNvPicPr>
            <a:picLocks noChangeAspect="1" noChangeArrowheads="1"/>
          </p:cNvPicPr>
          <p:nvPr/>
        </p:nvPicPr>
        <p:blipFill>
          <a:blip r:embed="rId6"/>
          <a:srcRect/>
          <a:stretch>
            <a:fillRect/>
          </a:stretch>
        </p:blipFill>
        <p:spPr bwMode="auto">
          <a:xfrm rot="-2179855">
            <a:off x="7908925" y="3527425"/>
            <a:ext cx="835025" cy="682625"/>
          </a:xfrm>
          <a:prstGeom prst="rect">
            <a:avLst/>
          </a:prstGeom>
          <a:noFill/>
          <a:ln w="9525">
            <a:noFill/>
            <a:miter lim="800000"/>
            <a:headEnd/>
            <a:tailEnd/>
          </a:ln>
        </p:spPr>
      </p:pic>
      <p:pic>
        <p:nvPicPr>
          <p:cNvPr id="19464" name="Picture 4" descr="C:\Users\Подготов. группа 2\Desktop\115490_640.png"/>
          <p:cNvPicPr>
            <a:picLocks noChangeAspect="1" noChangeArrowheads="1"/>
          </p:cNvPicPr>
          <p:nvPr/>
        </p:nvPicPr>
        <p:blipFill>
          <a:blip r:embed="rId7"/>
          <a:srcRect/>
          <a:stretch>
            <a:fillRect/>
          </a:stretch>
        </p:blipFill>
        <p:spPr bwMode="auto">
          <a:xfrm>
            <a:off x="5153025" y="2406650"/>
            <a:ext cx="877888" cy="725488"/>
          </a:xfrm>
          <a:prstGeom prst="rect">
            <a:avLst/>
          </a:prstGeom>
          <a:noFill/>
          <a:ln w="9525">
            <a:noFill/>
            <a:miter lim="800000"/>
            <a:headEnd/>
            <a:tailEnd/>
          </a:ln>
        </p:spPr>
      </p:pic>
      <p:pic>
        <p:nvPicPr>
          <p:cNvPr id="19465" name="Picture 5" descr="C:\Users\Подготов. группа 2\Desktop\115490_640.png"/>
          <p:cNvPicPr>
            <a:picLocks noChangeAspect="1" noChangeArrowheads="1"/>
          </p:cNvPicPr>
          <p:nvPr/>
        </p:nvPicPr>
        <p:blipFill>
          <a:blip r:embed="rId8"/>
          <a:srcRect/>
          <a:stretch>
            <a:fillRect/>
          </a:stretch>
        </p:blipFill>
        <p:spPr bwMode="auto">
          <a:xfrm rot="-7175840">
            <a:off x="4663282" y="4450556"/>
            <a:ext cx="698500" cy="57626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Прямоугольник 1"/>
          <p:cNvSpPr/>
          <p:nvPr/>
        </p:nvSpPr>
        <p:spPr>
          <a:xfrm>
            <a:off x="568325" y="201613"/>
            <a:ext cx="8280400" cy="4267200"/>
          </a:xfrm>
          <a:prstGeom prst="rect">
            <a:avLst/>
          </a:prstGeom>
        </p:spPr>
        <p:txBody>
          <a:bodyPr>
            <a:spAutoFit/>
          </a:bodyPr>
          <a:lstStyle/>
          <a:p>
            <a:pPr algn="ctr">
              <a:lnSpc>
                <a:spcPct val="115000"/>
              </a:lnSpc>
              <a:spcAft>
                <a:spcPts val="1000"/>
              </a:spcAft>
            </a:pPr>
            <a:r>
              <a:rPr lang="ru-RU" sz="3200" b="1">
                <a:solidFill>
                  <a:srgbClr val="403152"/>
                </a:solidFill>
                <a:latin typeface="Monotype Corsiva" pitchFamily="66" charset="0"/>
                <a:ea typeface="Calibri" pitchFamily="34" charset="0"/>
                <a:cs typeface="Times New Roman" pitchFamily="18" charset="0"/>
              </a:rPr>
              <a:t>Тренажёр «Флажок»</a:t>
            </a:r>
            <a:endParaRPr lang="ru-RU" sz="3200">
              <a:solidFill>
                <a:srgbClr val="403152"/>
              </a:solidFill>
              <a:latin typeface="Monotype Corsiva" pitchFamily="66" charset="0"/>
              <a:ea typeface="Calibri" pitchFamily="34" charset="0"/>
              <a:cs typeface="Times New Roman" pitchFamily="18" charset="0"/>
            </a:endParaRPr>
          </a:p>
          <a:p>
            <a:r>
              <a:rPr lang="ru-RU" sz="1400" b="1" i="1">
                <a:solidFill>
                  <a:srgbClr val="002060"/>
                </a:solidFill>
                <a:latin typeface="Monotype Corsiva" pitchFamily="66" charset="0"/>
                <a:ea typeface="Calibri" pitchFamily="34" charset="0"/>
                <a:cs typeface="Times New Roman" pitchFamily="18" charset="0"/>
              </a:rPr>
              <a:t>Цель:</a:t>
            </a:r>
            <a:r>
              <a:rPr lang="ru-RU" sz="1400" i="1">
                <a:solidFill>
                  <a:srgbClr val="002060"/>
                </a:solidFill>
                <a:latin typeface="Monotype Corsiva" pitchFamily="66" charset="0"/>
                <a:ea typeface="Calibri" pitchFamily="34" charset="0"/>
                <a:cs typeface="Times New Roman" pitchFamily="18" charset="0"/>
              </a:rPr>
              <a:t>  тренировка конвергенции (следящие движения глаз в горизонтальной плоскости) и аккомодации (движения глаз в глубину от себя и к себе).</a:t>
            </a:r>
          </a:p>
          <a:p>
            <a:r>
              <a:rPr lang="ru-RU" sz="1400">
                <a:solidFill>
                  <a:srgbClr val="002060"/>
                </a:solidFill>
                <a:latin typeface="Monotype Corsiva" pitchFamily="66" charset="0"/>
                <a:ea typeface="Calibri" pitchFamily="34" charset="0"/>
                <a:cs typeface="Times New Roman" pitchFamily="18" charset="0"/>
              </a:rPr>
              <a:t>    Тренажер — флажок на длинной ручке, ее длина 80 – 90 см., ткани полотнища ярко-красный, другой вариант – зеленый, желтый, голубой и фиолетовый. Пять флажков разного цвета, по одному на каждый день. Задача педагога – стоя лицом к воспитанникам, двигать полотнище флажка по прямым линиям перед собой, «рисуя» в пространстве перед собой фигуру прямоугольника со сторонами не менее 1м х 2м. Дети следят за флажком одними глазами, не двигая головой. Рекомендуется широкая амплитуда движений в среднем темпе, остановки флажка в опорных угловых точках обозначаемой фигуры Для детского сада (для всех групп) «рисуем» 4-6 раз один прямоугольник, затем рисуем его в другую сторону столько же раз. Потом в прямоугольнике обозначим диагональ (4-5 раз). Вертикаль и горизонталь труда не представляют, дозировка 4-5 движений вверх-вниз, затем вправо-влево. В школе дозировка складывается из количества лет ребенка.</a:t>
            </a:r>
          </a:p>
          <a:p>
            <a:r>
              <a:rPr lang="ru-RU" sz="1400">
                <a:solidFill>
                  <a:srgbClr val="002060"/>
                </a:solidFill>
                <a:latin typeface="Monotype Corsiva" pitchFamily="66" charset="0"/>
                <a:ea typeface="Calibri" pitchFamily="34" charset="0"/>
                <a:cs typeface="Times New Roman" pitchFamily="18" charset="0"/>
              </a:rPr>
              <a:t>    Какой цвет использовать и когда? В понедельник используется красный цвет флажка, дети еще утомлены после суббот него и воскресного отдыха. Во вторник пойдет желтый или зеленый цвет, как и в среду. Затем голубой и фиолетовый. </a:t>
            </a:r>
            <a:r>
              <a:rPr lang="ru-RU" sz="1400" u="sng">
                <a:solidFill>
                  <a:srgbClr val="002060"/>
                </a:solidFill>
                <a:latin typeface="Monotype Corsiva" pitchFamily="66" charset="0"/>
                <a:ea typeface="Calibri" pitchFamily="34" charset="0"/>
                <a:cs typeface="Times New Roman" pitchFamily="18" charset="0"/>
              </a:rPr>
              <a:t>Упражнение «Ромбик».</a:t>
            </a:r>
            <a:r>
              <a:rPr lang="ru-RU" sz="1400">
                <a:solidFill>
                  <a:srgbClr val="002060"/>
                </a:solidFill>
                <a:latin typeface="Monotype Corsiva" pitchFamily="66" charset="0"/>
                <a:ea typeface="Calibri" pitchFamily="34" charset="0"/>
                <a:cs typeface="Times New Roman" pitchFamily="18" charset="0"/>
              </a:rPr>
              <a:t> Медленно нарисовать в воздухе ромб, стоящий острым углом вниз по вертикали. Делать 10 – 15 рисунков.</a:t>
            </a:r>
          </a:p>
          <a:p>
            <a:pPr>
              <a:lnSpc>
                <a:spcPct val="115000"/>
              </a:lnSpc>
              <a:spcAft>
                <a:spcPts val="1000"/>
              </a:spcAft>
            </a:pPr>
            <a:r>
              <a:rPr lang="ru-RU" sz="1400">
                <a:solidFill>
                  <a:srgbClr val="002060"/>
                </a:solidFill>
                <a:latin typeface="Monotype Corsiva" pitchFamily="66" charset="0"/>
                <a:ea typeface="Calibri" pitchFamily="34" charset="0"/>
                <a:cs typeface="Times New Roman" pitchFamily="18" charset="0"/>
              </a:rPr>
              <a:t> </a:t>
            </a:r>
          </a:p>
        </p:txBody>
      </p:sp>
      <p:pic>
        <p:nvPicPr>
          <p:cNvPr id="7" name="Picture 13" descr="SNV38933"/>
          <p:cNvPicPr>
            <a:picLocks noChangeAspect="1" noChangeArrowheads="1"/>
          </p:cNvPicPr>
          <p:nvPr/>
        </p:nvPicPr>
        <p:blipFill>
          <a:blip r:embed="rId3" cstate="print"/>
          <a:srcRect/>
          <a:stretch>
            <a:fillRect/>
          </a:stretch>
        </p:blipFill>
        <p:spPr bwMode="auto">
          <a:xfrm>
            <a:off x="572540" y="4198701"/>
            <a:ext cx="3324060" cy="24930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15" descr="SNV39058"/>
          <p:cNvPicPr>
            <a:picLocks noChangeAspect="1" noChangeArrowheads="1"/>
          </p:cNvPicPr>
          <p:nvPr/>
        </p:nvPicPr>
        <p:blipFill>
          <a:blip r:embed="rId4" cstate="print"/>
          <a:srcRect/>
          <a:stretch>
            <a:fillRect/>
          </a:stretch>
        </p:blipFill>
        <p:spPr bwMode="auto">
          <a:xfrm>
            <a:off x="5436096" y="4075486"/>
            <a:ext cx="3432513" cy="25743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485" name="Picture 3" descr="C:\Users\Подготов. группа 2\Desktop\115490_640.png"/>
          <p:cNvPicPr>
            <a:picLocks noChangeAspect="1" noChangeArrowheads="1"/>
          </p:cNvPicPr>
          <p:nvPr/>
        </p:nvPicPr>
        <p:blipFill>
          <a:blip r:embed="rId5"/>
          <a:srcRect/>
          <a:stretch>
            <a:fillRect/>
          </a:stretch>
        </p:blipFill>
        <p:spPr bwMode="auto">
          <a:xfrm rot="7918368">
            <a:off x="588963" y="4354512"/>
            <a:ext cx="1371600" cy="1133475"/>
          </a:xfrm>
          <a:prstGeom prst="rect">
            <a:avLst/>
          </a:prstGeom>
          <a:noFill/>
          <a:ln w="9525">
            <a:noFill/>
            <a:miter lim="800000"/>
            <a:headEnd/>
            <a:tailEnd/>
          </a:ln>
        </p:spPr>
      </p:pic>
      <p:pic>
        <p:nvPicPr>
          <p:cNvPr id="20486" name="Picture 2" descr="C:\Users\Подготов. группа 2\Desktop\116862_640.png"/>
          <p:cNvPicPr>
            <a:picLocks noChangeAspect="1" noChangeArrowheads="1"/>
          </p:cNvPicPr>
          <p:nvPr/>
        </p:nvPicPr>
        <p:blipFill>
          <a:blip r:embed="rId6"/>
          <a:srcRect/>
          <a:stretch>
            <a:fillRect/>
          </a:stretch>
        </p:blipFill>
        <p:spPr bwMode="auto">
          <a:xfrm rot="-1246917">
            <a:off x="7839075" y="5570538"/>
            <a:ext cx="830263" cy="679450"/>
          </a:xfrm>
          <a:prstGeom prst="rect">
            <a:avLst/>
          </a:prstGeom>
          <a:noFill/>
          <a:ln w="9525">
            <a:noFill/>
            <a:miter lim="800000"/>
            <a:headEnd/>
            <a:tailEnd/>
          </a:ln>
        </p:spPr>
      </p:pic>
      <p:pic>
        <p:nvPicPr>
          <p:cNvPr id="7171" name="Picture 3" descr="C:\Users\Подготов. группа 2\Desktop\x_0aa4cd15.jpg"/>
          <p:cNvPicPr>
            <a:picLocks noChangeAspect="1" noChangeArrowheads="1"/>
          </p:cNvPicPr>
          <p:nvPr/>
        </p:nvPicPr>
        <p:blipFill>
          <a:blip r:embed="rId7" cstate="print">
            <a:extLst>
              <a:ext uri="{28A0092B-C50C-407E-A947-70E740481C1C}"/>
            </a:extLst>
          </a:blip>
          <a:srcRect/>
          <a:stretch>
            <a:fillRect/>
          </a:stretch>
        </p:blipFill>
        <p:spPr bwMode="auto">
          <a:xfrm>
            <a:off x="3638179" y="4322728"/>
            <a:ext cx="1918144" cy="1918144"/>
          </a:xfrm>
          <a:prstGeom prst="rect">
            <a:avLst/>
          </a:prstGeom>
          <a:ln>
            <a:noFill/>
          </a:ln>
          <a:effectLst>
            <a:softEdge rad="112500"/>
          </a:effectLst>
          <a:extLst>
            <a:ext uri="{909E8E84-426E-40DD-AFC4-6F175D3DCCD1}"/>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ChangeAspect="1" noChangeArrowheads="1"/>
          </p:cNvPicPr>
          <p:nvPr/>
        </p:nvPicPr>
        <p:blipFill>
          <a:blip r:embed="rId2"/>
          <a:srcRect/>
          <a:stretch>
            <a:fillRect/>
          </a:stretch>
        </p:blipFill>
        <p:spPr bwMode="auto">
          <a:xfrm>
            <a:off x="0" y="3175"/>
            <a:ext cx="9144000" cy="6858000"/>
          </a:xfrm>
          <a:prstGeom prst="rect">
            <a:avLst/>
          </a:prstGeom>
          <a:noFill/>
          <a:ln w="9525">
            <a:noFill/>
            <a:miter lim="800000"/>
            <a:headEnd/>
            <a:tailEnd/>
          </a:ln>
        </p:spPr>
      </p:pic>
      <p:sp>
        <p:nvSpPr>
          <p:cNvPr id="21506" name="Прямоугольник 2"/>
          <p:cNvSpPr>
            <a:spLocks noChangeArrowheads="1"/>
          </p:cNvSpPr>
          <p:nvPr/>
        </p:nvSpPr>
        <p:spPr bwMode="auto">
          <a:xfrm>
            <a:off x="673100" y="257175"/>
            <a:ext cx="7913688" cy="2981325"/>
          </a:xfrm>
          <a:prstGeom prst="rect">
            <a:avLst/>
          </a:prstGeom>
          <a:noFill/>
          <a:ln w="9525">
            <a:noFill/>
            <a:miter lim="800000"/>
            <a:headEnd/>
            <a:tailEnd/>
          </a:ln>
        </p:spPr>
        <p:txBody>
          <a:bodyPr>
            <a:spAutoFit/>
          </a:bodyPr>
          <a:lstStyle/>
          <a:p>
            <a:pPr algn="ctr">
              <a:lnSpc>
                <a:spcPct val="115000"/>
              </a:lnSpc>
              <a:spcAft>
                <a:spcPts val="1000"/>
              </a:spcAft>
            </a:pPr>
            <a:r>
              <a:rPr lang="ru-RU" sz="3200" b="1">
                <a:solidFill>
                  <a:srgbClr val="002060"/>
                </a:solidFill>
                <a:latin typeface="Monotype Corsiva" pitchFamily="66" charset="0"/>
                <a:ea typeface="Calibri" pitchFamily="34" charset="0"/>
                <a:cs typeface="Times New Roman" pitchFamily="18" charset="0"/>
              </a:rPr>
              <a:t>Тренажёр «Видеоазимут»</a:t>
            </a:r>
            <a:endParaRPr lang="ru-RU" sz="3200">
              <a:solidFill>
                <a:srgbClr val="002060"/>
              </a:solidFill>
              <a:latin typeface="Monotype Corsiva" pitchFamily="66" charset="0"/>
              <a:ea typeface="Calibri" pitchFamily="34" charset="0"/>
              <a:cs typeface="Times New Roman" pitchFamily="18" charset="0"/>
            </a:endParaRPr>
          </a:p>
          <a:p>
            <a:pPr>
              <a:spcAft>
                <a:spcPts val="1000"/>
              </a:spcAft>
            </a:pPr>
            <a:r>
              <a:rPr lang="ru-RU" sz="1400" b="1" i="1">
                <a:solidFill>
                  <a:srgbClr val="002060"/>
                </a:solidFill>
                <a:latin typeface="Monotype Corsiva" pitchFamily="66" charset="0"/>
                <a:ea typeface="Calibri" pitchFamily="34" charset="0"/>
                <a:cs typeface="Times New Roman" pitchFamily="18" charset="0"/>
              </a:rPr>
              <a:t>Цель:</a:t>
            </a:r>
            <a:r>
              <a:rPr lang="ru-RU" sz="1400" i="1">
                <a:solidFill>
                  <a:srgbClr val="002060"/>
                </a:solidFill>
                <a:latin typeface="Monotype Corsiva" pitchFamily="66" charset="0"/>
                <a:ea typeface="Calibri" pitchFamily="34" charset="0"/>
                <a:cs typeface="Times New Roman" pitchFamily="18" charset="0"/>
              </a:rPr>
              <a:t>  укрепление глазодвигательных мышц.</a:t>
            </a:r>
          </a:p>
          <a:p>
            <a:pPr>
              <a:spcAft>
                <a:spcPts val="1000"/>
              </a:spcAft>
            </a:pPr>
            <a:r>
              <a:rPr lang="ru-RU" sz="1400">
                <a:solidFill>
                  <a:srgbClr val="002060"/>
                </a:solidFill>
                <a:latin typeface="Monotype Corsiva" pitchFamily="66" charset="0"/>
                <a:ea typeface="Calibri" pitchFamily="34" charset="0"/>
                <a:cs typeface="Times New Roman" pitchFamily="18" charset="0"/>
              </a:rPr>
              <a:t>    Тренажер выполнен в виде рисунка прямоугольника. Первый внешний прямоугольник красного цвета, рисунок создают красные стрелки, дающие направление по часовой стрелке. Внутри красного нарисован зеленый прямоугольник. Стрелки показывают направление  в другую  сторону. Диагонали желтого цвета, а вертикаль и горизонталь  - светло-синего. </a:t>
            </a:r>
          </a:p>
          <a:p>
            <a:r>
              <a:rPr lang="ru-RU" sz="1400">
                <a:solidFill>
                  <a:srgbClr val="002060"/>
                </a:solidFill>
                <a:latin typeface="Monotype Corsiva" pitchFamily="66" charset="0"/>
                <a:ea typeface="Calibri" pitchFamily="34" charset="0"/>
                <a:cs typeface="Times New Roman" pitchFamily="18" charset="0"/>
              </a:rPr>
              <a:t>    Схема: оббежать только взором, не двигая головой, красный прямоугольник, зеленый прямоугольник, диагонали из угла в угол поочередно, вертикали и горизонтали. Для дошкольников – 4 цикла, в первом классе -12, затем добавляем по одному для каждого года. Расстояние от глаз до тренажера равно его ширине. При обучении малышей используется указка или опорные точки-картинки на самом тренажере.</a:t>
            </a:r>
          </a:p>
        </p:txBody>
      </p:sp>
      <p:pic>
        <p:nvPicPr>
          <p:cNvPr id="4" name="Рисунок 3"/>
          <p:cNvPicPr>
            <a:picLocks noChangeAspect="1"/>
          </p:cNvPicPr>
          <p:nvPr/>
        </p:nvPicPr>
        <p:blipFill rotWithShape="1">
          <a:blip r:embed="rId3" cstate="print">
            <a:extLst>
              <a:ext uri="{28A0092B-C50C-407E-A947-70E740481C1C}"/>
            </a:extLst>
          </a:blip>
          <a:srcRect r="3466"/>
          <a:stretch/>
        </p:blipFill>
        <p:spPr>
          <a:xfrm>
            <a:off x="4751448" y="3645024"/>
            <a:ext cx="4014767" cy="27726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1508" name="Picture 3" descr="C:\Users\Подготов. группа 2\Desktop\116862_640.png"/>
          <p:cNvPicPr>
            <a:picLocks noChangeAspect="1" noChangeArrowheads="1"/>
          </p:cNvPicPr>
          <p:nvPr/>
        </p:nvPicPr>
        <p:blipFill>
          <a:blip r:embed="rId4"/>
          <a:srcRect/>
          <a:stretch>
            <a:fillRect/>
          </a:stretch>
        </p:blipFill>
        <p:spPr bwMode="auto">
          <a:xfrm rot="-2039472">
            <a:off x="7493000" y="3000375"/>
            <a:ext cx="1055688" cy="863600"/>
          </a:xfrm>
          <a:prstGeom prst="rect">
            <a:avLst/>
          </a:prstGeom>
          <a:noFill/>
          <a:ln w="9525">
            <a:noFill/>
            <a:miter lim="800000"/>
            <a:headEnd/>
            <a:tailEnd/>
          </a:ln>
        </p:spPr>
      </p:pic>
      <p:pic>
        <p:nvPicPr>
          <p:cNvPr id="21509" name="Picture 2"/>
          <p:cNvPicPr>
            <a:picLocks noChangeAspect="1" noChangeArrowheads="1"/>
          </p:cNvPicPr>
          <p:nvPr/>
        </p:nvPicPr>
        <p:blipFill>
          <a:blip r:embed="rId5"/>
          <a:srcRect/>
          <a:stretch>
            <a:fillRect/>
          </a:stretch>
        </p:blipFill>
        <p:spPr bwMode="auto">
          <a:xfrm rot="4398871">
            <a:off x="7567613" y="454025"/>
            <a:ext cx="1047750" cy="1006475"/>
          </a:xfrm>
          <a:prstGeom prst="rect">
            <a:avLst/>
          </a:prstGeom>
          <a:noFill/>
          <a:ln w="9525">
            <a:noFill/>
            <a:miter lim="800000"/>
            <a:headEnd/>
            <a:tailEnd/>
          </a:ln>
        </p:spPr>
      </p:pic>
      <p:pic>
        <p:nvPicPr>
          <p:cNvPr id="21510" name="Picture 3" descr="C:\Users\Подготов. группа 2\Desktop\115490_640.png"/>
          <p:cNvPicPr>
            <a:picLocks noChangeAspect="1" noChangeArrowheads="1"/>
          </p:cNvPicPr>
          <p:nvPr/>
        </p:nvPicPr>
        <p:blipFill>
          <a:blip r:embed="rId6"/>
          <a:srcRect/>
          <a:stretch>
            <a:fillRect/>
          </a:stretch>
        </p:blipFill>
        <p:spPr bwMode="auto">
          <a:xfrm rot="8537444">
            <a:off x="1778000" y="327025"/>
            <a:ext cx="406400" cy="334963"/>
          </a:xfrm>
          <a:prstGeom prst="rect">
            <a:avLst/>
          </a:prstGeom>
          <a:noFill/>
          <a:ln w="9525">
            <a:noFill/>
            <a:miter lim="800000"/>
            <a:headEnd/>
            <a:tailEnd/>
          </a:ln>
        </p:spPr>
      </p:pic>
      <p:pic>
        <p:nvPicPr>
          <p:cNvPr id="10" name="Picture 3" descr="D:\фотографии\фотографии по работе\Школьное\Дети\дети 2010-2014\4 класс\наши глазки\DSC00011.JPG"/>
          <p:cNvPicPr>
            <a:picLocks noChangeAspect="1" noChangeArrowheads="1"/>
          </p:cNvPicPr>
          <p:nvPr/>
        </p:nvPicPr>
        <p:blipFill>
          <a:blip r:embed="rId7" cstate="print"/>
          <a:srcRect/>
          <a:stretch>
            <a:fillRect/>
          </a:stretch>
        </p:blipFill>
        <p:spPr bwMode="auto">
          <a:xfrm>
            <a:off x="465400" y="3508985"/>
            <a:ext cx="4054228" cy="30406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Рисунок 4"/>
          <p:cNvPicPr>
            <a:picLocks noChangeAspect="1"/>
          </p:cNvPicPr>
          <p:nvPr/>
        </p:nvPicPr>
        <p:blipFill>
          <a:blip r:embed="rId8"/>
          <a:stretch>
            <a:fillRect/>
          </a:stretch>
        </p:blipFill>
        <p:spPr>
          <a:xfrm>
            <a:off x="3538375" y="3408632"/>
            <a:ext cx="1385367" cy="10390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1513" name="Picture 2" descr="C:\Users\Подготов. группа 2\Desktop\115490_640.png"/>
          <p:cNvPicPr>
            <a:picLocks noChangeAspect="1" noChangeArrowheads="1"/>
          </p:cNvPicPr>
          <p:nvPr/>
        </p:nvPicPr>
        <p:blipFill>
          <a:blip r:embed="rId9"/>
          <a:srcRect/>
          <a:stretch>
            <a:fillRect/>
          </a:stretch>
        </p:blipFill>
        <p:spPr bwMode="auto">
          <a:xfrm rot="8320347">
            <a:off x="768350" y="3316288"/>
            <a:ext cx="1074738" cy="88741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2"/>
          <a:srcRect/>
          <a:stretch>
            <a:fillRect/>
          </a:stretch>
        </p:blipFill>
        <p:spPr bwMode="auto">
          <a:xfrm>
            <a:off x="0" y="47625"/>
            <a:ext cx="9144000" cy="6858000"/>
          </a:xfrm>
          <a:prstGeom prst="rect">
            <a:avLst/>
          </a:prstGeom>
          <a:noFill/>
          <a:ln w="9525">
            <a:noFill/>
            <a:miter lim="800000"/>
            <a:headEnd/>
            <a:tailEnd/>
          </a:ln>
        </p:spPr>
      </p:pic>
      <p:sp>
        <p:nvSpPr>
          <p:cNvPr id="22530" name="Прямоугольник 1"/>
          <p:cNvSpPr>
            <a:spLocks noChangeArrowheads="1"/>
          </p:cNvSpPr>
          <p:nvPr/>
        </p:nvSpPr>
        <p:spPr bwMode="auto">
          <a:xfrm>
            <a:off x="684213" y="3692525"/>
            <a:ext cx="8051800" cy="2897188"/>
          </a:xfrm>
          <a:prstGeom prst="rect">
            <a:avLst/>
          </a:prstGeom>
          <a:noFill/>
          <a:ln w="9525">
            <a:noFill/>
            <a:miter lim="800000"/>
            <a:headEnd/>
            <a:tailEnd/>
          </a:ln>
        </p:spPr>
        <p:txBody>
          <a:bodyPr>
            <a:spAutoFit/>
          </a:bodyPr>
          <a:lstStyle/>
          <a:p>
            <a:pPr algn="ctr">
              <a:lnSpc>
                <a:spcPct val="115000"/>
              </a:lnSpc>
              <a:spcAft>
                <a:spcPts val="1000"/>
              </a:spcAft>
            </a:pPr>
            <a:r>
              <a:rPr lang="ru-RU" sz="3200" b="1">
                <a:solidFill>
                  <a:srgbClr val="FF0000"/>
                </a:solidFill>
                <a:latin typeface="Monotype Corsiva" pitchFamily="66" charset="0"/>
                <a:ea typeface="Calibri" pitchFamily="34" charset="0"/>
                <a:cs typeface="Times New Roman" pitchFamily="18" charset="0"/>
              </a:rPr>
              <a:t>Цветовые пятна</a:t>
            </a:r>
            <a:endParaRPr lang="ru-RU" sz="3200">
              <a:solidFill>
                <a:srgbClr val="FF0000"/>
              </a:solidFill>
              <a:latin typeface="Monotype Corsiva" pitchFamily="66" charset="0"/>
              <a:ea typeface="Calibri" pitchFamily="34" charset="0"/>
              <a:cs typeface="Times New Roman" pitchFamily="18" charset="0"/>
            </a:endParaRPr>
          </a:p>
          <a:p>
            <a:pPr>
              <a:lnSpc>
                <a:spcPct val="115000"/>
              </a:lnSpc>
              <a:spcAft>
                <a:spcPts val="1000"/>
              </a:spcAft>
            </a:pPr>
            <a:r>
              <a:rPr lang="ru-RU" sz="1600" b="1" i="1">
                <a:solidFill>
                  <a:srgbClr val="002060"/>
                </a:solidFill>
                <a:latin typeface="Monotype Corsiva" pitchFamily="66" charset="0"/>
                <a:ea typeface="Calibri" pitchFamily="34" charset="0"/>
                <a:cs typeface="Times New Roman" pitchFamily="18" charset="0"/>
              </a:rPr>
              <a:t>Цель:</a:t>
            </a:r>
            <a:r>
              <a:rPr lang="ru-RU" sz="1600" i="1">
                <a:solidFill>
                  <a:srgbClr val="002060"/>
                </a:solidFill>
                <a:latin typeface="Monotype Corsiva" pitchFamily="66" charset="0"/>
                <a:ea typeface="Calibri" pitchFamily="34" charset="0"/>
                <a:cs typeface="Times New Roman" pitchFamily="18" charset="0"/>
              </a:rPr>
              <a:t> снятие утомления с глаз и повышение двигательной активности в течение дня. </a:t>
            </a:r>
          </a:p>
          <a:p>
            <a:pPr>
              <a:lnSpc>
                <a:spcPct val="115000"/>
              </a:lnSpc>
              <a:spcAft>
                <a:spcPts val="1000"/>
              </a:spcAft>
            </a:pPr>
            <a:r>
              <a:rPr lang="ru-RU" sz="1600">
                <a:solidFill>
                  <a:srgbClr val="002060"/>
                </a:solidFill>
                <a:latin typeface="Monotype Corsiva" pitchFamily="66" charset="0"/>
                <a:ea typeface="Calibri" pitchFamily="34" charset="0"/>
                <a:cs typeface="Times New Roman" pitchFamily="18" charset="0"/>
              </a:rPr>
              <a:t>    Данный тренаж  можно выполнять  как зрительные паузы, так и в индивидуальной работе с детьми. В упражнении детям предлагается смотреть на зрительные ориентиры в определенном порядке по очереди (красный, оранжевый или желтый, синий или зеленый) по 20-30 секунд. Красный – стимулирует детей к работе.  Оранжевый, желтый – соответствуют положительному рабочему настроению. Синий, зеленый – действует успокаивающе. Данные ориентиры могут быть представлены в разных моментах (игрушки, фигуры, флажки, метки на стенах).</a:t>
            </a:r>
          </a:p>
        </p:txBody>
      </p:sp>
      <p:pic>
        <p:nvPicPr>
          <p:cNvPr id="6147" name="Picture 3"/>
          <p:cNvPicPr>
            <a:picLocks noChangeAspect="1" noChangeArrowheads="1"/>
          </p:cNvPicPr>
          <p:nvPr/>
        </p:nvPicPr>
        <p:blipFill>
          <a:blip r:embed="rId3" cstate="print">
            <a:extLst>
              <a:ext uri="{28A0092B-C50C-407E-A947-70E740481C1C}"/>
            </a:extLst>
          </a:blip>
          <a:srcRect/>
          <a:stretch>
            <a:fillRect/>
          </a:stretch>
        </p:blipFill>
        <p:spPr bwMode="auto">
          <a:xfrm>
            <a:off x="5733847" y="200715"/>
            <a:ext cx="3029576" cy="2023318"/>
          </a:xfrm>
          <a:prstGeom prst="rect">
            <a:avLst/>
          </a:prstGeom>
          <a:ln>
            <a:noFill/>
          </a:ln>
          <a:effectLst>
            <a:softEdge rad="112500"/>
          </a:effectLst>
          <a:extLst>
            <a:ext uri="{909E8E84-426E-40DD-AFC4-6F175D3DCCD1}"/>
            <a:ext uri="{91240B29-F687-4F45-9708-019B960494DF}"/>
            <a:ext uri="{AF507438-7753-43E0-B8FC-AC1667EBCBE1}"/>
          </a:extLst>
        </p:spPr>
      </p:pic>
      <p:pic>
        <p:nvPicPr>
          <p:cNvPr id="6148" name="Picture 4"/>
          <p:cNvPicPr>
            <a:picLocks noChangeAspect="1" noChangeArrowheads="1"/>
          </p:cNvPicPr>
          <p:nvPr/>
        </p:nvPicPr>
        <p:blipFill>
          <a:blip r:embed="rId4">
            <a:extLst>
              <a:ext uri="{28A0092B-C50C-407E-A947-70E740481C1C}"/>
            </a:extLst>
          </a:blip>
          <a:srcRect/>
          <a:stretch>
            <a:fillRect/>
          </a:stretch>
        </p:blipFill>
        <p:spPr bwMode="auto">
          <a:xfrm>
            <a:off x="367692" y="235394"/>
            <a:ext cx="5182695" cy="3456432"/>
          </a:xfrm>
          <a:prstGeom prst="rect">
            <a:avLst/>
          </a:prstGeom>
          <a:ln>
            <a:noFill/>
          </a:ln>
          <a:effectLst>
            <a:softEdge rad="112500"/>
          </a:effectLst>
          <a:extLst>
            <a:ext uri="{909E8E84-426E-40DD-AFC4-6F175D3DCCD1}"/>
            <a:ext uri="{91240B29-F687-4F45-9708-019B960494DF}"/>
            <a:ext uri="{AF507438-7753-43E0-B8FC-AC1667EBCBE1}"/>
          </a:extLst>
        </p:spPr>
      </p:pic>
      <p:pic>
        <p:nvPicPr>
          <p:cNvPr id="22533" name="Picture 5" descr="C:\Users\Подготов. группа 2\Desktop\115490_640.png"/>
          <p:cNvPicPr>
            <a:picLocks noChangeAspect="1" noChangeArrowheads="1"/>
          </p:cNvPicPr>
          <p:nvPr/>
        </p:nvPicPr>
        <p:blipFill>
          <a:blip r:embed="rId5"/>
          <a:srcRect/>
          <a:stretch>
            <a:fillRect/>
          </a:stretch>
        </p:blipFill>
        <p:spPr bwMode="auto">
          <a:xfrm rot="-966147">
            <a:off x="4552950" y="2157413"/>
            <a:ext cx="1619250" cy="1339850"/>
          </a:xfrm>
          <a:prstGeom prst="rect">
            <a:avLst/>
          </a:prstGeom>
          <a:noFill/>
          <a:ln w="9525">
            <a:noFill/>
            <a:miter lim="800000"/>
            <a:headEnd/>
            <a:tailEnd/>
          </a:ln>
        </p:spPr>
      </p:pic>
      <p:pic>
        <p:nvPicPr>
          <p:cNvPr id="22534" name="Picture 6" descr="C:\Users\Подготов. группа 2\Desktop\116862_640.png"/>
          <p:cNvPicPr>
            <a:picLocks noChangeAspect="1" noChangeArrowheads="1"/>
          </p:cNvPicPr>
          <p:nvPr/>
        </p:nvPicPr>
        <p:blipFill>
          <a:blip r:embed="rId6"/>
          <a:srcRect/>
          <a:stretch>
            <a:fillRect/>
          </a:stretch>
        </p:blipFill>
        <p:spPr bwMode="auto">
          <a:xfrm rot="8128165">
            <a:off x="874713" y="2730500"/>
            <a:ext cx="1325562" cy="1085850"/>
          </a:xfrm>
          <a:prstGeom prst="rect">
            <a:avLst/>
          </a:prstGeom>
          <a:noFill/>
          <a:ln w="9525">
            <a:noFill/>
            <a:miter lim="800000"/>
            <a:headEnd/>
            <a:tailEnd/>
          </a:ln>
        </p:spPr>
      </p:pic>
      <p:pic>
        <p:nvPicPr>
          <p:cNvPr id="12290" name="Picture 2" descr="C:\Users\Подготов. группа 2\Desktop\к выставке\IMG_4821.JPG"/>
          <p:cNvPicPr>
            <a:picLocks noChangeAspect="1" noChangeArrowheads="1"/>
          </p:cNvPicPr>
          <p:nvPr/>
        </p:nvPicPr>
        <p:blipFill>
          <a:blip r:embed="rId7" cstate="print">
            <a:extLst>
              <a:ext uri="{28A0092B-C50C-407E-A947-70E740481C1C}"/>
            </a:extLst>
          </a:blip>
          <a:srcRect/>
          <a:stretch>
            <a:fillRect/>
          </a:stretch>
        </p:blipFill>
        <p:spPr bwMode="auto">
          <a:xfrm>
            <a:off x="6097280" y="2147941"/>
            <a:ext cx="2920393" cy="1946928"/>
          </a:xfrm>
          <a:prstGeom prst="rect">
            <a:avLst/>
          </a:prstGeom>
          <a:ln>
            <a:noFill/>
          </a:ln>
          <a:effectLst>
            <a:softEdge rad="112500"/>
          </a:effectLst>
          <a:extLst>
            <a:ext uri="{909E8E84-426E-40DD-AFC4-6F175D3DCCD1}"/>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noChangeArrowheads="1"/>
          </p:cNvPicPr>
          <p:nvPr/>
        </p:nvPicPr>
        <p:blipFill>
          <a:blip r:embed="rId2"/>
          <a:srcRect/>
          <a:stretch>
            <a:fillRect/>
          </a:stretch>
        </p:blipFill>
        <p:spPr bwMode="auto">
          <a:xfrm>
            <a:off x="22225" y="0"/>
            <a:ext cx="9144000" cy="6858000"/>
          </a:xfrm>
          <a:prstGeom prst="rect">
            <a:avLst/>
          </a:prstGeom>
          <a:noFill/>
          <a:ln w="9525">
            <a:noFill/>
            <a:miter lim="800000"/>
            <a:headEnd/>
            <a:tailEnd/>
          </a:ln>
        </p:spPr>
      </p:pic>
      <p:sp>
        <p:nvSpPr>
          <p:cNvPr id="23554" name="Прямоугольник 1"/>
          <p:cNvSpPr>
            <a:spLocks noChangeArrowheads="1"/>
          </p:cNvSpPr>
          <p:nvPr/>
        </p:nvSpPr>
        <p:spPr bwMode="auto">
          <a:xfrm>
            <a:off x="344488" y="125413"/>
            <a:ext cx="8497887" cy="4737100"/>
          </a:xfrm>
          <a:prstGeom prst="rect">
            <a:avLst/>
          </a:prstGeom>
          <a:noFill/>
          <a:ln w="9525">
            <a:noFill/>
            <a:miter lim="800000"/>
            <a:headEnd/>
            <a:tailEnd/>
          </a:ln>
        </p:spPr>
        <p:txBody>
          <a:bodyPr>
            <a:spAutoFit/>
          </a:bodyPr>
          <a:lstStyle/>
          <a:p>
            <a:pPr algn="ctr">
              <a:lnSpc>
                <a:spcPct val="115000"/>
              </a:lnSpc>
              <a:spcAft>
                <a:spcPts val="1000"/>
              </a:spcAft>
            </a:pPr>
            <a:r>
              <a:rPr lang="ru-RU" sz="2800" b="1">
                <a:solidFill>
                  <a:srgbClr val="7030A0"/>
                </a:solidFill>
                <a:latin typeface="Monotype Corsiva" pitchFamily="66" charset="0"/>
                <a:ea typeface="Calibri" pitchFamily="34" charset="0"/>
                <a:cs typeface="Times New Roman" pitchFamily="18" charset="0"/>
              </a:rPr>
              <a:t>Настенные тренажёры,</a:t>
            </a:r>
            <a:r>
              <a:rPr lang="ru-RU" sz="2800">
                <a:solidFill>
                  <a:srgbClr val="7030A0"/>
                </a:solidFill>
                <a:latin typeface="Monotype Corsiva" pitchFamily="66" charset="0"/>
                <a:ea typeface="Calibri" pitchFamily="34" charset="0"/>
                <a:cs typeface="Times New Roman" pitchFamily="18" charset="0"/>
              </a:rPr>
              <a:t>  </a:t>
            </a:r>
            <a:r>
              <a:rPr lang="ru-RU" sz="2800" b="1">
                <a:solidFill>
                  <a:srgbClr val="7030A0"/>
                </a:solidFill>
                <a:latin typeface="Monotype Corsiva" pitchFamily="66" charset="0"/>
                <a:ea typeface="Calibri" pitchFamily="34" charset="0"/>
                <a:cs typeface="Times New Roman" pitchFamily="18" charset="0"/>
              </a:rPr>
              <a:t>лабиринты, картинки  (по методике В.Ф. Базарного)</a:t>
            </a:r>
            <a:endParaRPr lang="ru-RU" sz="2800">
              <a:solidFill>
                <a:srgbClr val="7030A0"/>
              </a:solidFill>
              <a:latin typeface="Monotype Corsiva" pitchFamily="66" charset="0"/>
              <a:ea typeface="Calibri" pitchFamily="34" charset="0"/>
              <a:cs typeface="Times New Roman" pitchFamily="18" charset="0"/>
            </a:endParaRPr>
          </a:p>
          <a:p>
            <a:pPr>
              <a:lnSpc>
                <a:spcPct val="115000"/>
              </a:lnSpc>
              <a:spcAft>
                <a:spcPts val="1000"/>
              </a:spcAft>
            </a:pPr>
            <a:r>
              <a:rPr lang="ru-RU" sz="1600" b="1" i="1">
                <a:solidFill>
                  <a:srgbClr val="002060"/>
                </a:solidFill>
                <a:latin typeface="Monotype Corsiva" pitchFamily="66" charset="0"/>
                <a:ea typeface="Calibri" pitchFamily="34" charset="0"/>
                <a:cs typeface="Times New Roman" pitchFamily="18" charset="0"/>
              </a:rPr>
              <a:t>Цель:</a:t>
            </a:r>
            <a:r>
              <a:rPr lang="ru-RU" sz="1600" i="1">
                <a:solidFill>
                  <a:srgbClr val="002060"/>
                </a:solidFill>
                <a:latin typeface="Monotype Corsiva" pitchFamily="66" charset="0"/>
                <a:ea typeface="Calibri" pitchFamily="34" charset="0"/>
                <a:cs typeface="Times New Roman" pitchFamily="18" charset="0"/>
              </a:rPr>
              <a:t> профилактика нервно-психического переутомления; развитие прослеживающей функции глаза, глазомера, зрительно-двигательной координации; формирование навыков вербального описания зрительно-воспринимаемых предметов и объектов, их свойств и явлений; укрепление глазодвигательных мышц. </a:t>
            </a:r>
            <a:r>
              <a:rPr lang="ru-RU" sz="1600">
                <a:solidFill>
                  <a:srgbClr val="002060"/>
                </a:solidFill>
                <a:latin typeface="Monotype Corsiva" pitchFamily="66" charset="0"/>
                <a:ea typeface="Calibri" pitchFamily="34" charset="0"/>
                <a:cs typeface="Times New Roman" pitchFamily="18" charset="0"/>
              </a:rPr>
              <a:t>Настенные офтальмотренажеры (схемы Базарного, различные лабиринты, «Волшебные ленты», «Волшебные спиральки» и т.д.) способны не только   улучшить зрение, но и сами по себе интересны для детей.                                                                                                                                                                                 Детям предлагается «походить»  по линиям, а при повторном выполнении «побегать»  глазами.                На схеме с помощью специальных стрелок указываются основные направления, по которым должен двигаться взгляд в процессе выполнения упражнения: вверх-вниз, влево-вправо, по часовой стрелке и против нее, по траектории «восьмерки», лежащей на боку. Каждая траектория имеет свой цвет: №1,2 — коричневый, № 3 — красный, № 4 — голубой, № 5 — зеленый.                                                            Выполняется медленно, по кругу. 5-6 восьмерок для малышей и 10-15 для начальной школы.</a:t>
            </a:r>
          </a:p>
        </p:txBody>
      </p:sp>
      <p:pic>
        <p:nvPicPr>
          <p:cNvPr id="3" name="Рисунок 2"/>
          <p:cNvPicPr>
            <a:picLocks noChangeAspect="1"/>
          </p:cNvPicPr>
          <p:nvPr/>
        </p:nvPicPr>
        <p:blipFill>
          <a:blip r:embed="rId3" cstate="print">
            <a:extLst>
              <a:ext uri="{28A0092B-C50C-407E-A947-70E740481C1C}"/>
            </a:extLst>
          </a:blip>
          <a:stretch>
            <a:fillRect/>
          </a:stretch>
        </p:blipFill>
        <p:spPr>
          <a:xfrm>
            <a:off x="284151" y="4689076"/>
            <a:ext cx="2874517" cy="1916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p:cNvPicPr>
            <a:picLocks noChangeAspect="1"/>
          </p:cNvPicPr>
          <p:nvPr/>
        </p:nvPicPr>
        <p:blipFill>
          <a:blip r:embed="rId4" cstate="print">
            <a:extLst>
              <a:ext uri="{28A0092B-C50C-407E-A947-70E740481C1C}"/>
            </a:extLst>
          </a:blip>
          <a:stretch>
            <a:fillRect/>
          </a:stretch>
        </p:blipFill>
        <p:spPr>
          <a:xfrm>
            <a:off x="2197508" y="4973724"/>
            <a:ext cx="2224995" cy="1438877"/>
          </a:xfrm>
          <a:prstGeom prst="rect">
            <a:avLst/>
          </a:prstGeom>
          <a:ln>
            <a:noFill/>
          </a:ln>
          <a:effectLst>
            <a:softEdge rad="112500"/>
          </a:effectLst>
        </p:spPr>
      </p:pic>
      <p:pic>
        <p:nvPicPr>
          <p:cNvPr id="23557" name="Picture 2" descr="C:\Users\Подготов. группа 2\Desktop\116862_640.png"/>
          <p:cNvPicPr>
            <a:picLocks noChangeAspect="1" noChangeArrowheads="1"/>
          </p:cNvPicPr>
          <p:nvPr/>
        </p:nvPicPr>
        <p:blipFill>
          <a:blip r:embed="rId5"/>
          <a:srcRect/>
          <a:stretch>
            <a:fillRect/>
          </a:stretch>
        </p:blipFill>
        <p:spPr bwMode="auto">
          <a:xfrm rot="2928869" flipV="1">
            <a:off x="7867651" y="679450"/>
            <a:ext cx="857250" cy="701675"/>
          </a:xfrm>
          <a:prstGeom prst="rect">
            <a:avLst/>
          </a:prstGeom>
          <a:noFill/>
          <a:ln w="9525">
            <a:noFill/>
            <a:miter lim="800000"/>
            <a:headEnd/>
            <a:tailEnd/>
          </a:ln>
        </p:spPr>
      </p:pic>
      <p:pic>
        <p:nvPicPr>
          <p:cNvPr id="1026" name="Picture 2"/>
          <p:cNvPicPr>
            <a:picLocks noChangeAspect="1" noChangeArrowheads="1"/>
          </p:cNvPicPr>
          <p:nvPr/>
        </p:nvPicPr>
        <p:blipFill>
          <a:blip r:embed="rId6">
            <a:extLst>
              <a:ext uri="{28A0092B-C50C-407E-A947-70E740481C1C}"/>
            </a:extLst>
          </a:blip>
          <a:srcRect/>
          <a:stretch>
            <a:fillRect/>
          </a:stretch>
        </p:blipFill>
        <p:spPr bwMode="auto">
          <a:xfrm>
            <a:off x="4107691" y="4689075"/>
            <a:ext cx="2552541" cy="19163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ext uri="{AF507438-7753-43E0-B8FC-AC1667EBCBE1}"/>
          </a:extLst>
        </p:spPr>
      </p:pic>
      <p:pic>
        <p:nvPicPr>
          <p:cNvPr id="1027" name="Picture 3"/>
          <p:cNvPicPr>
            <a:picLocks noChangeAspect="1" noChangeArrowheads="1"/>
          </p:cNvPicPr>
          <p:nvPr/>
        </p:nvPicPr>
        <p:blipFill rotWithShape="1">
          <a:blip r:embed="rId7">
            <a:extLst>
              <a:ext uri="{28A0092B-C50C-407E-A947-70E740481C1C}"/>
            </a:extLst>
          </a:blip>
          <a:srcRect l="-17028" t="-851" r="17028" b="18297"/>
          <a:stretch/>
        </p:blipFill>
        <p:spPr bwMode="auto">
          <a:xfrm>
            <a:off x="6635458" y="4847045"/>
            <a:ext cx="2094328" cy="1633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ext uri="{AF507438-7753-43E0-B8FC-AC1667EBCBE1}"/>
          </a:extLst>
        </p:spPr>
      </p:pic>
      <p:pic>
        <p:nvPicPr>
          <p:cNvPr id="23560" name="Рисунок 4"/>
          <p:cNvPicPr>
            <a:picLocks noChangeAspect="1"/>
          </p:cNvPicPr>
          <p:nvPr/>
        </p:nvPicPr>
        <p:blipFill>
          <a:blip r:embed="rId8"/>
          <a:srcRect/>
          <a:stretch>
            <a:fillRect/>
          </a:stretch>
        </p:blipFill>
        <p:spPr bwMode="auto">
          <a:xfrm rot="9281634">
            <a:off x="6202363" y="4786313"/>
            <a:ext cx="858837" cy="868362"/>
          </a:xfrm>
          <a:prstGeom prst="rect">
            <a:avLst/>
          </a:prstGeom>
          <a:noFill/>
          <a:ln w="9525">
            <a:noFill/>
            <a:miter lim="800000"/>
            <a:headEnd/>
            <a:tailEnd/>
          </a:ln>
        </p:spPr>
      </p:pic>
      <p:pic>
        <p:nvPicPr>
          <p:cNvPr id="23561" name="Picture 2" descr="C:\Users\Подготов. группа 2\Desktop\115490_640.png"/>
          <p:cNvPicPr>
            <a:picLocks noChangeAspect="1" noChangeArrowheads="1"/>
          </p:cNvPicPr>
          <p:nvPr/>
        </p:nvPicPr>
        <p:blipFill>
          <a:blip r:embed="rId9"/>
          <a:srcRect/>
          <a:stretch>
            <a:fillRect/>
          </a:stretch>
        </p:blipFill>
        <p:spPr bwMode="auto">
          <a:xfrm rot="-1101282">
            <a:off x="7748588" y="3881438"/>
            <a:ext cx="969962" cy="8001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2"/>
          <a:srcRect/>
          <a:stretch>
            <a:fillRect/>
          </a:stretch>
        </p:blipFill>
        <p:spPr bwMode="auto">
          <a:xfrm>
            <a:off x="0" y="-3175"/>
            <a:ext cx="9199563" cy="6858000"/>
          </a:xfrm>
          <a:prstGeom prst="rect">
            <a:avLst/>
          </a:prstGeom>
          <a:noFill/>
          <a:ln w="9525">
            <a:noFill/>
            <a:miter lim="800000"/>
            <a:headEnd/>
            <a:tailEnd/>
          </a:ln>
        </p:spPr>
      </p:pic>
      <p:sp>
        <p:nvSpPr>
          <p:cNvPr id="24578" name="Прямоугольник 1"/>
          <p:cNvSpPr>
            <a:spLocks noChangeArrowheads="1"/>
          </p:cNvSpPr>
          <p:nvPr/>
        </p:nvSpPr>
        <p:spPr bwMode="auto">
          <a:xfrm>
            <a:off x="4284663" y="163513"/>
            <a:ext cx="4572000" cy="411162"/>
          </a:xfrm>
          <a:prstGeom prst="rect">
            <a:avLst/>
          </a:prstGeom>
          <a:noFill/>
          <a:ln w="9525">
            <a:noFill/>
            <a:miter lim="800000"/>
            <a:headEnd/>
            <a:tailEnd/>
          </a:ln>
        </p:spPr>
        <p:txBody>
          <a:bodyPr>
            <a:spAutoFit/>
          </a:bodyPr>
          <a:lstStyle/>
          <a:p>
            <a:pPr>
              <a:lnSpc>
                <a:spcPct val="115000"/>
              </a:lnSpc>
              <a:spcAft>
                <a:spcPts val="1000"/>
              </a:spcAft>
            </a:pPr>
            <a:r>
              <a:rPr lang="ru-RU">
                <a:latin typeface="Times New Roman" pitchFamily="18" charset="0"/>
                <a:ea typeface="Calibri" pitchFamily="34" charset="0"/>
                <a:cs typeface="Times New Roman" pitchFamily="18" charset="0"/>
              </a:rPr>
              <a:t> </a:t>
            </a:r>
            <a:endParaRPr lang="ru-RU" sz="1400">
              <a:latin typeface="Calibri" pitchFamily="34" charset="0"/>
              <a:ea typeface="Calibri" pitchFamily="34" charset="0"/>
              <a:cs typeface="Times New Roman" pitchFamily="18" charset="0"/>
            </a:endParaRPr>
          </a:p>
        </p:txBody>
      </p:sp>
      <p:pic>
        <p:nvPicPr>
          <p:cNvPr id="3" name="Рисунок 2"/>
          <p:cNvPicPr>
            <a:picLocks noChangeAspect="1"/>
          </p:cNvPicPr>
          <p:nvPr/>
        </p:nvPicPr>
        <p:blipFill rotWithShape="1">
          <a:blip r:embed="rId3" cstate="print">
            <a:extLst>
              <a:ext uri="{28A0092B-C50C-407E-A947-70E740481C1C}"/>
            </a:extLst>
          </a:blip>
          <a:srcRect l="4516"/>
          <a:stretch/>
        </p:blipFill>
        <p:spPr>
          <a:xfrm>
            <a:off x="255472" y="125206"/>
            <a:ext cx="3668865" cy="2561600"/>
          </a:xfrm>
          <a:prstGeom prst="rect">
            <a:avLst/>
          </a:prstGeom>
          <a:ln>
            <a:noFill/>
          </a:ln>
          <a:effectLst>
            <a:softEdge rad="112500"/>
          </a:effectLst>
        </p:spPr>
      </p:pic>
      <p:pic>
        <p:nvPicPr>
          <p:cNvPr id="8" name="Рисунок 7"/>
          <p:cNvPicPr>
            <a:picLocks noChangeAspect="1"/>
          </p:cNvPicPr>
          <p:nvPr/>
        </p:nvPicPr>
        <p:blipFill rotWithShape="1">
          <a:blip r:embed="rId4" cstate="print">
            <a:extLst>
              <a:ext uri="{28A0092B-C50C-407E-A947-70E740481C1C}"/>
            </a:extLst>
          </a:blip>
          <a:srcRect l="6609" r="3735"/>
          <a:stretch/>
        </p:blipFill>
        <p:spPr>
          <a:xfrm>
            <a:off x="5508104" y="3921100"/>
            <a:ext cx="3572948" cy="2656802"/>
          </a:xfrm>
          <a:prstGeom prst="rect">
            <a:avLst/>
          </a:prstGeom>
          <a:ln>
            <a:noFill/>
          </a:ln>
          <a:effectLst>
            <a:softEdge rad="112500"/>
          </a:effectLst>
        </p:spPr>
      </p:pic>
      <p:pic>
        <p:nvPicPr>
          <p:cNvPr id="9" name="Рисунок 8"/>
          <p:cNvPicPr>
            <a:picLocks noChangeAspect="1"/>
          </p:cNvPicPr>
          <p:nvPr/>
        </p:nvPicPr>
        <p:blipFill rotWithShape="1">
          <a:blip r:embed="rId5" cstate="print">
            <a:extLst>
              <a:ext uri="{28A0092B-C50C-407E-A947-70E740481C1C}"/>
            </a:extLst>
          </a:blip>
          <a:srcRect r="5237"/>
          <a:stretch/>
        </p:blipFill>
        <p:spPr>
          <a:xfrm>
            <a:off x="2989591" y="4796655"/>
            <a:ext cx="2686069" cy="1889666"/>
          </a:xfrm>
          <a:prstGeom prst="rect">
            <a:avLst/>
          </a:prstGeom>
          <a:ln>
            <a:noFill/>
          </a:ln>
          <a:effectLst>
            <a:softEdge rad="112500"/>
          </a:effectLst>
        </p:spPr>
      </p:pic>
      <p:pic>
        <p:nvPicPr>
          <p:cNvPr id="10" name="Рисунок 9"/>
          <p:cNvPicPr>
            <a:picLocks noChangeAspect="1"/>
          </p:cNvPicPr>
          <p:nvPr/>
        </p:nvPicPr>
        <p:blipFill rotWithShape="1">
          <a:blip r:embed="rId6" cstate="print">
            <a:extLst>
              <a:ext uri="{28A0092B-C50C-407E-A947-70E740481C1C}"/>
            </a:extLst>
          </a:blip>
          <a:srcRect l="1886" t="23734" r="-1886" b="-9954"/>
          <a:stretch/>
        </p:blipFill>
        <p:spPr>
          <a:xfrm>
            <a:off x="6836097" y="141153"/>
            <a:ext cx="2126459" cy="2750152"/>
          </a:xfrm>
          <a:prstGeom prst="rect">
            <a:avLst/>
          </a:prstGeom>
          <a:ln>
            <a:noFill/>
          </a:ln>
          <a:effectLst>
            <a:softEdge rad="112500"/>
          </a:effectLst>
        </p:spPr>
      </p:pic>
      <p:pic>
        <p:nvPicPr>
          <p:cNvPr id="11" name="Рисунок 10"/>
          <p:cNvPicPr>
            <a:picLocks noChangeAspect="1"/>
          </p:cNvPicPr>
          <p:nvPr/>
        </p:nvPicPr>
        <p:blipFill>
          <a:blip r:embed="rId7" cstate="print">
            <a:extLst>
              <a:ext uri="{28A0092B-C50C-407E-A947-70E740481C1C}"/>
            </a:extLst>
          </a:blip>
          <a:stretch>
            <a:fillRect/>
          </a:stretch>
        </p:blipFill>
        <p:spPr>
          <a:xfrm>
            <a:off x="1031836" y="2659714"/>
            <a:ext cx="2195736" cy="1463824"/>
          </a:xfrm>
          <a:prstGeom prst="rect">
            <a:avLst/>
          </a:prstGeom>
          <a:ln>
            <a:noFill/>
          </a:ln>
          <a:effectLst>
            <a:softEdge rad="112500"/>
          </a:effectLst>
        </p:spPr>
      </p:pic>
      <p:pic>
        <p:nvPicPr>
          <p:cNvPr id="12" name="Рисунок 11"/>
          <p:cNvPicPr>
            <a:picLocks noChangeAspect="1"/>
          </p:cNvPicPr>
          <p:nvPr/>
        </p:nvPicPr>
        <p:blipFill rotWithShape="1">
          <a:blip r:embed="rId8" cstate="print">
            <a:extLst>
              <a:ext uri="{28A0092B-C50C-407E-A947-70E740481C1C}"/>
            </a:extLst>
          </a:blip>
          <a:srcRect l="12642" t="8070"/>
          <a:stretch/>
        </p:blipFill>
        <p:spPr>
          <a:xfrm>
            <a:off x="245877" y="4123538"/>
            <a:ext cx="3423531" cy="2401806"/>
          </a:xfrm>
          <a:prstGeom prst="rect">
            <a:avLst/>
          </a:prstGeom>
          <a:ln>
            <a:noFill/>
          </a:ln>
          <a:effectLst>
            <a:softEdge rad="112500"/>
          </a:effectLst>
        </p:spPr>
      </p:pic>
      <p:pic>
        <p:nvPicPr>
          <p:cNvPr id="13" name="Рисунок 12"/>
          <p:cNvPicPr>
            <a:picLocks noChangeAspect="1"/>
          </p:cNvPicPr>
          <p:nvPr/>
        </p:nvPicPr>
        <p:blipFill>
          <a:blip r:embed="rId9" cstate="print">
            <a:extLst>
              <a:ext uri="{28A0092B-C50C-407E-A947-70E740481C1C}"/>
            </a:extLst>
          </a:blip>
          <a:stretch>
            <a:fillRect/>
          </a:stretch>
        </p:blipFill>
        <p:spPr>
          <a:xfrm>
            <a:off x="5701477" y="2167379"/>
            <a:ext cx="2610614" cy="1740409"/>
          </a:xfrm>
          <a:prstGeom prst="rect">
            <a:avLst/>
          </a:prstGeom>
          <a:ln>
            <a:noFill/>
          </a:ln>
          <a:effectLst>
            <a:softEdge rad="112500"/>
          </a:effectLst>
        </p:spPr>
      </p:pic>
      <p:pic>
        <p:nvPicPr>
          <p:cNvPr id="16" name="Рисунок 15"/>
          <p:cNvPicPr>
            <a:picLocks noChangeAspect="1"/>
          </p:cNvPicPr>
          <p:nvPr/>
        </p:nvPicPr>
        <p:blipFill rotWithShape="1">
          <a:blip r:embed="rId10" cstate="print">
            <a:extLst>
              <a:ext uri="{28A0092B-C50C-407E-A947-70E740481C1C}"/>
            </a:extLst>
          </a:blip>
          <a:srcRect t="16285"/>
          <a:stretch/>
        </p:blipFill>
        <p:spPr>
          <a:xfrm>
            <a:off x="3924337" y="527501"/>
            <a:ext cx="2627784" cy="1466566"/>
          </a:xfrm>
          <a:prstGeom prst="rect">
            <a:avLst/>
          </a:prstGeom>
          <a:ln>
            <a:noFill/>
          </a:ln>
          <a:effectLst>
            <a:softEdge rad="112500"/>
          </a:effectLst>
        </p:spPr>
      </p:pic>
      <p:pic>
        <p:nvPicPr>
          <p:cNvPr id="7" name="Рисунок 6"/>
          <p:cNvPicPr>
            <a:picLocks noChangeAspect="1"/>
          </p:cNvPicPr>
          <p:nvPr/>
        </p:nvPicPr>
        <p:blipFill>
          <a:blip r:embed="rId11" cstate="print">
            <a:extLst>
              <a:ext uri="{28A0092B-C50C-407E-A947-70E740481C1C}"/>
            </a:extLst>
          </a:blip>
          <a:stretch>
            <a:fillRect/>
          </a:stretch>
        </p:blipFill>
        <p:spPr>
          <a:xfrm>
            <a:off x="3730688" y="1994067"/>
            <a:ext cx="1994398" cy="2991597"/>
          </a:xfrm>
          <a:prstGeom prst="rect">
            <a:avLst/>
          </a:prstGeom>
          <a:ln>
            <a:noFill/>
          </a:ln>
          <a:effectLst>
            <a:softEdge rad="112500"/>
          </a:effectLst>
        </p:spPr>
      </p:pic>
      <p:pic>
        <p:nvPicPr>
          <p:cNvPr id="24588" name="Picture 3" descr="C:\Users\Подготов. группа 2\Desktop\116862_640.png"/>
          <p:cNvPicPr>
            <a:picLocks noChangeAspect="1" noChangeArrowheads="1"/>
          </p:cNvPicPr>
          <p:nvPr/>
        </p:nvPicPr>
        <p:blipFill>
          <a:blip r:embed="rId12"/>
          <a:srcRect/>
          <a:stretch>
            <a:fillRect/>
          </a:stretch>
        </p:blipFill>
        <p:spPr bwMode="auto">
          <a:xfrm>
            <a:off x="5908675" y="1516063"/>
            <a:ext cx="1165225" cy="955675"/>
          </a:xfrm>
          <a:prstGeom prst="rect">
            <a:avLst/>
          </a:prstGeom>
          <a:noFill/>
          <a:ln w="9525">
            <a:noFill/>
            <a:miter lim="800000"/>
            <a:headEnd/>
            <a:tailEnd/>
          </a:ln>
        </p:spPr>
      </p:pic>
      <p:pic>
        <p:nvPicPr>
          <p:cNvPr id="24589" name="Picture 4" descr="C:\Users\Подготов. группа 2\Desktop\115490_640.png"/>
          <p:cNvPicPr>
            <a:picLocks noChangeAspect="1" noChangeArrowheads="1"/>
          </p:cNvPicPr>
          <p:nvPr/>
        </p:nvPicPr>
        <p:blipFill>
          <a:blip r:embed="rId13"/>
          <a:srcRect/>
          <a:stretch>
            <a:fillRect/>
          </a:stretch>
        </p:blipFill>
        <p:spPr bwMode="auto">
          <a:xfrm rot="13715247" flipH="1">
            <a:off x="2675732" y="2294731"/>
            <a:ext cx="1327150" cy="1096963"/>
          </a:xfrm>
          <a:prstGeom prst="rect">
            <a:avLst/>
          </a:prstGeom>
          <a:noFill/>
          <a:ln w="9525">
            <a:noFill/>
            <a:miter lim="800000"/>
            <a:headEnd/>
            <a:tailEnd/>
          </a:ln>
        </p:spPr>
      </p:pic>
      <p:pic>
        <p:nvPicPr>
          <p:cNvPr id="24590" name="Picture 5" descr="C:\Users\Подготов. группа 2\Desktop\115490_640.png"/>
          <p:cNvPicPr>
            <a:picLocks noChangeAspect="1" noChangeArrowheads="1"/>
          </p:cNvPicPr>
          <p:nvPr/>
        </p:nvPicPr>
        <p:blipFill>
          <a:blip r:embed="rId14"/>
          <a:srcRect/>
          <a:stretch>
            <a:fillRect/>
          </a:stretch>
        </p:blipFill>
        <p:spPr bwMode="auto">
          <a:xfrm>
            <a:off x="5264150" y="5732463"/>
            <a:ext cx="706438" cy="58261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2"/>
          <a:srcRect/>
          <a:stretch>
            <a:fillRect/>
          </a:stretch>
        </p:blipFill>
        <p:spPr bwMode="auto">
          <a:xfrm>
            <a:off x="12700" y="0"/>
            <a:ext cx="9144000" cy="6858000"/>
          </a:xfrm>
          <a:prstGeom prst="rect">
            <a:avLst/>
          </a:prstGeom>
          <a:noFill/>
          <a:ln w="9525">
            <a:noFill/>
            <a:miter lim="800000"/>
            <a:headEnd/>
            <a:tailEnd/>
          </a:ln>
        </p:spPr>
      </p:pic>
      <p:sp>
        <p:nvSpPr>
          <p:cNvPr id="2" name="Прямоугольник 1"/>
          <p:cNvSpPr/>
          <p:nvPr/>
        </p:nvSpPr>
        <p:spPr>
          <a:xfrm>
            <a:off x="407988" y="803275"/>
            <a:ext cx="8353425" cy="5253038"/>
          </a:xfrm>
          <a:prstGeom prst="rect">
            <a:avLst/>
          </a:prstGeom>
        </p:spPr>
        <p:txBody>
          <a:bodyPr>
            <a:spAutoFit/>
          </a:bodyPr>
          <a:lstStyle/>
          <a:p>
            <a:pPr algn="ctr">
              <a:lnSpc>
                <a:spcPct val="115000"/>
              </a:lnSpc>
              <a:spcAft>
                <a:spcPts val="1000"/>
              </a:spcAft>
            </a:pPr>
            <a:r>
              <a:rPr lang="ru-RU" sz="3200" b="1">
                <a:solidFill>
                  <a:srgbClr val="17375E"/>
                </a:solidFill>
                <a:latin typeface="Monotype Corsiva" pitchFamily="66" charset="0"/>
                <a:ea typeface="Calibri" pitchFamily="34" charset="0"/>
                <a:cs typeface="Times New Roman" pitchFamily="18" charset="0"/>
              </a:rPr>
              <a:t>Зрительная гимнастика</a:t>
            </a:r>
            <a:endParaRPr lang="ru-RU" sz="3200">
              <a:solidFill>
                <a:srgbClr val="17375E"/>
              </a:solidFill>
              <a:latin typeface="Monotype Corsiva" pitchFamily="66" charset="0"/>
              <a:ea typeface="Calibri" pitchFamily="34" charset="0"/>
              <a:cs typeface="Times New Roman" pitchFamily="18" charset="0"/>
            </a:endParaRPr>
          </a:p>
          <a:p>
            <a:pPr>
              <a:spcAft>
                <a:spcPts val="1000"/>
              </a:spcAft>
            </a:pPr>
            <a:r>
              <a:rPr lang="ru-RU" sz="1600" b="1" i="1">
                <a:solidFill>
                  <a:srgbClr val="002060"/>
                </a:solidFill>
                <a:latin typeface="Monotype Corsiva" pitchFamily="66" charset="0"/>
                <a:ea typeface="Calibri" pitchFamily="34" charset="0"/>
                <a:cs typeface="Times New Roman" pitchFamily="18" charset="0"/>
              </a:rPr>
              <a:t>Цель:</a:t>
            </a:r>
            <a:r>
              <a:rPr lang="ru-RU" sz="1600" i="1">
                <a:solidFill>
                  <a:srgbClr val="002060"/>
                </a:solidFill>
                <a:latin typeface="Monotype Corsiva" pitchFamily="66" charset="0"/>
                <a:ea typeface="Calibri" pitchFamily="34" charset="0"/>
                <a:cs typeface="Times New Roman" pitchFamily="18" charset="0"/>
              </a:rPr>
              <a:t> улучшение кровоснабжения тканей глаза, повышение эластичности и тонуса глазных мышц и глазодвигательных нервов, снятие переутомления зрительного аппарата, развитие способности к концентрации взгляда на ближних объектах, коррекция функциональных дефектов зрения.</a:t>
            </a:r>
          </a:p>
          <a:p>
            <a:pPr>
              <a:spcAft>
                <a:spcPts val="1000"/>
              </a:spcAft>
            </a:pPr>
            <a:r>
              <a:rPr lang="ru-RU" sz="1600">
                <a:solidFill>
                  <a:srgbClr val="002060"/>
                </a:solidFill>
                <a:latin typeface="Monotype Corsiva" pitchFamily="66" charset="0"/>
                <a:ea typeface="Calibri" pitchFamily="34" charset="0"/>
                <a:cs typeface="Times New Roman" pitchFamily="18" charset="0"/>
              </a:rPr>
              <a:t>Обязательным компонентом коррекционной работы с детьми является зрительная гимнастика. Зрительная гимнастика проводится не менее 3 раз в день в течение 3-5 минут перед приемом пищи. Упражнения разнообразны по форме и содержанию, выполняются эмоционально и носят игровой характер.</a:t>
            </a:r>
          </a:p>
          <a:p>
            <a:pPr>
              <a:spcAft>
                <a:spcPts val="1000"/>
              </a:spcAft>
            </a:pPr>
            <a:r>
              <a:rPr lang="ru-RU" sz="1600" b="1">
                <a:solidFill>
                  <a:srgbClr val="002060"/>
                </a:solidFill>
                <a:latin typeface="Monotype Corsiva" pitchFamily="66" charset="0"/>
                <a:ea typeface="Calibri" pitchFamily="34" charset="0"/>
                <a:cs typeface="Times New Roman" pitchFamily="18" charset="0"/>
              </a:rPr>
              <a:t>Виды зрительной гимнастики:                                                                                                                                 </a:t>
            </a:r>
            <a:r>
              <a:rPr lang="ru-RU" sz="1600">
                <a:solidFill>
                  <a:srgbClr val="002060"/>
                </a:solidFill>
                <a:latin typeface="Monotype Corsiva" pitchFamily="66" charset="0"/>
                <a:ea typeface="Calibri" pitchFamily="34" charset="0"/>
                <a:cs typeface="Times New Roman" pitchFamily="18" charset="0"/>
              </a:rPr>
              <a:t>• по использованию художественного слова гимнастику для глаз можно разделить на 2 вида: по словесным указаниям без стихотворного сопровождения и в стихотворной форме                                                    • по использованию дополнительных атрибутов можно выделить 4 вида:</a:t>
            </a:r>
          </a:p>
          <a:p>
            <a:pPr>
              <a:spcBef>
                <a:spcPts val="1125"/>
              </a:spcBef>
              <a:spcAft>
                <a:spcPts val="1125"/>
              </a:spcAft>
            </a:pPr>
            <a:r>
              <a:rPr lang="ru-RU" sz="1600">
                <a:solidFill>
                  <a:srgbClr val="002060"/>
                </a:solidFill>
                <a:latin typeface="Monotype Corsiva" pitchFamily="66" charset="0"/>
                <a:ea typeface="Calibri" pitchFamily="34" charset="0"/>
                <a:cs typeface="Times New Roman" pitchFamily="18" charset="0"/>
              </a:rPr>
              <a:t>- без атрибутов (оборудование не используется);                                                                                                    - с предметами (например, с игрушками или расположенными на стенах картинками);                                  - с использованием специальных полей (на плакатах изображаются какие-либо цветные фигуры или причудливо перекрещенные линии разных цветов);                                                                                                 - с использованием ИКТ (специальные программы, мультимедийные презентации).</a:t>
            </a:r>
          </a:p>
        </p:txBody>
      </p:sp>
      <p:pic>
        <p:nvPicPr>
          <p:cNvPr id="25603" name="Picture 3" descr="C:\Users\Подготов. группа 2\Desktop\116862_640.png"/>
          <p:cNvPicPr>
            <a:picLocks noChangeAspect="1" noChangeArrowheads="1"/>
          </p:cNvPicPr>
          <p:nvPr/>
        </p:nvPicPr>
        <p:blipFill>
          <a:blip r:embed="rId3"/>
          <a:srcRect/>
          <a:stretch>
            <a:fillRect/>
          </a:stretch>
        </p:blipFill>
        <p:spPr bwMode="auto">
          <a:xfrm rot="-791354">
            <a:off x="7050088" y="3808413"/>
            <a:ext cx="1584325" cy="1296987"/>
          </a:xfrm>
          <a:prstGeom prst="rect">
            <a:avLst/>
          </a:prstGeom>
          <a:noFill/>
          <a:ln w="9525">
            <a:noFill/>
            <a:miter lim="800000"/>
            <a:headEnd/>
            <a:tailEnd/>
          </a:ln>
        </p:spPr>
      </p:pic>
      <p:pic>
        <p:nvPicPr>
          <p:cNvPr id="25604" name="Picture 2" descr="C:\Users\Подготов. группа 2\Desktop\115490_640.png"/>
          <p:cNvPicPr>
            <a:picLocks noChangeAspect="1" noChangeArrowheads="1"/>
          </p:cNvPicPr>
          <p:nvPr/>
        </p:nvPicPr>
        <p:blipFill>
          <a:blip r:embed="rId4"/>
          <a:srcRect/>
          <a:stretch>
            <a:fillRect/>
          </a:stretch>
        </p:blipFill>
        <p:spPr bwMode="auto">
          <a:xfrm rot="3372017">
            <a:off x="1413669" y="345282"/>
            <a:ext cx="674687" cy="558800"/>
          </a:xfrm>
          <a:prstGeom prst="rect">
            <a:avLst/>
          </a:prstGeom>
          <a:noFill/>
          <a:ln w="9525">
            <a:noFill/>
            <a:miter lim="800000"/>
            <a:headEnd/>
            <a:tailEnd/>
          </a:ln>
        </p:spPr>
      </p:pic>
      <p:pic>
        <p:nvPicPr>
          <p:cNvPr id="25605" name="Picture 3" descr="C:\Users\Подготов. группа 2\Desktop\116862_640.png"/>
          <p:cNvPicPr>
            <a:picLocks noChangeAspect="1" noChangeArrowheads="1"/>
          </p:cNvPicPr>
          <p:nvPr/>
        </p:nvPicPr>
        <p:blipFill>
          <a:blip r:embed="rId5"/>
          <a:srcRect/>
          <a:stretch>
            <a:fillRect/>
          </a:stretch>
        </p:blipFill>
        <p:spPr bwMode="auto">
          <a:xfrm rot="-2988810">
            <a:off x="5391945" y="3117056"/>
            <a:ext cx="677862" cy="555625"/>
          </a:xfrm>
          <a:prstGeom prst="rect">
            <a:avLst/>
          </a:prstGeom>
          <a:noFill/>
          <a:ln w="9525">
            <a:noFill/>
            <a:miter lim="800000"/>
            <a:headEnd/>
            <a:tailEnd/>
          </a:ln>
        </p:spPr>
      </p:pic>
      <p:pic>
        <p:nvPicPr>
          <p:cNvPr id="25606" name="Picture 2" descr="C:\Users\Подготов. группа 2\Desktop\115490_640.png"/>
          <p:cNvPicPr>
            <a:picLocks noChangeAspect="1" noChangeArrowheads="1"/>
          </p:cNvPicPr>
          <p:nvPr/>
        </p:nvPicPr>
        <p:blipFill>
          <a:blip r:embed="rId6"/>
          <a:srcRect/>
          <a:stretch>
            <a:fillRect/>
          </a:stretch>
        </p:blipFill>
        <p:spPr bwMode="auto">
          <a:xfrm rot="-6844257">
            <a:off x="7008019" y="470694"/>
            <a:ext cx="1038225" cy="85883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3" name="Рисунок 2"/>
          <p:cNvPicPr/>
          <p:nvPr/>
        </p:nvPicPr>
        <p:blipFill rotWithShape="1">
          <a:blip r:embed="rId3" cstate="print">
            <a:extLst>
              <a:ext uri="{28A0092B-C50C-407E-A947-70E740481C1C}"/>
            </a:extLst>
          </a:blip>
          <a:srcRect r="5882"/>
          <a:stretch/>
        </p:blipFill>
        <p:spPr>
          <a:xfrm>
            <a:off x="395536" y="404664"/>
            <a:ext cx="4665306" cy="33865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2" descr="G:\фото\САД 2014 -2015\САД 2013Г-2014\DSC_0119.JPG"/>
          <p:cNvPicPr/>
          <p:nvPr/>
        </p:nvPicPr>
        <p:blipFill rotWithShape="1">
          <a:blip r:embed="rId4" cstate="print">
            <a:extLst/>
          </a:blip>
          <a:srcRect r="5854"/>
          <a:stretch/>
        </p:blipFill>
        <p:spPr bwMode="auto">
          <a:xfrm>
            <a:off x="4067944" y="2852936"/>
            <a:ext cx="4605057" cy="34359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pic>
        <p:nvPicPr>
          <p:cNvPr id="5" name="Рисунок 4"/>
          <p:cNvPicPr/>
          <p:nvPr/>
        </p:nvPicPr>
        <p:blipFill>
          <a:blip r:embed="rId5"/>
          <a:stretch>
            <a:fillRect/>
          </a:stretch>
        </p:blipFill>
        <p:spPr>
          <a:xfrm>
            <a:off x="395536" y="4293096"/>
            <a:ext cx="4176464" cy="17281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122" name="Picture 2"/>
          <p:cNvPicPr>
            <a:picLocks noChangeAspect="1" noChangeArrowheads="1"/>
          </p:cNvPicPr>
          <p:nvPr/>
        </p:nvPicPr>
        <p:blipFill>
          <a:blip r:embed="rId6">
            <a:extLst>
              <a:ext uri="{28A0092B-C50C-407E-A947-70E740481C1C}"/>
            </a:extLst>
          </a:blip>
          <a:srcRect/>
          <a:stretch>
            <a:fillRect/>
          </a:stretch>
        </p:blipFill>
        <p:spPr bwMode="auto">
          <a:xfrm>
            <a:off x="5364088" y="836712"/>
            <a:ext cx="3133725" cy="23526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extLst>
        </p:spPr>
      </p:pic>
      <p:pic>
        <p:nvPicPr>
          <p:cNvPr id="26630" name="Picture 3" descr="C:\Users\Подготов. группа 2\Desktop\115490_640.png"/>
          <p:cNvPicPr>
            <a:picLocks noChangeAspect="1" noChangeArrowheads="1"/>
          </p:cNvPicPr>
          <p:nvPr/>
        </p:nvPicPr>
        <p:blipFill>
          <a:blip r:embed="rId7"/>
          <a:srcRect/>
          <a:stretch>
            <a:fillRect/>
          </a:stretch>
        </p:blipFill>
        <p:spPr bwMode="auto">
          <a:xfrm>
            <a:off x="1547813" y="3071813"/>
            <a:ext cx="1336675" cy="1104900"/>
          </a:xfrm>
          <a:prstGeom prst="rect">
            <a:avLst/>
          </a:prstGeom>
          <a:noFill/>
          <a:ln w="9525">
            <a:noFill/>
            <a:miter lim="800000"/>
            <a:headEnd/>
            <a:tailEnd/>
          </a:ln>
        </p:spPr>
      </p:pic>
      <p:pic>
        <p:nvPicPr>
          <p:cNvPr id="26631" name="Picture 2" descr="C:\Users\Подготов. группа 2\Desktop\116862_640.png"/>
          <p:cNvPicPr>
            <a:picLocks noChangeAspect="1" noChangeArrowheads="1"/>
          </p:cNvPicPr>
          <p:nvPr/>
        </p:nvPicPr>
        <p:blipFill>
          <a:blip r:embed="rId8"/>
          <a:srcRect/>
          <a:stretch>
            <a:fillRect/>
          </a:stretch>
        </p:blipFill>
        <p:spPr bwMode="auto">
          <a:xfrm rot="-6365456">
            <a:off x="4361657" y="878681"/>
            <a:ext cx="1398588" cy="1146175"/>
          </a:xfrm>
          <a:prstGeom prst="rect">
            <a:avLst/>
          </a:prstGeom>
          <a:noFill/>
          <a:ln w="9525">
            <a:noFill/>
            <a:miter lim="800000"/>
            <a:headEnd/>
            <a:tailEnd/>
          </a:ln>
        </p:spPr>
      </p:pic>
      <p:pic>
        <p:nvPicPr>
          <p:cNvPr id="26632" name="Picture 2" descr="C:\Users\Подготов. группа 2\Desktop\115490_640.png"/>
          <p:cNvPicPr>
            <a:picLocks noChangeAspect="1" noChangeArrowheads="1"/>
          </p:cNvPicPr>
          <p:nvPr/>
        </p:nvPicPr>
        <p:blipFill>
          <a:blip r:embed="rId9"/>
          <a:srcRect/>
          <a:stretch>
            <a:fillRect/>
          </a:stretch>
        </p:blipFill>
        <p:spPr bwMode="auto">
          <a:xfrm>
            <a:off x="3203575" y="5878513"/>
            <a:ext cx="512763" cy="4238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7650" name="Прямоугольник 1"/>
          <p:cNvSpPr>
            <a:spLocks noChangeArrowheads="1"/>
          </p:cNvSpPr>
          <p:nvPr/>
        </p:nvSpPr>
        <p:spPr bwMode="auto">
          <a:xfrm>
            <a:off x="4932363" y="404813"/>
            <a:ext cx="3527425" cy="4113212"/>
          </a:xfrm>
          <a:prstGeom prst="rect">
            <a:avLst/>
          </a:prstGeom>
          <a:noFill/>
          <a:ln w="9525">
            <a:noFill/>
            <a:miter lim="800000"/>
            <a:headEnd/>
            <a:tailEnd/>
          </a:ln>
        </p:spPr>
        <p:txBody>
          <a:bodyPr>
            <a:spAutoFit/>
          </a:bodyPr>
          <a:lstStyle/>
          <a:p>
            <a:pPr algn="ctr">
              <a:lnSpc>
                <a:spcPct val="115000"/>
              </a:lnSpc>
              <a:spcAft>
                <a:spcPts val="1000"/>
              </a:spcAft>
            </a:pPr>
            <a:r>
              <a:rPr lang="ru-RU" sz="2000" b="1">
                <a:solidFill>
                  <a:srgbClr val="FF0000"/>
                </a:solidFill>
                <a:latin typeface="Monotype Corsiva" pitchFamily="66" charset="0"/>
                <a:ea typeface="Calibri" pitchFamily="34" charset="0"/>
                <a:cs typeface="Times New Roman" pitchFamily="18" charset="0"/>
              </a:rPr>
              <a:t>Оборудование для групповой и индивидуальной работы с             детьми, имеющими ограниченные    возможности по зрению</a:t>
            </a:r>
          </a:p>
          <a:p>
            <a:pPr algn="ctr">
              <a:lnSpc>
                <a:spcPct val="115000"/>
              </a:lnSpc>
              <a:spcAft>
                <a:spcPts val="1000"/>
              </a:spcAft>
            </a:pPr>
            <a:r>
              <a:rPr lang="ru-RU" sz="1400">
                <a:solidFill>
                  <a:srgbClr val="002060"/>
                </a:solidFill>
                <a:latin typeface="Monotype Corsiva" pitchFamily="66" charset="0"/>
                <a:ea typeface="Calibri" pitchFamily="34" charset="0"/>
                <a:cs typeface="Times New Roman" pitchFamily="18" charset="0"/>
              </a:rPr>
              <a:t>- Планшеты для демонстрации            дидактических пособий и схем,                                    -фоновые доски для индивидуальной и       групповой работы с детьми, имеющими    сходящееся и расходящееся косоглазие,                     - иллюстративный материал для                                детей с нарушением зрения,                                         -крестовины для демонстрации        иллюстративного материала,                                       -подставки, лупы</a:t>
            </a:r>
            <a:r>
              <a:rPr lang="ru-RU" sz="1400">
                <a:latin typeface="Monotype Corsiva" pitchFamily="66" charset="0"/>
                <a:ea typeface="Calibri" pitchFamily="34" charset="0"/>
                <a:cs typeface="Times New Roman" pitchFamily="18" charset="0"/>
              </a:rPr>
              <a:t>.</a:t>
            </a:r>
          </a:p>
        </p:txBody>
      </p:sp>
      <p:pic>
        <p:nvPicPr>
          <p:cNvPr id="4" name="Рисунок 3"/>
          <p:cNvPicPr/>
          <p:nvPr/>
        </p:nvPicPr>
        <p:blipFill>
          <a:blip r:embed="rId3" cstate="print">
            <a:extLst>
              <a:ext uri="{28A0092B-C50C-407E-A947-70E740481C1C}"/>
            </a:extLst>
          </a:blip>
          <a:stretch>
            <a:fillRect/>
          </a:stretch>
        </p:blipFill>
        <p:spPr>
          <a:xfrm>
            <a:off x="428426" y="143924"/>
            <a:ext cx="2676367" cy="3285076"/>
          </a:xfrm>
          <a:prstGeom prst="rect">
            <a:avLst/>
          </a:prstGeom>
          <a:ln>
            <a:noFill/>
          </a:ln>
          <a:effectLst>
            <a:softEdge rad="112500"/>
          </a:effectLst>
        </p:spPr>
      </p:pic>
      <p:pic>
        <p:nvPicPr>
          <p:cNvPr id="5" name="Рисунок 4"/>
          <p:cNvPicPr/>
          <p:nvPr/>
        </p:nvPicPr>
        <p:blipFill rotWithShape="1">
          <a:blip r:embed="rId4" cstate="print">
            <a:extLst>
              <a:ext uri="{28A0092B-C50C-407E-A947-70E740481C1C}"/>
            </a:extLst>
          </a:blip>
          <a:srcRect r="5467"/>
          <a:stretch/>
        </p:blipFill>
        <p:spPr>
          <a:xfrm>
            <a:off x="251520" y="3538118"/>
            <a:ext cx="4680521" cy="3133907"/>
          </a:xfrm>
          <a:prstGeom prst="rect">
            <a:avLst/>
          </a:prstGeom>
          <a:ln>
            <a:noFill/>
          </a:ln>
          <a:effectLst>
            <a:softEdge rad="112500"/>
          </a:effectLst>
        </p:spPr>
      </p:pic>
      <p:pic>
        <p:nvPicPr>
          <p:cNvPr id="7171" name="Picture 3" descr="C:\Users\Подготов. группа 2\Desktop\IMG_3956.JPG"/>
          <p:cNvPicPr>
            <a:picLocks noChangeAspect="1" noChangeArrowheads="1"/>
          </p:cNvPicPr>
          <p:nvPr/>
        </p:nvPicPr>
        <p:blipFill rotWithShape="1">
          <a:blip r:embed="rId5" cstate="print">
            <a:extLst>
              <a:ext uri="{28A0092B-C50C-407E-A947-70E740481C1C}"/>
            </a:extLst>
          </a:blip>
          <a:srcRect r="7740"/>
          <a:stretch/>
        </p:blipFill>
        <p:spPr bwMode="auto">
          <a:xfrm>
            <a:off x="5200218" y="4303267"/>
            <a:ext cx="3260215" cy="2355820"/>
          </a:xfrm>
          <a:prstGeom prst="rect">
            <a:avLst/>
          </a:prstGeom>
          <a:ln>
            <a:noFill/>
          </a:ln>
          <a:effectLst>
            <a:softEdge rad="112500"/>
          </a:effectLst>
          <a:extLst>
            <a:ext uri="{909E8E84-426E-40DD-AFC4-6F175D3DCCD1}"/>
          </a:extLst>
        </p:spPr>
      </p:pic>
      <p:pic>
        <p:nvPicPr>
          <p:cNvPr id="27654" name="Picture 5" descr="C:\Users\Подготов. группа 2\Desktop\116862_640.png"/>
          <p:cNvPicPr>
            <a:picLocks noChangeAspect="1" noChangeArrowheads="1"/>
          </p:cNvPicPr>
          <p:nvPr/>
        </p:nvPicPr>
        <p:blipFill>
          <a:blip r:embed="rId6"/>
          <a:srcRect/>
          <a:stretch>
            <a:fillRect/>
          </a:stretch>
        </p:blipFill>
        <p:spPr bwMode="auto">
          <a:xfrm rot="-643434">
            <a:off x="7591425" y="5757863"/>
            <a:ext cx="996950" cy="815975"/>
          </a:xfrm>
          <a:prstGeom prst="rect">
            <a:avLst/>
          </a:prstGeom>
          <a:noFill/>
          <a:ln w="9525">
            <a:noFill/>
            <a:miter lim="800000"/>
            <a:headEnd/>
            <a:tailEnd/>
          </a:ln>
        </p:spPr>
      </p:pic>
      <p:pic>
        <p:nvPicPr>
          <p:cNvPr id="27655" name="Picture 6" descr="C:\Users\Подготов. группа 2\Desktop\115490_640.png"/>
          <p:cNvPicPr>
            <a:picLocks noChangeAspect="1" noChangeArrowheads="1"/>
          </p:cNvPicPr>
          <p:nvPr/>
        </p:nvPicPr>
        <p:blipFill>
          <a:blip r:embed="rId7"/>
          <a:srcRect/>
          <a:stretch>
            <a:fillRect/>
          </a:stretch>
        </p:blipFill>
        <p:spPr bwMode="auto">
          <a:xfrm rot="1971162">
            <a:off x="590550" y="2860675"/>
            <a:ext cx="1122363" cy="928688"/>
          </a:xfrm>
          <a:prstGeom prst="rect">
            <a:avLst/>
          </a:prstGeom>
          <a:noFill/>
          <a:ln w="9525">
            <a:noFill/>
            <a:miter lim="800000"/>
            <a:headEnd/>
            <a:tailEnd/>
          </a:ln>
        </p:spPr>
      </p:pic>
      <p:pic>
        <p:nvPicPr>
          <p:cNvPr id="8196" name="Picture 4" descr="E:\DCIM\143_PANA\IMG_0508.JPG"/>
          <p:cNvPicPr>
            <a:picLocks noChangeAspect="1" noChangeArrowheads="1"/>
          </p:cNvPicPr>
          <p:nvPr/>
        </p:nvPicPr>
        <p:blipFill>
          <a:blip r:embed="rId8" cstate="print">
            <a:extLst>
              <a:ext uri="{28A0092B-C50C-407E-A947-70E740481C1C}"/>
            </a:extLst>
          </a:blip>
          <a:srcRect/>
          <a:stretch>
            <a:fillRect/>
          </a:stretch>
        </p:blipFill>
        <p:spPr bwMode="auto">
          <a:xfrm>
            <a:off x="3284982" y="300969"/>
            <a:ext cx="1647059" cy="24705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7657" name="Picture 7" descr="C:\Users\Подготов. группа 2\Desktop\116862_640.png"/>
          <p:cNvPicPr>
            <a:picLocks noChangeAspect="1" noChangeArrowheads="1"/>
          </p:cNvPicPr>
          <p:nvPr/>
        </p:nvPicPr>
        <p:blipFill>
          <a:blip r:embed="rId9"/>
          <a:srcRect/>
          <a:stretch>
            <a:fillRect/>
          </a:stretch>
        </p:blipFill>
        <p:spPr bwMode="auto">
          <a:xfrm rot="-7924752">
            <a:off x="2855119" y="2653507"/>
            <a:ext cx="854075" cy="700087"/>
          </a:xfrm>
          <a:prstGeom prst="rect">
            <a:avLst/>
          </a:prstGeom>
          <a:noFill/>
          <a:ln w="9525">
            <a:noFill/>
            <a:miter lim="800000"/>
            <a:headEnd/>
            <a:tailEnd/>
          </a:ln>
        </p:spPr>
      </p:pic>
      <p:pic>
        <p:nvPicPr>
          <p:cNvPr id="27658" name="Picture 2" descr="C:\Users\Подготов. группа 2\Desktop\115490_640.png"/>
          <p:cNvPicPr>
            <a:picLocks noChangeAspect="1" noChangeArrowheads="1"/>
          </p:cNvPicPr>
          <p:nvPr/>
        </p:nvPicPr>
        <p:blipFill>
          <a:blip r:embed="rId10"/>
          <a:srcRect/>
          <a:stretch>
            <a:fillRect/>
          </a:stretch>
        </p:blipFill>
        <p:spPr bwMode="auto">
          <a:xfrm rot="-2543051">
            <a:off x="7977188" y="3184525"/>
            <a:ext cx="590550" cy="488950"/>
          </a:xfrm>
          <a:prstGeom prst="rect">
            <a:avLst/>
          </a:prstGeom>
          <a:noFill/>
          <a:ln w="9525">
            <a:noFill/>
            <a:miter lim="800000"/>
            <a:headEnd/>
            <a:tailEnd/>
          </a:ln>
        </p:spPr>
      </p:pic>
      <p:pic>
        <p:nvPicPr>
          <p:cNvPr id="13" name="Рисунок 3" descr="F:\отчёт 2014\DSC09511.JPG"/>
          <p:cNvPicPr>
            <a:picLocks noChangeAspect="1" noChangeArrowheads="1"/>
          </p:cNvPicPr>
          <p:nvPr/>
        </p:nvPicPr>
        <p:blipFill>
          <a:blip r:embed="rId11" cstate="print"/>
          <a:srcRect/>
          <a:stretch>
            <a:fillRect/>
          </a:stretch>
        </p:blipFill>
        <p:spPr bwMode="auto">
          <a:xfrm>
            <a:off x="2735796" y="2595961"/>
            <a:ext cx="2498363" cy="181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Прямоугольник 1"/>
          <p:cNvSpPr/>
          <p:nvPr/>
        </p:nvSpPr>
        <p:spPr>
          <a:xfrm>
            <a:off x="468313" y="476250"/>
            <a:ext cx="8280400" cy="3052763"/>
          </a:xfrm>
          <a:prstGeom prst="rect">
            <a:avLst/>
          </a:prstGeom>
        </p:spPr>
        <p:txBody>
          <a:bodyPr>
            <a:spAutoFit/>
          </a:bodyPr>
          <a:lstStyle/>
          <a:p>
            <a:pPr algn="ctr" fontAlgn="auto">
              <a:lnSpc>
                <a:spcPct val="115000"/>
              </a:lnSpc>
              <a:spcBef>
                <a:spcPts val="0"/>
              </a:spcBef>
              <a:spcAft>
                <a:spcPts val="1000"/>
              </a:spcAft>
              <a:defRPr/>
            </a:pPr>
            <a:r>
              <a:rPr lang="ru-RU" sz="2400" b="1" i="1" dirty="0">
                <a:solidFill>
                  <a:schemeClr val="accent4">
                    <a:lumMod val="50000"/>
                  </a:schemeClr>
                </a:solidFill>
                <a:latin typeface="Monotype Corsiva" panose="03010101010201010101" pitchFamily="66" charset="0"/>
                <a:ea typeface="Calibri"/>
                <a:cs typeface="Times New Roman"/>
              </a:rPr>
              <a:t>Одной из важных потребностей развития ребенка с нарушением зрения является получение им  как можно большего количества информации из окружающего мира при помощи всех сохранных органов чувств. Именно через остаточное зрение,  слух, осязание, обоняние и вкус ребенок создает себе фундамент для дальнейшего развития – физического и умственного, поэтому наши педагоги ведут целенаправленную работу в этом направлении</a:t>
            </a:r>
            <a:r>
              <a:rPr lang="ru-RU" sz="2400" b="1" dirty="0">
                <a:solidFill>
                  <a:schemeClr val="accent4">
                    <a:lumMod val="50000"/>
                  </a:schemeClr>
                </a:solidFill>
                <a:latin typeface="Monotype Corsiva" panose="03010101010201010101" pitchFamily="66" charset="0"/>
                <a:ea typeface="Calibri"/>
                <a:cs typeface="Times New Roman"/>
              </a:rPr>
              <a:t>.</a:t>
            </a:r>
          </a:p>
        </p:txBody>
      </p:sp>
      <p:pic>
        <p:nvPicPr>
          <p:cNvPr id="4" name="Рисунок 3"/>
          <p:cNvPicPr>
            <a:picLocks noChangeAspect="1"/>
          </p:cNvPicPr>
          <p:nvPr/>
        </p:nvPicPr>
        <p:blipFill rotWithShape="1">
          <a:blip r:embed="rId3"/>
          <a:srcRect l="8509"/>
          <a:stretch/>
        </p:blipFill>
        <p:spPr>
          <a:xfrm>
            <a:off x="697031" y="4306229"/>
            <a:ext cx="2627356" cy="20390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p:cNvPicPr>
            <a:picLocks noChangeAspect="1"/>
          </p:cNvPicPr>
          <p:nvPr/>
        </p:nvPicPr>
        <p:blipFill>
          <a:blip r:embed="rId4"/>
          <a:stretch>
            <a:fillRect/>
          </a:stretch>
        </p:blipFill>
        <p:spPr>
          <a:xfrm>
            <a:off x="2721376" y="3694417"/>
            <a:ext cx="2021587" cy="18378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a:blip r:embed="rId5"/>
          <a:stretch>
            <a:fillRect/>
          </a:stretch>
        </p:blipFill>
        <p:spPr>
          <a:xfrm>
            <a:off x="4139952" y="4544106"/>
            <a:ext cx="2448272" cy="18362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p:cNvPicPr>
            <a:picLocks noChangeAspect="1"/>
          </p:cNvPicPr>
          <p:nvPr/>
        </p:nvPicPr>
        <p:blipFill>
          <a:blip r:embed="rId6"/>
          <a:stretch>
            <a:fillRect/>
          </a:stretch>
        </p:blipFill>
        <p:spPr>
          <a:xfrm>
            <a:off x="6239604" y="3663337"/>
            <a:ext cx="2208119" cy="18370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679" name="Picture 2" descr="C:\Users\Подготов. группа 2\Desktop\115490_640.png"/>
          <p:cNvPicPr>
            <a:picLocks noChangeAspect="1" noChangeArrowheads="1"/>
          </p:cNvPicPr>
          <p:nvPr/>
        </p:nvPicPr>
        <p:blipFill>
          <a:blip r:embed="rId7"/>
          <a:srcRect/>
          <a:stretch>
            <a:fillRect/>
          </a:stretch>
        </p:blipFill>
        <p:spPr bwMode="auto">
          <a:xfrm rot="2702699">
            <a:off x="6439694" y="5360194"/>
            <a:ext cx="1179513" cy="974725"/>
          </a:xfrm>
          <a:prstGeom prst="rect">
            <a:avLst/>
          </a:prstGeom>
          <a:noFill/>
          <a:ln w="9525">
            <a:noFill/>
            <a:miter lim="800000"/>
            <a:headEnd/>
            <a:tailEnd/>
          </a:ln>
        </p:spPr>
      </p:pic>
      <p:pic>
        <p:nvPicPr>
          <p:cNvPr id="28680" name="Picture 3" descr="C:\Users\Подготов. группа 2\Desktop\116862_640.png"/>
          <p:cNvPicPr>
            <a:picLocks noChangeAspect="1" noChangeArrowheads="1"/>
          </p:cNvPicPr>
          <p:nvPr/>
        </p:nvPicPr>
        <p:blipFill>
          <a:blip r:embed="rId8"/>
          <a:srcRect/>
          <a:stretch>
            <a:fillRect/>
          </a:stretch>
        </p:blipFill>
        <p:spPr bwMode="auto">
          <a:xfrm rot="-1891875">
            <a:off x="833438" y="3205163"/>
            <a:ext cx="1193800" cy="9779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p:cNvPicPr>
            <a:picLocks noChangeAspect="1" noChangeArrowheads="1"/>
          </p:cNvPicPr>
          <p:nvPr/>
        </p:nvPicPr>
        <p:blipFill>
          <a:blip r:embed="rId2"/>
          <a:srcRect/>
          <a:stretch>
            <a:fillRect/>
          </a:stretch>
        </p:blipFill>
        <p:spPr bwMode="auto">
          <a:xfrm>
            <a:off x="-3175" y="0"/>
            <a:ext cx="9144000" cy="6858000"/>
          </a:xfrm>
          <a:prstGeom prst="rect">
            <a:avLst/>
          </a:prstGeom>
          <a:noFill/>
          <a:ln w="9525">
            <a:noFill/>
            <a:miter lim="800000"/>
            <a:headEnd/>
            <a:tailEnd/>
          </a:ln>
        </p:spPr>
      </p:pic>
      <p:sp>
        <p:nvSpPr>
          <p:cNvPr id="29698" name="Прямоугольник 1"/>
          <p:cNvSpPr>
            <a:spLocks noChangeArrowheads="1"/>
          </p:cNvSpPr>
          <p:nvPr/>
        </p:nvSpPr>
        <p:spPr bwMode="auto">
          <a:xfrm>
            <a:off x="682625" y="260350"/>
            <a:ext cx="8066088" cy="2862263"/>
          </a:xfrm>
          <a:prstGeom prst="rect">
            <a:avLst/>
          </a:prstGeom>
          <a:noFill/>
          <a:ln w="9525">
            <a:noFill/>
            <a:miter lim="800000"/>
            <a:headEnd/>
            <a:tailEnd/>
          </a:ln>
        </p:spPr>
        <p:txBody>
          <a:bodyPr>
            <a:spAutoFit/>
          </a:bodyPr>
          <a:lstStyle/>
          <a:p>
            <a:pPr algn="ctr">
              <a:lnSpc>
                <a:spcPct val="115000"/>
              </a:lnSpc>
              <a:spcAft>
                <a:spcPts val="1000"/>
              </a:spcAft>
            </a:pPr>
            <a:r>
              <a:rPr lang="ru-RU" sz="2800" b="1">
                <a:solidFill>
                  <a:srgbClr val="002060"/>
                </a:solidFill>
                <a:latin typeface="Monotype Corsiva" pitchFamily="66" charset="0"/>
                <a:ea typeface="Calibri" pitchFamily="34" charset="0"/>
                <a:cs typeface="Times New Roman" pitchFamily="18" charset="0"/>
              </a:rPr>
              <a:t>Развитие зрительного восприятия</a:t>
            </a:r>
            <a:endParaRPr lang="ru-RU" sz="2800">
              <a:solidFill>
                <a:srgbClr val="002060"/>
              </a:solidFill>
              <a:latin typeface="Monotype Corsiva" pitchFamily="66" charset="0"/>
              <a:ea typeface="Calibri" pitchFamily="34" charset="0"/>
              <a:cs typeface="Times New Roman" pitchFamily="18" charset="0"/>
            </a:endParaRPr>
          </a:p>
          <a:p>
            <a:pPr>
              <a:lnSpc>
                <a:spcPct val="115000"/>
              </a:lnSpc>
              <a:spcAft>
                <a:spcPts val="1000"/>
              </a:spcAft>
            </a:pPr>
            <a:r>
              <a:rPr lang="ru-RU" sz="1600">
                <a:solidFill>
                  <a:srgbClr val="002060"/>
                </a:solidFill>
                <a:latin typeface="Monotype Corsiva" pitchFamily="66" charset="0"/>
                <a:ea typeface="Calibri" pitchFamily="34" charset="0"/>
                <a:cs typeface="Times New Roman" pitchFamily="18" charset="0"/>
              </a:rPr>
              <a:t>Организация игровой деятельности по развитию зрительного восприятия у детей направлено на активизацию сенсорно-перцептивных, селективных, мнемотических и мыслительных процессов. В процессе выполнения заданий дети анализируют, опознают, описывают, сравнивают изображения, выделяют в них сходные и различительные признаки. Для развития зрительного восприятия используются различные изображения: черно-белые, цветные, контурные, силуэтные, штриховые, зашумлённые.</a:t>
            </a:r>
          </a:p>
          <a:p>
            <a:pPr>
              <a:lnSpc>
                <a:spcPct val="115000"/>
              </a:lnSpc>
              <a:spcAft>
                <a:spcPts val="1000"/>
              </a:spcAft>
            </a:pPr>
            <a:r>
              <a:rPr lang="ru-RU">
                <a:latin typeface="Times New Roman" pitchFamily="18" charset="0"/>
                <a:ea typeface="Calibri" pitchFamily="34" charset="0"/>
                <a:cs typeface="Times New Roman" pitchFamily="18" charset="0"/>
              </a:rPr>
              <a:t> </a:t>
            </a:r>
            <a:endParaRPr lang="ru-RU" sz="1400">
              <a:latin typeface="Calibri" pitchFamily="34" charset="0"/>
              <a:ea typeface="Calibri" pitchFamily="34" charset="0"/>
              <a:cs typeface="Times New Roman" pitchFamily="18" charset="0"/>
            </a:endParaRPr>
          </a:p>
        </p:txBody>
      </p:sp>
      <p:pic>
        <p:nvPicPr>
          <p:cNvPr id="3" name="Рисунок 2"/>
          <p:cNvPicPr>
            <a:picLocks noChangeAspect="1"/>
          </p:cNvPicPr>
          <p:nvPr/>
        </p:nvPicPr>
        <p:blipFill>
          <a:blip r:embed="rId3" cstate="print">
            <a:extLst>
              <a:ext uri="{28A0092B-C50C-407E-A947-70E740481C1C}"/>
            </a:extLst>
          </a:blip>
          <a:stretch>
            <a:fillRect/>
          </a:stretch>
        </p:blipFill>
        <p:spPr>
          <a:xfrm>
            <a:off x="532351" y="2420889"/>
            <a:ext cx="3434119" cy="2289412"/>
          </a:xfrm>
          <a:prstGeom prst="rect">
            <a:avLst/>
          </a:prstGeom>
          <a:ln>
            <a:noFill/>
          </a:ln>
          <a:effectLst>
            <a:softEdge rad="112500"/>
          </a:effectLst>
        </p:spPr>
      </p:pic>
      <p:pic>
        <p:nvPicPr>
          <p:cNvPr id="8194" name="Picture 2" descr="G:\y_3347f694.jpg"/>
          <p:cNvPicPr>
            <a:picLocks noChangeAspect="1" noChangeArrowheads="1"/>
          </p:cNvPicPr>
          <p:nvPr/>
        </p:nvPicPr>
        <p:blipFill>
          <a:blip r:embed="rId4" cstate="print">
            <a:extLst>
              <a:ext uri="{28A0092B-C50C-407E-A947-70E740481C1C}"/>
            </a:extLst>
          </a:blip>
          <a:srcRect/>
          <a:stretch>
            <a:fillRect/>
          </a:stretch>
        </p:blipFill>
        <p:spPr bwMode="auto">
          <a:xfrm>
            <a:off x="7065045" y="2253937"/>
            <a:ext cx="1473425" cy="1028808"/>
          </a:xfrm>
          <a:prstGeom prst="rect">
            <a:avLst/>
          </a:prstGeom>
          <a:ln>
            <a:noFill/>
          </a:ln>
          <a:effectLst>
            <a:softEdge rad="112500"/>
          </a:effectLst>
          <a:extLst>
            <a:ext uri="{909E8E84-426E-40DD-AFC4-6F175D3DCCD1}"/>
          </a:extLst>
        </p:spPr>
      </p:pic>
      <p:pic>
        <p:nvPicPr>
          <p:cNvPr id="29701" name="Рисунок 5"/>
          <p:cNvPicPr>
            <a:picLocks noChangeAspect="1" noChangeArrowheads="1"/>
          </p:cNvPicPr>
          <p:nvPr/>
        </p:nvPicPr>
        <p:blipFill>
          <a:blip r:embed="rId5"/>
          <a:srcRect/>
          <a:stretch>
            <a:fillRect/>
          </a:stretch>
        </p:blipFill>
        <p:spPr bwMode="auto">
          <a:xfrm>
            <a:off x="4568825" y="3994150"/>
            <a:ext cx="3960813" cy="2671763"/>
          </a:xfrm>
          <a:prstGeom prst="rect">
            <a:avLst/>
          </a:prstGeom>
          <a:noFill/>
          <a:ln w="9525">
            <a:noFill/>
            <a:miter lim="800000"/>
            <a:headEnd/>
            <a:tailEnd/>
          </a:ln>
        </p:spPr>
      </p:pic>
      <p:pic>
        <p:nvPicPr>
          <p:cNvPr id="29702" name="Picture 3" descr="C:\Users\Подготов. группа 2\Desktop\116862_640.png"/>
          <p:cNvPicPr>
            <a:picLocks noChangeAspect="1" noChangeArrowheads="1"/>
          </p:cNvPicPr>
          <p:nvPr/>
        </p:nvPicPr>
        <p:blipFill>
          <a:blip r:embed="rId6"/>
          <a:srcRect/>
          <a:stretch>
            <a:fillRect/>
          </a:stretch>
        </p:blipFill>
        <p:spPr bwMode="auto">
          <a:xfrm rot="-1460985">
            <a:off x="3511550" y="2925763"/>
            <a:ext cx="1427163" cy="1168400"/>
          </a:xfrm>
          <a:prstGeom prst="rect">
            <a:avLst/>
          </a:prstGeom>
          <a:noFill/>
          <a:ln w="9525">
            <a:noFill/>
            <a:miter lim="800000"/>
            <a:headEnd/>
            <a:tailEnd/>
          </a:ln>
        </p:spPr>
      </p:pic>
      <p:pic>
        <p:nvPicPr>
          <p:cNvPr id="29703" name="Picture 4" descr="C:\Users\Подготов. группа 2\Desktop\115490_640.png"/>
          <p:cNvPicPr>
            <a:picLocks noChangeAspect="1" noChangeArrowheads="1"/>
          </p:cNvPicPr>
          <p:nvPr/>
        </p:nvPicPr>
        <p:blipFill>
          <a:blip r:embed="rId7"/>
          <a:srcRect/>
          <a:stretch>
            <a:fillRect/>
          </a:stretch>
        </p:blipFill>
        <p:spPr bwMode="auto">
          <a:xfrm rot="-8043233">
            <a:off x="7889876" y="536575"/>
            <a:ext cx="938212" cy="776287"/>
          </a:xfrm>
          <a:prstGeom prst="rect">
            <a:avLst/>
          </a:prstGeom>
          <a:noFill/>
          <a:ln w="9525">
            <a:noFill/>
            <a:miter lim="800000"/>
            <a:headEnd/>
            <a:tailEnd/>
          </a:ln>
        </p:spPr>
      </p:pic>
      <p:pic>
        <p:nvPicPr>
          <p:cNvPr id="5122" name="Picture 2" descr="E:\DCIM\143_PANA\IMG_0489.JPG"/>
          <p:cNvPicPr>
            <a:picLocks noChangeAspect="1" noChangeArrowheads="1"/>
          </p:cNvPicPr>
          <p:nvPr/>
        </p:nvPicPr>
        <p:blipFill rotWithShape="1">
          <a:blip r:embed="rId8" cstate="print">
            <a:extLst>
              <a:ext uri="{28A0092B-C50C-407E-A947-70E740481C1C}"/>
            </a:extLst>
          </a:blip>
          <a:srcRect t="6044" r="859" b="4776"/>
          <a:stretch/>
        </p:blipFill>
        <p:spPr bwMode="auto">
          <a:xfrm>
            <a:off x="618606" y="4418350"/>
            <a:ext cx="3969787" cy="2380572"/>
          </a:xfrm>
          <a:prstGeom prst="rect">
            <a:avLst/>
          </a:prstGeom>
          <a:ln>
            <a:noFill/>
          </a:ln>
          <a:effectLst>
            <a:softEdge rad="112500"/>
          </a:effectLst>
          <a:extLst>
            <a:ext uri="{909E8E84-426E-40DD-AFC4-6F175D3DCCD1}"/>
          </a:extLst>
        </p:spPr>
      </p:pic>
      <p:pic>
        <p:nvPicPr>
          <p:cNvPr id="29705" name="Picture 2"/>
          <p:cNvPicPr>
            <a:picLocks noChangeAspect="1" noChangeArrowheads="1"/>
          </p:cNvPicPr>
          <p:nvPr/>
        </p:nvPicPr>
        <p:blipFill>
          <a:blip r:embed="rId9"/>
          <a:srcRect t="32474"/>
          <a:stretch>
            <a:fillRect/>
          </a:stretch>
        </p:blipFill>
        <p:spPr bwMode="auto">
          <a:xfrm>
            <a:off x="4859338" y="2305050"/>
            <a:ext cx="2182812" cy="1881188"/>
          </a:xfrm>
          <a:prstGeom prst="rect">
            <a:avLst/>
          </a:prstGeom>
          <a:noFill/>
          <a:ln w="9525">
            <a:noFill/>
            <a:miter lim="800000"/>
            <a:headEnd/>
            <a:tailEnd/>
          </a:ln>
        </p:spPr>
      </p:pic>
      <p:pic>
        <p:nvPicPr>
          <p:cNvPr id="3075" name="Picture 3" descr="C:\Users\Подготов. группа 2\Desktop\лабиринты, картинки\26.jpeg"/>
          <p:cNvPicPr>
            <a:picLocks noChangeAspect="1" noChangeArrowheads="1"/>
          </p:cNvPicPr>
          <p:nvPr/>
        </p:nvPicPr>
        <p:blipFill>
          <a:blip r:embed="rId10"/>
          <a:srcRect/>
          <a:stretch>
            <a:fillRect/>
          </a:stretch>
        </p:blipFill>
        <p:spPr bwMode="auto">
          <a:xfrm>
            <a:off x="7245350" y="3317875"/>
            <a:ext cx="1450975" cy="1754188"/>
          </a:xfrm>
          <a:prstGeom prst="rect">
            <a:avLst/>
          </a:prstGeom>
          <a:ln>
            <a:noFill/>
          </a:ln>
          <a:effectLst>
            <a:outerShdw blurRad="190500" algn="tl" rotWithShape="0">
              <a:srgbClr val="000000">
                <a:alpha val="70000"/>
              </a:srgbClr>
            </a:outerShdw>
          </a:effectLst>
          <a:extLst>
            <a:ext uri="{909E8E84-426E-40DD-AFC4-6F175D3DCCD1}"/>
          </a:extLst>
        </p:spPr>
      </p:pic>
      <p:pic>
        <p:nvPicPr>
          <p:cNvPr id="29707" name="Picture 2" descr="C:\Users\Подготов. группа 2\Desktop\115490_640.png"/>
          <p:cNvPicPr>
            <a:picLocks noChangeAspect="1" noChangeArrowheads="1"/>
          </p:cNvPicPr>
          <p:nvPr/>
        </p:nvPicPr>
        <p:blipFill>
          <a:blip r:embed="rId11"/>
          <a:srcRect/>
          <a:stretch>
            <a:fillRect/>
          </a:stretch>
        </p:blipFill>
        <p:spPr bwMode="auto">
          <a:xfrm>
            <a:off x="8147050" y="5876925"/>
            <a:ext cx="601663" cy="49688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22" name="Прямоугольник 1"/>
          <p:cNvSpPr>
            <a:spLocks noChangeArrowheads="1"/>
          </p:cNvSpPr>
          <p:nvPr/>
        </p:nvSpPr>
        <p:spPr bwMode="auto">
          <a:xfrm>
            <a:off x="538163" y="128588"/>
            <a:ext cx="8088312" cy="2530475"/>
          </a:xfrm>
          <a:prstGeom prst="rect">
            <a:avLst/>
          </a:prstGeom>
          <a:noFill/>
          <a:ln w="9525">
            <a:noFill/>
            <a:miter lim="800000"/>
            <a:headEnd/>
            <a:tailEnd/>
          </a:ln>
        </p:spPr>
        <p:txBody>
          <a:bodyPr>
            <a:spAutoFit/>
          </a:bodyPr>
          <a:lstStyle/>
          <a:p>
            <a:pPr algn="ctr">
              <a:lnSpc>
                <a:spcPct val="115000"/>
              </a:lnSpc>
              <a:spcAft>
                <a:spcPts val="1000"/>
              </a:spcAft>
            </a:pPr>
            <a:r>
              <a:rPr lang="ru-RU" sz="3200" b="1">
                <a:solidFill>
                  <a:srgbClr val="002060"/>
                </a:solidFill>
                <a:latin typeface="Monotype Corsiva" pitchFamily="66" charset="0"/>
                <a:ea typeface="Calibri" pitchFamily="34" charset="0"/>
                <a:cs typeface="Times New Roman" pitchFamily="18" charset="0"/>
              </a:rPr>
              <a:t>Развитие мелкой моторики и осязания</a:t>
            </a:r>
            <a:endParaRPr lang="ru-RU" sz="3200">
              <a:solidFill>
                <a:srgbClr val="002060"/>
              </a:solidFill>
              <a:latin typeface="Monotype Corsiva" pitchFamily="66" charset="0"/>
              <a:ea typeface="Calibri" pitchFamily="34" charset="0"/>
              <a:cs typeface="Times New Roman" pitchFamily="18" charset="0"/>
            </a:endParaRPr>
          </a:p>
          <a:p>
            <a:pPr>
              <a:lnSpc>
                <a:spcPct val="115000"/>
              </a:lnSpc>
              <a:spcAft>
                <a:spcPts val="1000"/>
              </a:spcAft>
            </a:pPr>
            <a:r>
              <a:rPr lang="ru-RU" sz="1400">
                <a:solidFill>
                  <a:srgbClr val="002060"/>
                </a:solidFill>
                <a:latin typeface="Monotype Corsiva" pitchFamily="66" charset="0"/>
                <a:ea typeface="Calibri" pitchFamily="34" charset="0"/>
                <a:cs typeface="Times New Roman" pitchFamily="18" charset="0"/>
              </a:rPr>
              <a:t>Развитие мелкой моторики и осязания помогают ребенку с нарушением зрения исследовать, сравнивать, классифицировать окружающие предметы, обслуживать себя, участвовать на равных со всеми в играх.</a:t>
            </a:r>
          </a:p>
          <a:p>
            <a:pPr>
              <a:lnSpc>
                <a:spcPct val="115000"/>
              </a:lnSpc>
              <a:spcAft>
                <a:spcPts val="1000"/>
              </a:spcAft>
            </a:pPr>
            <a:r>
              <a:rPr lang="ru-RU" sz="1400" b="1">
                <a:solidFill>
                  <a:srgbClr val="FF0000"/>
                </a:solidFill>
                <a:latin typeface="Monotype Corsiva" pitchFamily="66" charset="0"/>
                <a:ea typeface="Calibri" pitchFamily="34" charset="0"/>
                <a:cs typeface="Times New Roman" pitchFamily="18" charset="0"/>
              </a:rPr>
              <a:t>Пособия «Тактильные дощечки», «Волшебные дощечки», «Буквы и цифры из наждачной бумаги», «Ателье», «Ящик с кусочками ткани», ДИ «Кукла Маргарита», «Рисование на крупе (крупой)», «Чудесный мешочек» и др.</a:t>
            </a:r>
            <a:endParaRPr lang="ru-RU" sz="1400">
              <a:solidFill>
                <a:srgbClr val="FF0000"/>
              </a:solidFill>
              <a:latin typeface="Monotype Corsiva" pitchFamily="66" charset="0"/>
              <a:ea typeface="Calibri" pitchFamily="34" charset="0"/>
              <a:cs typeface="Times New Roman" pitchFamily="18" charset="0"/>
            </a:endParaRPr>
          </a:p>
          <a:p>
            <a:pPr>
              <a:lnSpc>
                <a:spcPct val="115000"/>
              </a:lnSpc>
              <a:spcAft>
                <a:spcPts val="1000"/>
              </a:spcAft>
            </a:pPr>
            <a:r>
              <a:rPr lang="ru-RU" sz="1400" b="1" i="1">
                <a:solidFill>
                  <a:srgbClr val="002060"/>
                </a:solidFill>
                <a:latin typeface="Monotype Corsiva" pitchFamily="66" charset="0"/>
                <a:ea typeface="Calibri" pitchFamily="34" charset="0"/>
                <a:cs typeface="Times New Roman" pitchFamily="18" charset="0"/>
              </a:rPr>
              <a:t>Цель:</a:t>
            </a:r>
            <a:r>
              <a:rPr lang="ru-RU" sz="1400" i="1">
                <a:solidFill>
                  <a:srgbClr val="002060"/>
                </a:solidFill>
                <a:latin typeface="Monotype Corsiva" pitchFamily="66" charset="0"/>
                <a:ea typeface="Calibri" pitchFamily="34" charset="0"/>
                <a:cs typeface="Times New Roman" pitchFamily="18" charset="0"/>
              </a:rPr>
              <a:t>  развитие тактильного восприятия окружающего мира, воображения, фантазии, развитие умения выражать словами свои ощущения от прикосновения</a:t>
            </a:r>
          </a:p>
        </p:txBody>
      </p:sp>
      <p:sp>
        <p:nvSpPr>
          <p:cNvPr id="30723" name="Прямоугольник 2"/>
          <p:cNvSpPr>
            <a:spLocks noChangeArrowheads="1"/>
          </p:cNvSpPr>
          <p:nvPr/>
        </p:nvSpPr>
        <p:spPr bwMode="auto">
          <a:xfrm>
            <a:off x="5413375" y="4660900"/>
            <a:ext cx="3381375" cy="1708150"/>
          </a:xfrm>
          <a:prstGeom prst="rect">
            <a:avLst/>
          </a:prstGeom>
          <a:noFill/>
          <a:ln w="9525">
            <a:noFill/>
            <a:miter lim="800000"/>
            <a:headEnd/>
            <a:tailEnd/>
          </a:ln>
        </p:spPr>
        <p:txBody>
          <a:bodyPr>
            <a:spAutoFit/>
          </a:bodyPr>
          <a:lstStyle/>
          <a:p>
            <a:pPr algn="ctr">
              <a:lnSpc>
                <a:spcPct val="115000"/>
              </a:lnSpc>
              <a:spcAft>
                <a:spcPts val="1000"/>
              </a:spcAft>
            </a:pPr>
            <a:r>
              <a:rPr lang="ru-RU" sz="1400" b="1">
                <a:solidFill>
                  <a:srgbClr val="FF0000"/>
                </a:solidFill>
                <a:latin typeface="Monotype Corsiva" pitchFamily="66" charset="0"/>
                <a:ea typeface="Calibri" pitchFamily="34" charset="0"/>
                <a:cs typeface="Times New Roman" pitchFamily="18" charset="0"/>
              </a:rPr>
              <a:t>ДИ «Нанизывание бусин», «Шнуровка», «Сортировка предметов» (скрепки, бусины, пуговицы, крупа).</a:t>
            </a:r>
            <a:endParaRPr lang="ru-RU" sz="1400">
              <a:solidFill>
                <a:srgbClr val="FF0000"/>
              </a:solidFill>
              <a:latin typeface="Monotype Corsiva" pitchFamily="66" charset="0"/>
              <a:ea typeface="Calibri" pitchFamily="34" charset="0"/>
              <a:cs typeface="Times New Roman" pitchFamily="18" charset="0"/>
            </a:endParaRPr>
          </a:p>
          <a:p>
            <a:pPr algn="ctr">
              <a:lnSpc>
                <a:spcPct val="115000"/>
              </a:lnSpc>
              <a:spcAft>
                <a:spcPts val="1000"/>
              </a:spcAft>
            </a:pPr>
            <a:r>
              <a:rPr lang="ru-RU" sz="1400" b="1" i="1">
                <a:solidFill>
                  <a:srgbClr val="002060"/>
                </a:solidFill>
                <a:latin typeface="Monotype Corsiva" pitchFamily="66" charset="0"/>
                <a:ea typeface="Calibri" pitchFamily="34" charset="0"/>
                <a:cs typeface="Times New Roman" pitchFamily="18" charset="0"/>
              </a:rPr>
              <a:t>Цель:</a:t>
            </a:r>
            <a:r>
              <a:rPr lang="ru-RU" sz="1400" i="1">
                <a:solidFill>
                  <a:srgbClr val="002060"/>
                </a:solidFill>
                <a:latin typeface="Monotype Corsiva" pitchFamily="66" charset="0"/>
                <a:ea typeface="Calibri" pitchFamily="34" charset="0"/>
                <a:cs typeface="Times New Roman" pitchFamily="18" charset="0"/>
              </a:rPr>
              <a:t> формирование умений классифицировать предметы по разным признакам.</a:t>
            </a:r>
          </a:p>
        </p:txBody>
      </p:sp>
      <p:pic>
        <p:nvPicPr>
          <p:cNvPr id="7" name="Picture 8" descr="G:\фото\САД 2014 -2015\САД 2013Г-2014\исследоват.деятельность средняя группа№1\DSC_0896.JPG"/>
          <p:cNvPicPr/>
          <p:nvPr/>
        </p:nvPicPr>
        <p:blipFill>
          <a:blip r:embed="rId3" cstate="print">
            <a:extLst>
              <a:ext uri="{28A0092B-C50C-407E-A947-70E740481C1C}"/>
            </a:extLst>
          </a:blip>
          <a:srcRect/>
          <a:stretch>
            <a:fillRect/>
          </a:stretch>
        </p:blipFill>
        <p:spPr bwMode="auto">
          <a:xfrm>
            <a:off x="487566" y="4789766"/>
            <a:ext cx="2531143" cy="1951602"/>
          </a:xfrm>
          <a:prstGeom prst="rect">
            <a:avLst/>
          </a:prstGeom>
          <a:ln>
            <a:noFill/>
          </a:ln>
          <a:effectLst>
            <a:softEdge rad="112500"/>
          </a:effectLst>
          <a:extLst/>
        </p:spPr>
      </p:pic>
      <p:pic>
        <p:nvPicPr>
          <p:cNvPr id="9" name="Рисунок 8"/>
          <p:cNvPicPr/>
          <p:nvPr/>
        </p:nvPicPr>
        <p:blipFill>
          <a:blip r:embed="rId4">
            <a:extLst>
              <a:ext uri="{28A0092B-C50C-407E-A947-70E740481C1C}"/>
            </a:extLst>
          </a:blip>
          <a:srcRect/>
          <a:stretch>
            <a:fillRect/>
          </a:stretch>
        </p:blipFill>
        <p:spPr bwMode="auto">
          <a:xfrm>
            <a:off x="3005057" y="4257850"/>
            <a:ext cx="2099722" cy="2600150"/>
          </a:xfrm>
          <a:prstGeom prst="rect">
            <a:avLst/>
          </a:prstGeom>
          <a:ln>
            <a:noFill/>
          </a:ln>
          <a:effectLst>
            <a:softEdge rad="112500"/>
          </a:effectLst>
        </p:spPr>
      </p:pic>
      <p:pic>
        <p:nvPicPr>
          <p:cNvPr id="10242" name="Picture 2" descr="C:\Users\Подготов. группа 2\Desktop\к выставке\IMG_0379.JPG"/>
          <p:cNvPicPr>
            <a:picLocks noChangeAspect="1" noChangeArrowheads="1"/>
          </p:cNvPicPr>
          <p:nvPr/>
        </p:nvPicPr>
        <p:blipFill rotWithShape="1">
          <a:blip r:embed="rId5" cstate="print">
            <a:extLst>
              <a:ext uri="{28A0092B-C50C-407E-A947-70E740481C1C}"/>
            </a:extLst>
          </a:blip>
          <a:srcRect t="9653"/>
          <a:stretch/>
        </p:blipFill>
        <p:spPr bwMode="auto">
          <a:xfrm>
            <a:off x="547065" y="2712660"/>
            <a:ext cx="3461187" cy="2084709"/>
          </a:xfrm>
          <a:prstGeom prst="rect">
            <a:avLst/>
          </a:prstGeom>
          <a:ln>
            <a:noFill/>
          </a:ln>
          <a:effectLst>
            <a:softEdge rad="112500"/>
          </a:effectLst>
          <a:extLst>
            <a:ext uri="{909E8E84-426E-40DD-AFC4-6F175D3DCCD1}"/>
          </a:extLst>
        </p:spPr>
      </p:pic>
      <p:pic>
        <p:nvPicPr>
          <p:cNvPr id="5" name="Рисунок 4"/>
          <p:cNvPicPr/>
          <p:nvPr/>
        </p:nvPicPr>
        <p:blipFill>
          <a:blip r:embed="rId6" cstate="print">
            <a:extLst>
              <a:ext uri="{28A0092B-C50C-407E-A947-70E740481C1C}"/>
            </a:extLst>
          </a:blip>
          <a:srcRect/>
          <a:stretch>
            <a:fillRect/>
          </a:stretch>
        </p:blipFill>
        <p:spPr bwMode="auto">
          <a:xfrm>
            <a:off x="5489397" y="2599355"/>
            <a:ext cx="3269985" cy="2071383"/>
          </a:xfrm>
          <a:prstGeom prst="rect">
            <a:avLst/>
          </a:prstGeom>
          <a:ln>
            <a:noFill/>
          </a:ln>
          <a:effectLst>
            <a:softEdge rad="112500"/>
          </a:effectLst>
        </p:spPr>
      </p:pic>
      <p:pic>
        <p:nvPicPr>
          <p:cNvPr id="10243" name="Picture 3"/>
          <p:cNvPicPr>
            <a:picLocks noChangeAspect="1" noChangeArrowheads="1"/>
          </p:cNvPicPr>
          <p:nvPr/>
        </p:nvPicPr>
        <p:blipFill>
          <a:blip r:embed="rId7">
            <a:extLst>
              <a:ext uri="{28A0092B-C50C-407E-A947-70E740481C1C}"/>
            </a:extLst>
          </a:blip>
          <a:srcRect/>
          <a:stretch>
            <a:fillRect/>
          </a:stretch>
        </p:blipFill>
        <p:spPr bwMode="auto">
          <a:xfrm>
            <a:off x="4067751" y="2594409"/>
            <a:ext cx="1421646" cy="2141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ext uri="{AF507438-7753-43E0-B8FC-AC1667EBCBE1}"/>
          </a:extLst>
        </p:spPr>
      </p:pic>
      <p:pic>
        <p:nvPicPr>
          <p:cNvPr id="30729" name="Picture 4" descr="C:\Users\Подготов. группа 2\Desktop\115490_640.png"/>
          <p:cNvPicPr>
            <a:picLocks noChangeAspect="1" noChangeArrowheads="1"/>
          </p:cNvPicPr>
          <p:nvPr/>
        </p:nvPicPr>
        <p:blipFill>
          <a:blip r:embed="rId8"/>
          <a:srcRect/>
          <a:stretch>
            <a:fillRect/>
          </a:stretch>
        </p:blipFill>
        <p:spPr bwMode="auto">
          <a:xfrm rot="-500173">
            <a:off x="7750175" y="3846513"/>
            <a:ext cx="957263" cy="792162"/>
          </a:xfrm>
          <a:prstGeom prst="rect">
            <a:avLst/>
          </a:prstGeom>
          <a:noFill/>
          <a:ln w="9525">
            <a:noFill/>
            <a:miter lim="800000"/>
            <a:headEnd/>
            <a:tailEnd/>
          </a:ln>
        </p:spPr>
      </p:pic>
      <p:pic>
        <p:nvPicPr>
          <p:cNvPr id="30730" name="Picture 5" descr="C:\Users\Подготов. группа 2\Desktop\116862_640.png"/>
          <p:cNvPicPr>
            <a:picLocks noChangeAspect="1" noChangeArrowheads="1"/>
          </p:cNvPicPr>
          <p:nvPr/>
        </p:nvPicPr>
        <p:blipFill>
          <a:blip r:embed="rId9"/>
          <a:srcRect/>
          <a:stretch>
            <a:fillRect/>
          </a:stretch>
        </p:blipFill>
        <p:spPr bwMode="auto">
          <a:xfrm rot="-2850762">
            <a:off x="4723606" y="5177632"/>
            <a:ext cx="835025" cy="684212"/>
          </a:xfrm>
          <a:prstGeom prst="rect">
            <a:avLst/>
          </a:prstGeom>
          <a:noFill/>
          <a:ln w="9525">
            <a:noFill/>
            <a:miter lim="800000"/>
            <a:headEnd/>
            <a:tailEnd/>
          </a:ln>
        </p:spPr>
      </p:pic>
      <p:pic>
        <p:nvPicPr>
          <p:cNvPr id="30731" name="Picture 2" descr="C:\Users\Подготов. группа 2\Desktop\116862_640.png"/>
          <p:cNvPicPr>
            <a:picLocks noChangeAspect="1" noChangeArrowheads="1"/>
          </p:cNvPicPr>
          <p:nvPr/>
        </p:nvPicPr>
        <p:blipFill>
          <a:blip r:embed="rId10"/>
          <a:srcRect/>
          <a:stretch>
            <a:fillRect/>
          </a:stretch>
        </p:blipFill>
        <p:spPr bwMode="auto">
          <a:xfrm rot="1837919" flipV="1">
            <a:off x="7702550" y="527050"/>
            <a:ext cx="758825" cy="6223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p:cNvPicPr>
            <a:picLocks noChangeAspect="1" noChangeArrowheads="1"/>
          </p:cNvPicPr>
          <p:nvPr/>
        </p:nvPicPr>
        <p:blipFill>
          <a:blip r:embed="rId2"/>
          <a:srcRect/>
          <a:stretch>
            <a:fillRect/>
          </a:stretch>
        </p:blipFill>
        <p:spPr bwMode="auto">
          <a:xfrm>
            <a:off x="0" y="4763"/>
            <a:ext cx="9144000" cy="6858000"/>
          </a:xfrm>
          <a:prstGeom prst="rect">
            <a:avLst/>
          </a:prstGeom>
          <a:noFill/>
          <a:ln w="9525">
            <a:noFill/>
            <a:miter lim="800000"/>
            <a:headEnd/>
            <a:tailEnd/>
          </a:ln>
        </p:spPr>
      </p:pic>
      <p:sp>
        <p:nvSpPr>
          <p:cNvPr id="31746" name="Прямоугольник 1"/>
          <p:cNvSpPr>
            <a:spLocks noChangeArrowheads="1"/>
          </p:cNvSpPr>
          <p:nvPr/>
        </p:nvSpPr>
        <p:spPr bwMode="auto">
          <a:xfrm>
            <a:off x="5016500" y="157163"/>
            <a:ext cx="4014788" cy="941387"/>
          </a:xfrm>
          <a:prstGeom prst="rect">
            <a:avLst/>
          </a:prstGeom>
          <a:noFill/>
          <a:ln w="9525">
            <a:noFill/>
            <a:miter lim="800000"/>
            <a:headEnd/>
            <a:tailEnd/>
          </a:ln>
        </p:spPr>
        <p:txBody>
          <a:bodyPr>
            <a:spAutoFit/>
          </a:bodyPr>
          <a:lstStyle/>
          <a:p>
            <a:pPr algn="ctr">
              <a:lnSpc>
                <a:spcPct val="115000"/>
              </a:lnSpc>
              <a:spcAft>
                <a:spcPts val="1000"/>
              </a:spcAft>
            </a:pPr>
            <a:r>
              <a:rPr lang="ru-RU" sz="2400" b="1">
                <a:solidFill>
                  <a:srgbClr val="FF0000"/>
                </a:solidFill>
                <a:latin typeface="Monotype Corsiva" pitchFamily="66" charset="0"/>
                <a:ea typeface="Calibri" pitchFamily="34" charset="0"/>
                <a:cs typeface="Times New Roman" pitchFamily="18" charset="0"/>
              </a:rPr>
              <a:t>Дидактическая подушка для     развития мелкой моторики</a:t>
            </a:r>
            <a:endParaRPr lang="ru-RU" sz="2400">
              <a:solidFill>
                <a:srgbClr val="FF0000"/>
              </a:solidFill>
              <a:latin typeface="Monotype Corsiva" pitchFamily="66" charset="0"/>
              <a:ea typeface="Calibri" pitchFamily="34" charset="0"/>
              <a:cs typeface="Times New Roman" pitchFamily="18" charset="0"/>
            </a:endParaRPr>
          </a:p>
        </p:txBody>
      </p:sp>
      <p:pic>
        <p:nvPicPr>
          <p:cNvPr id="16387" name="Picture 3"/>
          <p:cNvPicPr>
            <a:picLocks noChangeAspect="1" noChangeArrowheads="1"/>
          </p:cNvPicPr>
          <p:nvPr/>
        </p:nvPicPr>
        <p:blipFill>
          <a:blip r:embed="rId3">
            <a:extLst>
              <a:ext uri="{28A0092B-C50C-407E-A947-70E740481C1C}"/>
            </a:extLst>
          </a:blip>
          <a:srcRect/>
          <a:stretch>
            <a:fillRect/>
          </a:stretch>
        </p:blipFill>
        <p:spPr bwMode="auto">
          <a:xfrm>
            <a:off x="5509471" y="1196658"/>
            <a:ext cx="3546830" cy="2362022"/>
          </a:xfrm>
          <a:prstGeom prst="rect">
            <a:avLst/>
          </a:prstGeom>
          <a:ln>
            <a:noFill/>
          </a:ln>
          <a:effectLst>
            <a:softEdge rad="112500"/>
          </a:effectLst>
          <a:extLst>
            <a:ext uri="{909E8E84-426E-40DD-AFC4-6F175D3DCCD1}"/>
            <a:ext uri="{91240B29-F687-4F45-9708-019B960494DF}"/>
            <a:ext uri="{AF507438-7753-43E0-B8FC-AC1667EBCBE1}"/>
          </a:extLst>
        </p:spPr>
      </p:pic>
      <p:sp>
        <p:nvSpPr>
          <p:cNvPr id="31748" name="Прямоугольник 2"/>
          <p:cNvSpPr>
            <a:spLocks noChangeArrowheads="1"/>
          </p:cNvSpPr>
          <p:nvPr/>
        </p:nvSpPr>
        <p:spPr bwMode="auto">
          <a:xfrm>
            <a:off x="693738" y="3495675"/>
            <a:ext cx="4572000" cy="3230563"/>
          </a:xfrm>
          <a:prstGeom prst="rect">
            <a:avLst/>
          </a:prstGeom>
          <a:noFill/>
          <a:ln w="9525">
            <a:noFill/>
            <a:miter lim="800000"/>
            <a:headEnd/>
            <a:tailEnd/>
          </a:ln>
        </p:spPr>
        <p:txBody>
          <a:bodyPr>
            <a:spAutoFit/>
          </a:bodyPr>
          <a:lstStyle/>
          <a:p>
            <a:pPr algn="ctr">
              <a:lnSpc>
                <a:spcPct val="115000"/>
              </a:lnSpc>
              <a:spcAft>
                <a:spcPts val="1000"/>
              </a:spcAft>
            </a:pPr>
            <a:r>
              <a:rPr lang="ru-RU" sz="2400" b="1">
                <a:solidFill>
                  <a:srgbClr val="FF0000"/>
                </a:solidFill>
                <a:latin typeface="Monotype Corsiva" pitchFamily="66" charset="0"/>
                <a:ea typeface="Calibri" pitchFamily="34" charset="0"/>
                <a:cs typeface="Times New Roman" pitchFamily="18" charset="0"/>
              </a:rPr>
              <a:t>Сенсорно-тактильные книги</a:t>
            </a:r>
            <a:endParaRPr lang="ru-RU" sz="2400">
              <a:solidFill>
                <a:srgbClr val="FF0000"/>
              </a:solidFill>
              <a:latin typeface="Monotype Corsiva" pitchFamily="66" charset="0"/>
              <a:ea typeface="Calibri" pitchFamily="34" charset="0"/>
              <a:cs typeface="Times New Roman" pitchFamily="18" charset="0"/>
            </a:endParaRPr>
          </a:p>
          <a:p>
            <a:pPr>
              <a:lnSpc>
                <a:spcPct val="150000"/>
              </a:lnSpc>
              <a:spcAft>
                <a:spcPts val="750"/>
              </a:spcAft>
            </a:pPr>
            <a:r>
              <a:rPr lang="ru-RU" sz="1400" b="1" i="1">
                <a:solidFill>
                  <a:srgbClr val="002060"/>
                </a:solidFill>
                <a:latin typeface="Monotype Corsiva" pitchFamily="66" charset="0"/>
                <a:ea typeface="Calibri" pitchFamily="34" charset="0"/>
                <a:cs typeface="Times New Roman" pitchFamily="18" charset="0"/>
              </a:rPr>
              <a:t>Цель: </a:t>
            </a:r>
            <a:r>
              <a:rPr lang="ru-RU" sz="1400" i="1">
                <a:solidFill>
                  <a:srgbClr val="002060"/>
                </a:solidFill>
                <a:latin typeface="Monotype Corsiva" pitchFamily="66" charset="0"/>
                <a:ea typeface="Calibri" pitchFamily="34" charset="0"/>
                <a:cs typeface="Times New Roman" pitchFamily="18" charset="0"/>
              </a:rPr>
              <a:t>расширение познавательных возможностей детей с нарушениями зрения, развитие абстрактного и логического мышления, формирование пространственных представлений, совершенствование воссоздающего и творческого воображения.</a:t>
            </a:r>
            <a:r>
              <a:rPr lang="ru-RU" sz="1400">
                <a:solidFill>
                  <a:srgbClr val="002060"/>
                </a:solidFill>
                <a:latin typeface="Monotype Corsiva" pitchFamily="66" charset="0"/>
                <a:ea typeface="Calibri" pitchFamily="34" charset="0"/>
                <a:cs typeface="Times New Roman" pitchFamily="18" charset="0"/>
              </a:rPr>
              <a:t> Кроме того, тактильные издания имеют образовательное значение, так как позволяют детям в изучении материала на занятиях в школе и дошкольных учреждениях, являются мощным стимулом эмоционального регулирования.</a:t>
            </a:r>
          </a:p>
        </p:txBody>
      </p:sp>
      <p:pic>
        <p:nvPicPr>
          <p:cNvPr id="4" name="Рисунок 3"/>
          <p:cNvPicPr>
            <a:picLocks noChangeAspect="1"/>
          </p:cNvPicPr>
          <p:nvPr/>
        </p:nvPicPr>
        <p:blipFill rotWithShape="1">
          <a:blip r:embed="rId4" cstate="print">
            <a:extLst>
              <a:ext uri="{28A0092B-C50C-407E-A947-70E740481C1C}"/>
            </a:extLst>
          </a:blip>
          <a:srcRect r="7271"/>
          <a:stretch/>
        </p:blipFill>
        <p:spPr>
          <a:xfrm>
            <a:off x="285502" y="208999"/>
            <a:ext cx="2819597" cy="2027125"/>
          </a:xfrm>
          <a:prstGeom prst="rect">
            <a:avLst/>
          </a:prstGeom>
          <a:ln>
            <a:noFill/>
          </a:ln>
          <a:effectLst>
            <a:softEdge rad="112500"/>
          </a:effectLst>
        </p:spPr>
      </p:pic>
      <p:pic>
        <p:nvPicPr>
          <p:cNvPr id="31750" name="Рисунок 4"/>
          <p:cNvPicPr>
            <a:picLocks noChangeAspect="1"/>
          </p:cNvPicPr>
          <p:nvPr/>
        </p:nvPicPr>
        <p:blipFill>
          <a:blip r:embed="rId5"/>
          <a:srcRect/>
          <a:stretch>
            <a:fillRect/>
          </a:stretch>
        </p:blipFill>
        <p:spPr bwMode="auto">
          <a:xfrm>
            <a:off x="2662238" y="1887538"/>
            <a:ext cx="2413000" cy="1608137"/>
          </a:xfrm>
          <a:prstGeom prst="rect">
            <a:avLst/>
          </a:prstGeom>
          <a:noFill/>
          <a:ln w="9525">
            <a:noFill/>
            <a:miter lim="800000"/>
            <a:headEnd/>
            <a:tailEnd/>
          </a:ln>
        </p:spPr>
      </p:pic>
      <p:pic>
        <p:nvPicPr>
          <p:cNvPr id="6" name="Рисунок 5"/>
          <p:cNvPicPr>
            <a:picLocks noChangeAspect="1"/>
          </p:cNvPicPr>
          <p:nvPr/>
        </p:nvPicPr>
        <p:blipFill rotWithShape="1">
          <a:blip r:embed="rId6" cstate="print">
            <a:extLst>
              <a:ext uri="{28A0092B-C50C-407E-A947-70E740481C1C}"/>
            </a:extLst>
          </a:blip>
          <a:srcRect l="14226" t="-1523" r="3446" b="1523"/>
          <a:stretch/>
        </p:blipFill>
        <p:spPr>
          <a:xfrm>
            <a:off x="5245694" y="3624211"/>
            <a:ext cx="3719367" cy="3011837"/>
          </a:xfrm>
          <a:prstGeom prst="rect">
            <a:avLst/>
          </a:prstGeom>
          <a:ln>
            <a:noFill/>
          </a:ln>
          <a:effectLst>
            <a:softEdge rad="112500"/>
          </a:effectLst>
        </p:spPr>
      </p:pic>
      <p:pic>
        <p:nvPicPr>
          <p:cNvPr id="9220" name="Picture 4" descr="C:\Users\Подготов. группа 2\Desktop\к выставке\IMG_0455.JPG"/>
          <p:cNvPicPr>
            <a:picLocks noChangeAspect="1" noChangeArrowheads="1"/>
          </p:cNvPicPr>
          <p:nvPr/>
        </p:nvPicPr>
        <p:blipFill>
          <a:blip r:embed="rId7" cstate="print">
            <a:extLst>
              <a:ext uri="{28A0092B-C50C-407E-A947-70E740481C1C}"/>
            </a:extLst>
          </a:blip>
          <a:srcRect/>
          <a:stretch>
            <a:fillRect/>
          </a:stretch>
        </p:blipFill>
        <p:spPr bwMode="auto">
          <a:xfrm>
            <a:off x="3124667" y="42172"/>
            <a:ext cx="1658921" cy="2488382"/>
          </a:xfrm>
          <a:prstGeom prst="rect">
            <a:avLst/>
          </a:prstGeom>
          <a:ln>
            <a:noFill/>
          </a:ln>
          <a:effectLst>
            <a:softEdge rad="112500"/>
          </a:effectLst>
          <a:extLst>
            <a:ext uri="{909E8E84-426E-40DD-AFC4-6F175D3DCCD1}"/>
          </a:extLst>
        </p:spPr>
      </p:pic>
      <p:pic>
        <p:nvPicPr>
          <p:cNvPr id="31753" name="Picture 6" descr="C:\Users\Подготов. группа 2\Desktop\116862_640.png"/>
          <p:cNvPicPr>
            <a:picLocks noChangeAspect="1" noChangeArrowheads="1"/>
          </p:cNvPicPr>
          <p:nvPr/>
        </p:nvPicPr>
        <p:blipFill>
          <a:blip r:embed="rId8"/>
          <a:srcRect/>
          <a:stretch>
            <a:fillRect/>
          </a:stretch>
        </p:blipFill>
        <p:spPr bwMode="auto">
          <a:xfrm rot="-2600571">
            <a:off x="7623175" y="5576888"/>
            <a:ext cx="1050925" cy="858837"/>
          </a:xfrm>
          <a:prstGeom prst="rect">
            <a:avLst/>
          </a:prstGeom>
          <a:noFill/>
          <a:ln w="9525">
            <a:noFill/>
            <a:miter lim="800000"/>
            <a:headEnd/>
            <a:tailEnd/>
          </a:ln>
        </p:spPr>
      </p:pic>
      <p:pic>
        <p:nvPicPr>
          <p:cNvPr id="31754" name="Picture 2" descr="C:\Users\Подготов. группа 2\Desktop\115490_640.png"/>
          <p:cNvPicPr>
            <a:picLocks noChangeAspect="1" noChangeArrowheads="1"/>
          </p:cNvPicPr>
          <p:nvPr/>
        </p:nvPicPr>
        <p:blipFill>
          <a:blip r:embed="rId9"/>
          <a:srcRect/>
          <a:stretch>
            <a:fillRect/>
          </a:stretch>
        </p:blipFill>
        <p:spPr bwMode="auto">
          <a:xfrm rot="-6060790">
            <a:off x="4511675" y="525463"/>
            <a:ext cx="752475" cy="622300"/>
          </a:xfrm>
          <a:prstGeom prst="rect">
            <a:avLst/>
          </a:prstGeom>
          <a:noFill/>
          <a:ln w="9525">
            <a:noFill/>
            <a:miter lim="800000"/>
            <a:headEnd/>
            <a:tailEnd/>
          </a:ln>
        </p:spPr>
      </p:pic>
      <p:pic>
        <p:nvPicPr>
          <p:cNvPr id="6147" name="Picture 3" descr="C:\Users\Подготов. группа 2\Desktop\к выставке\IMG_0443.JPG"/>
          <p:cNvPicPr>
            <a:picLocks noChangeAspect="1" noChangeArrowheads="1"/>
          </p:cNvPicPr>
          <p:nvPr/>
        </p:nvPicPr>
        <p:blipFill>
          <a:blip r:embed="rId10" cstate="print">
            <a:extLst>
              <a:ext uri="{28A0092B-C50C-407E-A947-70E740481C1C}"/>
            </a:extLst>
          </a:blip>
          <a:srcRect/>
          <a:stretch>
            <a:fillRect/>
          </a:stretch>
        </p:blipFill>
        <p:spPr bwMode="auto">
          <a:xfrm>
            <a:off x="488218" y="1964719"/>
            <a:ext cx="2459659" cy="1639772"/>
          </a:xfrm>
          <a:prstGeom prst="rect">
            <a:avLst/>
          </a:prstGeom>
          <a:ln>
            <a:noFill/>
          </a:ln>
          <a:effectLst>
            <a:softEdge rad="112500"/>
          </a:effectLst>
          <a:extLst>
            <a:ext uri="{909E8E84-426E-40DD-AFC4-6F175D3DCCD1}"/>
          </a:extLst>
        </p:spPr>
      </p:pic>
      <p:pic>
        <p:nvPicPr>
          <p:cNvPr id="31756" name="Picture 2" descr="C:\Users\Подготов. группа 2\Desktop\116862_640.png"/>
          <p:cNvPicPr>
            <a:picLocks noChangeAspect="1" noChangeArrowheads="1"/>
          </p:cNvPicPr>
          <p:nvPr/>
        </p:nvPicPr>
        <p:blipFill>
          <a:blip r:embed="rId11"/>
          <a:srcRect/>
          <a:stretch>
            <a:fillRect/>
          </a:stretch>
        </p:blipFill>
        <p:spPr bwMode="auto">
          <a:xfrm rot="-1585159">
            <a:off x="477838" y="3298825"/>
            <a:ext cx="736600" cy="603250"/>
          </a:xfrm>
          <a:prstGeom prst="rect">
            <a:avLst/>
          </a:prstGeom>
          <a:noFill/>
          <a:ln w="9525">
            <a:noFill/>
            <a:miter lim="800000"/>
            <a:headEnd/>
            <a:tailEnd/>
          </a:ln>
        </p:spPr>
      </p:pic>
      <p:pic>
        <p:nvPicPr>
          <p:cNvPr id="14" name="Picture 4" descr="F:\наши глазки\фото к презентации\Изображение 278.jpg"/>
          <p:cNvPicPr>
            <a:picLocks noChangeAspect="1" noChangeArrowheads="1"/>
          </p:cNvPicPr>
          <p:nvPr/>
        </p:nvPicPr>
        <p:blipFill>
          <a:blip r:embed="rId12" cstate="print"/>
          <a:srcRect/>
          <a:stretch>
            <a:fillRect/>
          </a:stretch>
        </p:blipFill>
        <p:spPr bwMode="auto">
          <a:xfrm>
            <a:off x="4788024" y="1341714"/>
            <a:ext cx="1516810" cy="23776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3"/>
          <p:cNvPicPr>
            <a:picLocks noChangeAspect="1" noChangeArrowheads="1"/>
          </p:cNvPicPr>
          <p:nvPr/>
        </p:nvPicPr>
        <p:blipFill>
          <a:blip r:embed="rId2"/>
          <a:srcRect/>
          <a:stretch>
            <a:fillRect/>
          </a:stretch>
        </p:blipFill>
        <p:spPr bwMode="auto">
          <a:xfrm>
            <a:off x="28575" y="20638"/>
            <a:ext cx="9144000" cy="6858000"/>
          </a:xfrm>
          <a:prstGeom prst="rect">
            <a:avLst/>
          </a:prstGeom>
          <a:noFill/>
          <a:ln w="9525">
            <a:noFill/>
            <a:miter lim="800000"/>
            <a:headEnd/>
            <a:tailEnd/>
          </a:ln>
        </p:spPr>
      </p:pic>
      <p:sp>
        <p:nvSpPr>
          <p:cNvPr id="32770" name="Прямоугольник 1"/>
          <p:cNvSpPr>
            <a:spLocks noChangeArrowheads="1"/>
          </p:cNvSpPr>
          <p:nvPr/>
        </p:nvSpPr>
        <p:spPr bwMode="auto">
          <a:xfrm>
            <a:off x="684213" y="361950"/>
            <a:ext cx="8094662" cy="1636713"/>
          </a:xfrm>
          <a:prstGeom prst="rect">
            <a:avLst/>
          </a:prstGeom>
          <a:noFill/>
          <a:ln w="9525">
            <a:noFill/>
            <a:miter lim="800000"/>
            <a:headEnd/>
            <a:tailEnd/>
          </a:ln>
        </p:spPr>
        <p:txBody>
          <a:bodyPr>
            <a:spAutoFit/>
          </a:bodyPr>
          <a:lstStyle/>
          <a:p>
            <a:pPr algn="ctr">
              <a:lnSpc>
                <a:spcPct val="115000"/>
              </a:lnSpc>
              <a:spcAft>
                <a:spcPts val="1000"/>
              </a:spcAft>
            </a:pPr>
            <a:r>
              <a:rPr lang="ru-RU" sz="3200" b="1">
                <a:solidFill>
                  <a:srgbClr val="002060"/>
                </a:solidFill>
                <a:latin typeface="Monotype Corsiva" pitchFamily="66" charset="0"/>
                <a:ea typeface="Calibri" pitchFamily="34" charset="0"/>
                <a:cs typeface="Times New Roman" pitchFamily="18" charset="0"/>
              </a:rPr>
              <a:t>Развитие слухового внимания</a:t>
            </a:r>
            <a:endParaRPr lang="ru-RU" sz="3200">
              <a:solidFill>
                <a:srgbClr val="002060"/>
              </a:solidFill>
              <a:latin typeface="Monotype Corsiva" pitchFamily="66" charset="0"/>
              <a:ea typeface="Calibri" pitchFamily="34" charset="0"/>
              <a:cs typeface="Times New Roman" pitchFamily="18" charset="0"/>
            </a:endParaRPr>
          </a:p>
          <a:p>
            <a:pPr>
              <a:lnSpc>
                <a:spcPct val="115000"/>
              </a:lnSpc>
            </a:pPr>
            <a:r>
              <a:rPr lang="ru-RU" sz="1600">
                <a:solidFill>
                  <a:srgbClr val="002060"/>
                </a:solidFill>
                <a:latin typeface="Monotype Corsiva" pitchFamily="66" charset="0"/>
                <a:ea typeface="Calibri" pitchFamily="34" charset="0"/>
                <a:cs typeface="Times New Roman" pitchFamily="18" charset="0"/>
              </a:rPr>
              <a:t>Зрительная система развивается в тесном взаимодействии с другими сенсорными системами. Наибольшее значение имеет связь зрения со слуховым восприятием. Для развития слухового внимания у детей с ослабленным зрением педагоги используют разнообразные средства. </a:t>
            </a:r>
          </a:p>
        </p:txBody>
      </p:sp>
      <p:pic>
        <p:nvPicPr>
          <p:cNvPr id="4" name="Рисунок 3"/>
          <p:cNvPicPr/>
          <p:nvPr/>
        </p:nvPicPr>
        <p:blipFill>
          <a:blip r:embed="rId3" cstate="print">
            <a:extLst>
              <a:ext uri="{28A0092B-C50C-407E-A947-70E740481C1C}"/>
            </a:extLst>
          </a:blip>
          <a:stretch>
            <a:fillRect/>
          </a:stretch>
        </p:blipFill>
        <p:spPr>
          <a:xfrm>
            <a:off x="642530" y="2492896"/>
            <a:ext cx="4512702" cy="28803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2772" name="Прямоугольник 2"/>
          <p:cNvSpPr>
            <a:spLocks noChangeArrowheads="1"/>
          </p:cNvSpPr>
          <p:nvPr/>
        </p:nvSpPr>
        <p:spPr bwMode="auto">
          <a:xfrm>
            <a:off x="1763713" y="1935163"/>
            <a:ext cx="6048375" cy="376237"/>
          </a:xfrm>
          <a:prstGeom prst="rect">
            <a:avLst/>
          </a:prstGeom>
          <a:noFill/>
          <a:ln w="9525">
            <a:noFill/>
            <a:miter lim="800000"/>
            <a:headEnd/>
            <a:tailEnd/>
          </a:ln>
        </p:spPr>
        <p:txBody>
          <a:bodyPr>
            <a:spAutoFit/>
          </a:bodyPr>
          <a:lstStyle/>
          <a:p>
            <a:pPr algn="ctr">
              <a:lnSpc>
                <a:spcPct val="115000"/>
              </a:lnSpc>
              <a:spcAft>
                <a:spcPts val="1000"/>
              </a:spcAft>
            </a:pPr>
            <a:r>
              <a:rPr lang="ru-RU" sz="1600" b="1">
                <a:solidFill>
                  <a:srgbClr val="FF0000"/>
                </a:solidFill>
                <a:latin typeface="Monotype Corsiva" pitchFamily="66" charset="0"/>
                <a:ea typeface="Calibri" pitchFamily="34" charset="0"/>
                <a:cs typeface="Times New Roman" pitchFamily="18" charset="0"/>
              </a:rPr>
              <a:t>ДИ «Шумящие коробочки», «Волшебные баночки»</a:t>
            </a:r>
            <a:endParaRPr lang="ru-RU" sz="1600">
              <a:solidFill>
                <a:srgbClr val="FF0000"/>
              </a:solidFill>
              <a:latin typeface="Monotype Corsiva" pitchFamily="66" charset="0"/>
              <a:ea typeface="Calibri" pitchFamily="34" charset="0"/>
              <a:cs typeface="Times New Roman" pitchFamily="18" charset="0"/>
            </a:endParaRPr>
          </a:p>
        </p:txBody>
      </p:sp>
      <p:sp>
        <p:nvSpPr>
          <p:cNvPr id="32773" name="Прямоугольник 4"/>
          <p:cNvSpPr>
            <a:spLocks noChangeArrowheads="1"/>
          </p:cNvSpPr>
          <p:nvPr/>
        </p:nvSpPr>
        <p:spPr bwMode="auto">
          <a:xfrm>
            <a:off x="863600" y="5526088"/>
            <a:ext cx="7848600" cy="777875"/>
          </a:xfrm>
          <a:prstGeom prst="rect">
            <a:avLst/>
          </a:prstGeom>
          <a:noFill/>
          <a:ln w="9525">
            <a:noFill/>
            <a:miter lim="800000"/>
            <a:headEnd/>
            <a:tailEnd/>
          </a:ln>
        </p:spPr>
        <p:txBody>
          <a:bodyPr>
            <a:spAutoFit/>
          </a:bodyPr>
          <a:lstStyle/>
          <a:p>
            <a:pPr algn="ctr">
              <a:lnSpc>
                <a:spcPct val="115000"/>
              </a:lnSpc>
              <a:spcAft>
                <a:spcPts val="1000"/>
              </a:spcAft>
            </a:pPr>
            <a:r>
              <a:rPr lang="ru-RU" sz="1600" b="1">
                <a:solidFill>
                  <a:srgbClr val="FF0000"/>
                </a:solidFill>
                <a:latin typeface="Monotype Corsiva" pitchFamily="66" charset="0"/>
                <a:ea typeface="Calibri" pitchFamily="34" charset="0"/>
                <a:cs typeface="Times New Roman" pitchFamily="18" charset="0"/>
              </a:rPr>
              <a:t>Аудиозаписи звуков природы, города, деревни.</a:t>
            </a:r>
            <a:endParaRPr lang="ru-RU" sz="1600">
              <a:solidFill>
                <a:srgbClr val="FF0000"/>
              </a:solidFill>
              <a:latin typeface="Monotype Corsiva" pitchFamily="66" charset="0"/>
              <a:ea typeface="Calibri" pitchFamily="34" charset="0"/>
              <a:cs typeface="Times New Roman" pitchFamily="18" charset="0"/>
            </a:endParaRPr>
          </a:p>
          <a:p>
            <a:pPr algn="ctr">
              <a:lnSpc>
                <a:spcPct val="115000"/>
              </a:lnSpc>
              <a:spcAft>
                <a:spcPts val="1000"/>
              </a:spcAft>
            </a:pPr>
            <a:r>
              <a:rPr lang="ru-RU" sz="1600" b="1">
                <a:solidFill>
                  <a:srgbClr val="FF0000"/>
                </a:solidFill>
                <a:latin typeface="Monotype Corsiva" pitchFamily="66" charset="0"/>
                <a:ea typeface="Calibri" pitchFamily="34" charset="0"/>
                <a:cs typeface="Times New Roman" pitchFamily="18" charset="0"/>
              </a:rPr>
              <a:t>ДИ «Угадай  музыкальный инструмент», «Кто позвал?».</a:t>
            </a:r>
            <a:endParaRPr lang="ru-RU" sz="1600">
              <a:solidFill>
                <a:srgbClr val="FF0000"/>
              </a:solidFill>
              <a:latin typeface="Monotype Corsiva" pitchFamily="66" charset="0"/>
              <a:ea typeface="Calibri" pitchFamily="34" charset="0"/>
              <a:cs typeface="Times New Roman" pitchFamily="18" charset="0"/>
            </a:endParaRPr>
          </a:p>
        </p:txBody>
      </p:sp>
      <p:pic>
        <p:nvPicPr>
          <p:cNvPr id="2050" name="Picture 2" descr="E:\DCIM\143_PANA\IMG_0516.JPG"/>
          <p:cNvPicPr>
            <a:picLocks noChangeAspect="1" noChangeArrowheads="1"/>
          </p:cNvPicPr>
          <p:nvPr/>
        </p:nvPicPr>
        <p:blipFill>
          <a:blip r:embed="rId4" cstate="print">
            <a:extLst>
              <a:ext uri="{28A0092B-C50C-407E-A947-70E740481C1C}"/>
            </a:extLst>
          </a:blip>
          <a:srcRect/>
          <a:stretch>
            <a:fillRect/>
          </a:stretch>
        </p:blipFill>
        <p:spPr bwMode="auto">
          <a:xfrm>
            <a:off x="4856474" y="2826900"/>
            <a:ext cx="3603450" cy="24023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extLst>
        </p:spPr>
      </p:pic>
      <p:pic>
        <p:nvPicPr>
          <p:cNvPr id="32775" name="Picture 3" descr="C:\Users\Подготов. группа 2\Desktop\116862_640.png"/>
          <p:cNvPicPr>
            <a:picLocks noChangeAspect="1" noChangeArrowheads="1"/>
          </p:cNvPicPr>
          <p:nvPr/>
        </p:nvPicPr>
        <p:blipFill>
          <a:blip r:embed="rId5"/>
          <a:srcRect/>
          <a:stretch>
            <a:fillRect/>
          </a:stretch>
        </p:blipFill>
        <p:spPr bwMode="auto">
          <a:xfrm rot="7207551">
            <a:off x="4697413" y="2451100"/>
            <a:ext cx="915988" cy="750887"/>
          </a:xfrm>
          <a:prstGeom prst="rect">
            <a:avLst/>
          </a:prstGeom>
          <a:noFill/>
          <a:ln w="9525">
            <a:noFill/>
            <a:miter lim="800000"/>
            <a:headEnd/>
            <a:tailEnd/>
          </a:ln>
        </p:spPr>
      </p:pic>
      <p:pic>
        <p:nvPicPr>
          <p:cNvPr id="32776" name="Picture 2" descr="C:\Users\Подготов. группа 2\Desktop\115490_640.png"/>
          <p:cNvPicPr>
            <a:picLocks noChangeAspect="1" noChangeArrowheads="1"/>
          </p:cNvPicPr>
          <p:nvPr/>
        </p:nvPicPr>
        <p:blipFill>
          <a:blip r:embed="rId6"/>
          <a:srcRect/>
          <a:stretch>
            <a:fillRect/>
          </a:stretch>
        </p:blipFill>
        <p:spPr bwMode="auto">
          <a:xfrm rot="-1106027">
            <a:off x="7304088" y="5002213"/>
            <a:ext cx="1335087" cy="1103312"/>
          </a:xfrm>
          <a:prstGeom prst="rect">
            <a:avLst/>
          </a:prstGeom>
          <a:noFill/>
          <a:ln w="9525">
            <a:noFill/>
            <a:miter lim="800000"/>
            <a:headEnd/>
            <a:tailEnd/>
          </a:ln>
        </p:spPr>
      </p:pic>
      <p:pic>
        <p:nvPicPr>
          <p:cNvPr id="32777" name="Picture 2" descr="C:\Users\Подготов. группа 2\Desktop\116862_640.png"/>
          <p:cNvPicPr>
            <a:picLocks noChangeAspect="1" noChangeArrowheads="1"/>
          </p:cNvPicPr>
          <p:nvPr/>
        </p:nvPicPr>
        <p:blipFill>
          <a:blip r:embed="rId7"/>
          <a:srcRect/>
          <a:stretch>
            <a:fillRect/>
          </a:stretch>
        </p:blipFill>
        <p:spPr bwMode="auto">
          <a:xfrm rot="8809556" flipV="1">
            <a:off x="1403350" y="5284788"/>
            <a:ext cx="993775" cy="812800"/>
          </a:xfrm>
          <a:prstGeom prst="rect">
            <a:avLst/>
          </a:prstGeom>
          <a:noFill/>
          <a:ln w="9525">
            <a:noFill/>
            <a:miter lim="800000"/>
            <a:headEnd/>
            <a:tailEnd/>
          </a:ln>
        </p:spPr>
      </p:pic>
      <p:pic>
        <p:nvPicPr>
          <p:cNvPr id="32778" name="Picture 3" descr="C:\Users\Подготов. группа 2\Desktop\115490_640.png"/>
          <p:cNvPicPr>
            <a:picLocks noChangeAspect="1" noChangeArrowheads="1"/>
          </p:cNvPicPr>
          <p:nvPr/>
        </p:nvPicPr>
        <p:blipFill>
          <a:blip r:embed="rId8"/>
          <a:srcRect/>
          <a:stretch>
            <a:fillRect/>
          </a:stretch>
        </p:blipFill>
        <p:spPr bwMode="auto">
          <a:xfrm>
            <a:off x="8239125" y="1225550"/>
            <a:ext cx="441325" cy="363538"/>
          </a:xfrm>
          <a:prstGeom prst="rect">
            <a:avLst/>
          </a:prstGeom>
          <a:noFill/>
          <a:ln w="9525">
            <a:noFill/>
            <a:miter lim="800000"/>
            <a:headEnd/>
            <a:tailEnd/>
          </a:ln>
        </p:spPr>
      </p:pic>
      <p:pic>
        <p:nvPicPr>
          <p:cNvPr id="32779" name="Picture 4" descr="C:\Users\Подготов. группа 2\Desktop\115490_640.png"/>
          <p:cNvPicPr>
            <a:picLocks noChangeAspect="1" noChangeArrowheads="1"/>
          </p:cNvPicPr>
          <p:nvPr/>
        </p:nvPicPr>
        <p:blipFill>
          <a:blip r:embed="rId9"/>
          <a:srcRect/>
          <a:stretch>
            <a:fillRect/>
          </a:stretch>
        </p:blipFill>
        <p:spPr bwMode="auto">
          <a:xfrm>
            <a:off x="1660525" y="441325"/>
            <a:ext cx="552450" cy="45561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3794" name="Прямоугольник 1"/>
          <p:cNvSpPr>
            <a:spLocks noChangeArrowheads="1"/>
          </p:cNvSpPr>
          <p:nvPr/>
        </p:nvSpPr>
        <p:spPr bwMode="auto">
          <a:xfrm>
            <a:off x="396875" y="236538"/>
            <a:ext cx="8350250" cy="1636712"/>
          </a:xfrm>
          <a:prstGeom prst="rect">
            <a:avLst/>
          </a:prstGeom>
          <a:noFill/>
          <a:ln w="9525">
            <a:noFill/>
            <a:miter lim="800000"/>
            <a:headEnd/>
            <a:tailEnd/>
          </a:ln>
        </p:spPr>
        <p:txBody>
          <a:bodyPr>
            <a:spAutoFit/>
          </a:bodyPr>
          <a:lstStyle/>
          <a:p>
            <a:pPr algn="ctr">
              <a:lnSpc>
                <a:spcPct val="115000"/>
              </a:lnSpc>
              <a:spcAft>
                <a:spcPts val="1000"/>
              </a:spcAft>
            </a:pPr>
            <a:r>
              <a:rPr lang="ru-RU" sz="3200" b="1">
                <a:solidFill>
                  <a:srgbClr val="FF0000"/>
                </a:solidFill>
                <a:latin typeface="Monotype Corsiva" pitchFamily="66" charset="0"/>
                <a:ea typeface="Calibri" pitchFamily="34" charset="0"/>
                <a:cs typeface="Times New Roman" pitchFamily="18" charset="0"/>
              </a:rPr>
              <a:t>Развитие обоняния и вкуса</a:t>
            </a:r>
            <a:endParaRPr lang="ru-RU" sz="3200">
              <a:solidFill>
                <a:srgbClr val="FF0000"/>
              </a:solidFill>
              <a:latin typeface="Monotype Corsiva" pitchFamily="66" charset="0"/>
              <a:ea typeface="Calibri" pitchFamily="34" charset="0"/>
              <a:cs typeface="Times New Roman" pitchFamily="18" charset="0"/>
            </a:endParaRPr>
          </a:p>
          <a:p>
            <a:pPr>
              <a:lnSpc>
                <a:spcPct val="115000"/>
              </a:lnSpc>
              <a:spcAft>
                <a:spcPts val="1000"/>
              </a:spcAft>
            </a:pPr>
            <a:r>
              <a:rPr lang="ru-RU" sz="1600">
                <a:solidFill>
                  <a:srgbClr val="002060"/>
                </a:solidFill>
                <a:latin typeface="Monotype Corsiva" pitchFamily="66" charset="0"/>
                <a:ea typeface="Calibri" pitchFamily="34" charset="0"/>
                <a:cs typeface="Times New Roman" pitchFamily="18" charset="0"/>
              </a:rPr>
              <a:t>Вкусовые и обонятельные ощущения приобретают для детей с нарушением зрения сигнальное значение и несут им информацию о наличии в окружающем пространстве тех или иных веществ, предметов, объектов, поэтому важно их развитие. </a:t>
            </a:r>
          </a:p>
        </p:txBody>
      </p:sp>
      <p:sp>
        <p:nvSpPr>
          <p:cNvPr id="33795" name="Прямоугольник 2"/>
          <p:cNvSpPr>
            <a:spLocks noChangeArrowheads="1"/>
          </p:cNvSpPr>
          <p:nvPr/>
        </p:nvSpPr>
        <p:spPr bwMode="auto">
          <a:xfrm>
            <a:off x="1008063" y="1852613"/>
            <a:ext cx="7127875" cy="400050"/>
          </a:xfrm>
          <a:prstGeom prst="rect">
            <a:avLst/>
          </a:prstGeom>
          <a:noFill/>
          <a:ln w="9525">
            <a:noFill/>
            <a:miter lim="800000"/>
            <a:headEnd/>
            <a:tailEnd/>
          </a:ln>
        </p:spPr>
        <p:txBody>
          <a:bodyPr>
            <a:spAutoFit/>
          </a:bodyPr>
          <a:lstStyle/>
          <a:p>
            <a:pPr algn="ctr">
              <a:lnSpc>
                <a:spcPct val="115000"/>
              </a:lnSpc>
              <a:spcAft>
                <a:spcPts val="1000"/>
              </a:spcAft>
            </a:pPr>
            <a:r>
              <a:rPr lang="ru-RU" b="1">
                <a:solidFill>
                  <a:srgbClr val="FF0000"/>
                </a:solidFill>
                <a:latin typeface="Monotype Corsiva" pitchFamily="66" charset="0"/>
                <a:ea typeface="Calibri" pitchFamily="34" charset="0"/>
                <a:cs typeface="Times New Roman" pitchFamily="18" charset="0"/>
              </a:rPr>
              <a:t>ДИ «Вкусные истории», «Угадай по запаху (по вкусу)», «Волшебные порошки».</a:t>
            </a:r>
            <a:endParaRPr lang="ru-RU" sz="1400">
              <a:solidFill>
                <a:srgbClr val="FF0000"/>
              </a:solidFill>
              <a:latin typeface="Monotype Corsiva" pitchFamily="66" charset="0"/>
              <a:ea typeface="Calibri" pitchFamily="34" charset="0"/>
              <a:cs typeface="Times New Roman" pitchFamily="18" charset="0"/>
            </a:endParaRPr>
          </a:p>
        </p:txBody>
      </p:sp>
      <p:pic>
        <p:nvPicPr>
          <p:cNvPr id="5" name="Рисунок 4"/>
          <p:cNvPicPr/>
          <p:nvPr/>
        </p:nvPicPr>
        <p:blipFill>
          <a:blip r:embed="rId3" cstate="print">
            <a:extLst/>
          </a:blip>
          <a:stretch>
            <a:fillRect/>
          </a:stretch>
        </p:blipFill>
        <p:spPr>
          <a:xfrm>
            <a:off x="1619672" y="4124552"/>
            <a:ext cx="3528392" cy="22112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8" descr="G:\фото\САД 2013Г-2014\фото детский сад\20140207_101501.jpg"/>
          <p:cNvPicPr/>
          <p:nvPr/>
        </p:nvPicPr>
        <p:blipFill>
          <a:blip r:embed="rId4" cstate="print">
            <a:extLst/>
          </a:blip>
          <a:srcRect/>
          <a:stretch>
            <a:fillRect/>
          </a:stretch>
        </p:blipFill>
        <p:spPr bwMode="auto">
          <a:xfrm>
            <a:off x="5533157" y="2625423"/>
            <a:ext cx="3247556" cy="38279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pic>
        <p:nvPicPr>
          <p:cNvPr id="33798" name="Picture 2"/>
          <p:cNvPicPr>
            <a:picLocks noChangeAspect="1" noChangeArrowheads="1"/>
          </p:cNvPicPr>
          <p:nvPr/>
        </p:nvPicPr>
        <p:blipFill>
          <a:blip r:embed="rId5"/>
          <a:srcRect r="5750"/>
          <a:stretch>
            <a:fillRect/>
          </a:stretch>
        </p:blipFill>
        <p:spPr bwMode="auto">
          <a:xfrm>
            <a:off x="327025" y="2235200"/>
            <a:ext cx="3341688" cy="2208213"/>
          </a:xfrm>
          <a:prstGeom prst="rect">
            <a:avLst/>
          </a:prstGeom>
          <a:noFill/>
          <a:ln w="9525">
            <a:noFill/>
            <a:miter lim="800000"/>
            <a:headEnd/>
            <a:tailEnd/>
          </a:ln>
        </p:spPr>
      </p:pic>
      <p:pic>
        <p:nvPicPr>
          <p:cNvPr id="33799" name="Picture 3" descr="C:\Users\Подготов. группа 2\Desktop\115490_640.png"/>
          <p:cNvPicPr>
            <a:picLocks noChangeAspect="1" noChangeArrowheads="1"/>
          </p:cNvPicPr>
          <p:nvPr/>
        </p:nvPicPr>
        <p:blipFill>
          <a:blip r:embed="rId6"/>
          <a:srcRect/>
          <a:stretch>
            <a:fillRect/>
          </a:stretch>
        </p:blipFill>
        <p:spPr bwMode="auto">
          <a:xfrm>
            <a:off x="3575050" y="2554288"/>
            <a:ext cx="1957388" cy="1619250"/>
          </a:xfrm>
          <a:prstGeom prst="rect">
            <a:avLst/>
          </a:prstGeom>
          <a:noFill/>
          <a:ln w="9525">
            <a:noFill/>
            <a:miter lim="800000"/>
            <a:headEnd/>
            <a:tailEnd/>
          </a:ln>
        </p:spPr>
      </p:pic>
      <p:pic>
        <p:nvPicPr>
          <p:cNvPr id="33800" name="Picture 4" descr="C:\Users\Подготов. группа 2\Desktop\116862_640.png"/>
          <p:cNvPicPr>
            <a:picLocks noChangeAspect="1" noChangeArrowheads="1"/>
          </p:cNvPicPr>
          <p:nvPr/>
        </p:nvPicPr>
        <p:blipFill>
          <a:blip r:embed="rId7"/>
          <a:srcRect/>
          <a:stretch>
            <a:fillRect/>
          </a:stretch>
        </p:blipFill>
        <p:spPr bwMode="auto">
          <a:xfrm rot="2272133">
            <a:off x="647700" y="4986338"/>
            <a:ext cx="1146175" cy="93821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noChangeArrowheads="1"/>
          </p:cNvPicPr>
          <p:nvPr/>
        </p:nvPicPr>
        <p:blipFill>
          <a:blip r:embed="rId2"/>
          <a:srcRect/>
          <a:stretch>
            <a:fillRect/>
          </a:stretch>
        </p:blipFill>
        <p:spPr bwMode="auto">
          <a:xfrm>
            <a:off x="17463" y="0"/>
            <a:ext cx="9144000" cy="6858000"/>
          </a:xfrm>
          <a:prstGeom prst="rect">
            <a:avLst/>
          </a:prstGeom>
          <a:noFill/>
          <a:ln w="9525">
            <a:noFill/>
            <a:miter lim="800000"/>
            <a:headEnd/>
            <a:tailEnd/>
          </a:ln>
        </p:spPr>
      </p:pic>
      <p:sp>
        <p:nvSpPr>
          <p:cNvPr id="34818" name="Прямоугольник 1"/>
          <p:cNvSpPr>
            <a:spLocks noChangeArrowheads="1"/>
          </p:cNvSpPr>
          <p:nvPr/>
        </p:nvSpPr>
        <p:spPr bwMode="auto">
          <a:xfrm>
            <a:off x="523875" y="404813"/>
            <a:ext cx="8080375" cy="2017712"/>
          </a:xfrm>
          <a:prstGeom prst="rect">
            <a:avLst/>
          </a:prstGeom>
          <a:noFill/>
          <a:ln w="9525">
            <a:noFill/>
            <a:miter lim="800000"/>
            <a:headEnd/>
            <a:tailEnd/>
          </a:ln>
        </p:spPr>
        <p:txBody>
          <a:bodyPr>
            <a:spAutoFit/>
          </a:bodyPr>
          <a:lstStyle/>
          <a:p>
            <a:pPr algn="ctr">
              <a:lnSpc>
                <a:spcPct val="115000"/>
              </a:lnSpc>
              <a:spcAft>
                <a:spcPts val="1000"/>
              </a:spcAft>
            </a:pPr>
            <a:r>
              <a:rPr lang="ru-RU" sz="3200" b="1">
                <a:solidFill>
                  <a:srgbClr val="FF0000"/>
                </a:solidFill>
                <a:latin typeface="Monotype Corsiva" pitchFamily="66" charset="0"/>
                <a:ea typeface="Calibri" pitchFamily="34" charset="0"/>
                <a:cs typeface="Times New Roman" pitchFamily="18" charset="0"/>
              </a:rPr>
              <a:t>Развитие ориентировки  в пространстве</a:t>
            </a:r>
            <a:endParaRPr lang="ru-RU" sz="3200">
              <a:solidFill>
                <a:srgbClr val="FF0000"/>
              </a:solidFill>
              <a:latin typeface="Monotype Corsiva" pitchFamily="66" charset="0"/>
              <a:ea typeface="Calibri" pitchFamily="34" charset="0"/>
              <a:cs typeface="Times New Roman" pitchFamily="18" charset="0"/>
            </a:endParaRPr>
          </a:p>
          <a:p>
            <a:pPr>
              <a:spcAft>
                <a:spcPts val="1000"/>
              </a:spcAft>
            </a:pPr>
            <a:r>
              <a:rPr lang="ru-RU" sz="1600">
                <a:solidFill>
                  <a:srgbClr val="002060"/>
                </a:solidFill>
                <a:latin typeface="Monotype Corsiva" pitchFamily="66" charset="0"/>
                <a:ea typeface="Calibri" pitchFamily="34" charset="0"/>
                <a:cs typeface="Times New Roman" pitchFamily="18" charset="0"/>
              </a:rPr>
              <a:t>Для детей с нарушением зрения характерны недостатки развития движений и малая двигательная активность, у них хуже развиты пространственные представления, возможности практической микро- и макроориентировки, словесные обозначения пространственных отношений. Нарушение  глазодвигательных функций вызывает ошибки определения детьми формы, величины, пространственного расположения. </a:t>
            </a:r>
          </a:p>
        </p:txBody>
      </p:sp>
      <p:sp>
        <p:nvSpPr>
          <p:cNvPr id="34819" name="Прямоугольник 2"/>
          <p:cNvSpPr>
            <a:spLocks noChangeArrowheads="1"/>
          </p:cNvSpPr>
          <p:nvPr/>
        </p:nvSpPr>
        <p:spPr bwMode="auto">
          <a:xfrm>
            <a:off x="539750" y="2260600"/>
            <a:ext cx="7920038" cy="1579563"/>
          </a:xfrm>
          <a:prstGeom prst="rect">
            <a:avLst/>
          </a:prstGeom>
          <a:noFill/>
          <a:ln w="9525">
            <a:noFill/>
            <a:miter lim="800000"/>
            <a:headEnd/>
            <a:tailEnd/>
          </a:ln>
        </p:spPr>
        <p:txBody>
          <a:bodyPr>
            <a:spAutoFit/>
          </a:bodyPr>
          <a:lstStyle/>
          <a:p>
            <a:pPr>
              <a:spcAft>
                <a:spcPts val="1000"/>
              </a:spcAft>
            </a:pPr>
            <a:r>
              <a:rPr lang="ru-RU" sz="1600" b="1">
                <a:solidFill>
                  <a:srgbClr val="FF0000"/>
                </a:solidFill>
                <a:latin typeface="Monotype Corsiva" pitchFamily="66" charset="0"/>
                <a:ea typeface="Calibri" pitchFamily="34" charset="0"/>
                <a:cs typeface="Times New Roman" pitchFamily="18" charset="0"/>
              </a:rPr>
              <a:t>Дидактическое пособие «Дерево», «Дом» и др.</a:t>
            </a:r>
            <a:endParaRPr lang="ru-RU" sz="1600">
              <a:solidFill>
                <a:srgbClr val="FF0000"/>
              </a:solidFill>
              <a:latin typeface="Monotype Corsiva" pitchFamily="66" charset="0"/>
              <a:ea typeface="Calibri" pitchFamily="34" charset="0"/>
              <a:cs typeface="Times New Roman" pitchFamily="18" charset="0"/>
            </a:endParaRPr>
          </a:p>
          <a:p>
            <a:pPr>
              <a:spcAft>
                <a:spcPts val="1000"/>
              </a:spcAft>
            </a:pPr>
            <a:r>
              <a:rPr lang="ru-RU" sz="1600" b="1" i="1">
                <a:solidFill>
                  <a:srgbClr val="002060"/>
                </a:solidFill>
                <a:latin typeface="Monotype Corsiva" pitchFamily="66" charset="0"/>
                <a:ea typeface="Calibri" pitchFamily="34" charset="0"/>
                <a:cs typeface="Times New Roman" pitchFamily="18" charset="0"/>
              </a:rPr>
              <a:t>Цель:</a:t>
            </a:r>
            <a:r>
              <a:rPr lang="ru-RU" sz="1600" i="1">
                <a:solidFill>
                  <a:srgbClr val="002060"/>
                </a:solidFill>
                <a:latin typeface="Monotype Corsiva" pitchFamily="66" charset="0"/>
                <a:ea typeface="Calibri" pitchFamily="34" charset="0"/>
                <a:cs typeface="Times New Roman" pitchFamily="18" charset="0"/>
              </a:rPr>
              <a:t> овладение базисными пространственными представлениями и словами, обозначающими взаимоотношения предметов в пространстве: предлогами, наречиями.</a:t>
            </a:r>
          </a:p>
          <a:p>
            <a:pPr>
              <a:spcAft>
                <a:spcPts val="1000"/>
              </a:spcAft>
            </a:pPr>
            <a:r>
              <a:rPr lang="ru-RU" sz="1600">
                <a:solidFill>
                  <a:srgbClr val="002060"/>
                </a:solidFill>
                <a:latin typeface="Monotype Corsiva" pitchFamily="66" charset="0"/>
                <a:ea typeface="Calibri" pitchFamily="34" charset="0"/>
                <a:cs typeface="Times New Roman" pitchFamily="18" charset="0"/>
              </a:rPr>
              <a:t>На листе представлено множество объектов, взаиморасположение которых относительно друг друга нужно проанализировать с помощью вопросов, задаваемых педагогом или детьми.</a:t>
            </a:r>
          </a:p>
        </p:txBody>
      </p:sp>
      <p:sp>
        <p:nvSpPr>
          <p:cNvPr id="34820" name="Прямоугольник 3"/>
          <p:cNvSpPr>
            <a:spLocks noChangeArrowheads="1"/>
          </p:cNvSpPr>
          <p:nvPr/>
        </p:nvSpPr>
        <p:spPr bwMode="auto">
          <a:xfrm>
            <a:off x="531813" y="4076700"/>
            <a:ext cx="8064500" cy="2319338"/>
          </a:xfrm>
          <a:prstGeom prst="rect">
            <a:avLst/>
          </a:prstGeom>
          <a:noFill/>
          <a:ln w="9525">
            <a:noFill/>
            <a:miter lim="800000"/>
            <a:headEnd/>
            <a:tailEnd/>
          </a:ln>
        </p:spPr>
        <p:txBody>
          <a:bodyPr>
            <a:spAutoFit/>
          </a:bodyPr>
          <a:lstStyle/>
          <a:p>
            <a:pPr>
              <a:spcAft>
                <a:spcPts val="1000"/>
              </a:spcAft>
            </a:pPr>
            <a:r>
              <a:rPr lang="ru-RU" sz="1600" b="1">
                <a:solidFill>
                  <a:srgbClr val="FF0000"/>
                </a:solidFill>
                <a:latin typeface="Monotype Corsiva" pitchFamily="66" charset="0"/>
                <a:ea typeface="Calibri" pitchFamily="34" charset="0"/>
                <a:cs typeface="Times New Roman" pitchFamily="18" charset="0"/>
              </a:rPr>
              <a:t>Дидактические пособия «Фонарики» (эталоны формы), Танграм, Блоки Дьенеша, Палочки Кьюзенера, «Сложи узор», «Одень куклу» и т. п </a:t>
            </a:r>
            <a:endParaRPr lang="ru-RU" sz="1600">
              <a:solidFill>
                <a:srgbClr val="FF0000"/>
              </a:solidFill>
              <a:latin typeface="Monotype Corsiva" pitchFamily="66" charset="0"/>
              <a:ea typeface="Calibri" pitchFamily="34" charset="0"/>
              <a:cs typeface="Times New Roman" pitchFamily="18" charset="0"/>
            </a:endParaRPr>
          </a:p>
          <a:p>
            <a:pPr>
              <a:spcAft>
                <a:spcPts val="1000"/>
              </a:spcAft>
            </a:pPr>
            <a:r>
              <a:rPr lang="ru-RU" sz="1600" b="1" i="1">
                <a:solidFill>
                  <a:srgbClr val="002060"/>
                </a:solidFill>
                <a:latin typeface="Monotype Corsiva" pitchFamily="66" charset="0"/>
                <a:ea typeface="Calibri" pitchFamily="34" charset="0"/>
                <a:cs typeface="Times New Roman" pitchFamily="18" charset="0"/>
              </a:rPr>
              <a:t>Цель</a:t>
            </a:r>
            <a:r>
              <a:rPr lang="ru-RU" sz="1600" i="1">
                <a:solidFill>
                  <a:srgbClr val="002060"/>
                </a:solidFill>
                <a:latin typeface="Monotype Corsiva" pitchFamily="66" charset="0"/>
                <a:ea typeface="Calibri" pitchFamily="34" charset="0"/>
                <a:cs typeface="Times New Roman" pitchFamily="18" charset="0"/>
              </a:rPr>
              <a:t>: развитие воображения, творческих и сенсорных способностей (восприятие цвета, формы, величины); тренировка мелкой моторики рук, тактильно-осязательных анализаторов; освоение количественного счета, пространственных отношений.</a:t>
            </a:r>
          </a:p>
          <a:p>
            <a:pPr>
              <a:spcAft>
                <a:spcPts val="1000"/>
              </a:spcAft>
            </a:pPr>
            <a:r>
              <a:rPr lang="ru-RU" sz="1600">
                <a:solidFill>
                  <a:srgbClr val="002060"/>
                </a:solidFill>
                <a:latin typeface="Monotype Corsiva" pitchFamily="66" charset="0"/>
                <a:ea typeface="Calibri" pitchFamily="34" charset="0"/>
                <a:cs typeface="Times New Roman" pitchFamily="18" charset="0"/>
              </a:rPr>
              <a:t>Ребенок по словесной инструкции педагога выполняет игровые задания. Например, Магнолику подарили фонарики разной формы. Сначала Магнолик зажег круглые фонарики ребенок прикрепляет к коврику круглые фонарики.</a:t>
            </a:r>
          </a:p>
        </p:txBody>
      </p:sp>
      <p:pic>
        <p:nvPicPr>
          <p:cNvPr id="34821" name="Picture 2" descr="C:\Users\Подготов. группа 2\Desktop\116862_640.png"/>
          <p:cNvPicPr>
            <a:picLocks noChangeAspect="1" noChangeArrowheads="1"/>
          </p:cNvPicPr>
          <p:nvPr/>
        </p:nvPicPr>
        <p:blipFill>
          <a:blip r:embed="rId3"/>
          <a:srcRect/>
          <a:stretch>
            <a:fillRect/>
          </a:stretch>
        </p:blipFill>
        <p:spPr bwMode="auto">
          <a:xfrm rot="-3131490">
            <a:off x="7452519" y="1953419"/>
            <a:ext cx="885825" cy="725487"/>
          </a:xfrm>
          <a:prstGeom prst="rect">
            <a:avLst/>
          </a:prstGeom>
          <a:noFill/>
          <a:ln w="9525">
            <a:noFill/>
            <a:miter lim="800000"/>
            <a:headEnd/>
            <a:tailEnd/>
          </a:ln>
        </p:spPr>
      </p:pic>
      <p:pic>
        <p:nvPicPr>
          <p:cNvPr id="34822" name="Picture 2" descr="C:\Users\Подготов. группа 2\Desktop\115490_640.png"/>
          <p:cNvPicPr>
            <a:picLocks noChangeAspect="1" noChangeArrowheads="1"/>
          </p:cNvPicPr>
          <p:nvPr/>
        </p:nvPicPr>
        <p:blipFill>
          <a:blip r:embed="rId4"/>
          <a:srcRect/>
          <a:stretch>
            <a:fillRect/>
          </a:stretch>
        </p:blipFill>
        <p:spPr bwMode="auto">
          <a:xfrm rot="-2310824">
            <a:off x="646113" y="384175"/>
            <a:ext cx="623887" cy="515938"/>
          </a:xfrm>
          <a:prstGeom prst="rect">
            <a:avLst/>
          </a:prstGeom>
          <a:noFill/>
          <a:ln w="9525">
            <a:noFill/>
            <a:miter lim="800000"/>
            <a:headEnd/>
            <a:tailEnd/>
          </a:ln>
        </p:spPr>
      </p:pic>
      <p:pic>
        <p:nvPicPr>
          <p:cNvPr id="34823" name="Picture 3" descr="C:\Users\Подготов. группа 2\Desktop\115490_640.png"/>
          <p:cNvPicPr>
            <a:picLocks noChangeAspect="1" noChangeArrowheads="1"/>
          </p:cNvPicPr>
          <p:nvPr/>
        </p:nvPicPr>
        <p:blipFill>
          <a:blip r:embed="rId5"/>
          <a:srcRect/>
          <a:stretch>
            <a:fillRect/>
          </a:stretch>
        </p:blipFill>
        <p:spPr bwMode="auto">
          <a:xfrm rot="7973843">
            <a:off x="7754144" y="3552032"/>
            <a:ext cx="698500" cy="57626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p:cNvPicPr>
            <a:picLocks noChangeAspect="1" noChangeArrowheads="1"/>
          </p:cNvPicPr>
          <p:nvPr/>
        </p:nvPicPr>
        <p:blipFill>
          <a:blip r:embed="rId2"/>
          <a:srcRect/>
          <a:stretch>
            <a:fillRect/>
          </a:stretch>
        </p:blipFill>
        <p:spPr bwMode="auto">
          <a:xfrm>
            <a:off x="0" y="15875"/>
            <a:ext cx="9144000" cy="6858000"/>
          </a:xfrm>
          <a:prstGeom prst="rect">
            <a:avLst/>
          </a:prstGeom>
          <a:noFill/>
          <a:ln w="9525">
            <a:noFill/>
            <a:miter lim="800000"/>
            <a:headEnd/>
            <a:tailEnd/>
          </a:ln>
        </p:spPr>
      </p:pic>
      <p:pic>
        <p:nvPicPr>
          <p:cNvPr id="11266" name="Picture 2" descr="E:\DCIM\143_PANA\IMG_0509.JPG"/>
          <p:cNvPicPr>
            <a:picLocks noChangeAspect="1" noChangeArrowheads="1"/>
          </p:cNvPicPr>
          <p:nvPr/>
        </p:nvPicPr>
        <p:blipFill>
          <a:blip r:embed="rId3" cstate="print">
            <a:extLst>
              <a:ext uri="{28A0092B-C50C-407E-A947-70E740481C1C}"/>
            </a:extLst>
          </a:blip>
          <a:srcRect/>
          <a:stretch>
            <a:fillRect/>
          </a:stretch>
        </p:blipFill>
        <p:spPr bwMode="auto">
          <a:xfrm>
            <a:off x="294946" y="265596"/>
            <a:ext cx="4096526" cy="273101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1267" name="Picture 3" descr="E:\DCIM\143_PANA\IMG_0514.JPG"/>
          <p:cNvPicPr>
            <a:picLocks noChangeAspect="1" noChangeArrowheads="1"/>
          </p:cNvPicPr>
          <p:nvPr/>
        </p:nvPicPr>
        <p:blipFill rotWithShape="1">
          <a:blip r:embed="rId4" cstate="print">
            <a:extLst>
              <a:ext uri="{28A0092B-C50C-407E-A947-70E740481C1C}"/>
            </a:extLst>
          </a:blip>
          <a:srcRect t="4105" b="5050"/>
          <a:stretch/>
        </p:blipFill>
        <p:spPr bwMode="auto">
          <a:xfrm>
            <a:off x="4391471" y="3717032"/>
            <a:ext cx="4555733" cy="27591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35844" name="Picture 2"/>
          <p:cNvPicPr>
            <a:picLocks noChangeAspect="1" noChangeArrowheads="1"/>
          </p:cNvPicPr>
          <p:nvPr/>
        </p:nvPicPr>
        <p:blipFill>
          <a:blip r:embed="rId5"/>
          <a:srcRect/>
          <a:stretch>
            <a:fillRect/>
          </a:stretch>
        </p:blipFill>
        <p:spPr bwMode="auto">
          <a:xfrm>
            <a:off x="4572000" y="-22225"/>
            <a:ext cx="4679950" cy="3598863"/>
          </a:xfrm>
          <a:prstGeom prst="rect">
            <a:avLst/>
          </a:prstGeom>
          <a:noFill/>
          <a:ln w="9525">
            <a:noFill/>
            <a:miter lim="800000"/>
            <a:headEnd/>
            <a:tailEnd/>
          </a:ln>
        </p:spPr>
      </p:pic>
      <p:pic>
        <p:nvPicPr>
          <p:cNvPr id="35845" name="Picture 3"/>
          <p:cNvPicPr>
            <a:picLocks noChangeAspect="1" noChangeArrowheads="1"/>
          </p:cNvPicPr>
          <p:nvPr/>
        </p:nvPicPr>
        <p:blipFill>
          <a:blip r:embed="rId6"/>
          <a:srcRect/>
          <a:stretch>
            <a:fillRect/>
          </a:stretch>
        </p:blipFill>
        <p:spPr bwMode="auto">
          <a:xfrm>
            <a:off x="-47625" y="2916238"/>
            <a:ext cx="4468813" cy="3643312"/>
          </a:xfrm>
          <a:prstGeom prst="rect">
            <a:avLst/>
          </a:prstGeom>
          <a:noFill/>
          <a:ln w="9525">
            <a:noFill/>
            <a:miter lim="800000"/>
            <a:headEnd/>
            <a:tailEnd/>
          </a:ln>
        </p:spPr>
      </p:pic>
      <p:pic>
        <p:nvPicPr>
          <p:cNvPr id="35846" name="Picture 2" descr="C:\Users\Подготов. группа 2\Desktop\115490_640.png"/>
          <p:cNvPicPr>
            <a:picLocks noChangeAspect="1" noChangeArrowheads="1"/>
          </p:cNvPicPr>
          <p:nvPr/>
        </p:nvPicPr>
        <p:blipFill>
          <a:blip r:embed="rId7"/>
          <a:srcRect/>
          <a:stretch>
            <a:fillRect/>
          </a:stretch>
        </p:blipFill>
        <p:spPr bwMode="auto">
          <a:xfrm rot="3054010">
            <a:off x="379413" y="4999038"/>
            <a:ext cx="1470025" cy="1216025"/>
          </a:xfrm>
          <a:prstGeom prst="rect">
            <a:avLst/>
          </a:prstGeom>
          <a:noFill/>
          <a:ln w="9525">
            <a:noFill/>
            <a:miter lim="800000"/>
            <a:headEnd/>
            <a:tailEnd/>
          </a:ln>
        </p:spPr>
      </p:pic>
      <p:pic>
        <p:nvPicPr>
          <p:cNvPr id="35847" name="Picture 5"/>
          <p:cNvPicPr>
            <a:picLocks noChangeAspect="1" noChangeArrowheads="1"/>
          </p:cNvPicPr>
          <p:nvPr/>
        </p:nvPicPr>
        <p:blipFill>
          <a:blip r:embed="rId8"/>
          <a:srcRect/>
          <a:stretch>
            <a:fillRect/>
          </a:stretch>
        </p:blipFill>
        <p:spPr bwMode="auto">
          <a:xfrm>
            <a:off x="3189288" y="5053013"/>
            <a:ext cx="1152525" cy="1317625"/>
          </a:xfrm>
          <a:prstGeom prst="rect">
            <a:avLst/>
          </a:prstGeom>
          <a:noFill/>
          <a:ln w="9525">
            <a:noFill/>
            <a:miter lim="800000"/>
            <a:headEnd/>
            <a:tailEnd/>
          </a:ln>
        </p:spPr>
      </p:pic>
      <p:pic>
        <p:nvPicPr>
          <p:cNvPr id="35848" name="Picture 6"/>
          <p:cNvPicPr>
            <a:picLocks noChangeAspect="1" noChangeArrowheads="1"/>
          </p:cNvPicPr>
          <p:nvPr/>
        </p:nvPicPr>
        <p:blipFill>
          <a:blip r:embed="rId9"/>
          <a:srcRect/>
          <a:stretch>
            <a:fillRect/>
          </a:stretch>
        </p:blipFill>
        <p:spPr bwMode="auto">
          <a:xfrm>
            <a:off x="8220075" y="3230563"/>
            <a:ext cx="487363" cy="403225"/>
          </a:xfrm>
          <a:prstGeom prst="rect">
            <a:avLst/>
          </a:prstGeom>
          <a:noFill/>
          <a:ln w="9525">
            <a:noFill/>
            <a:miter lim="800000"/>
            <a:headEnd/>
            <a:tailEnd/>
          </a:ln>
        </p:spPr>
      </p:pic>
      <p:pic>
        <p:nvPicPr>
          <p:cNvPr id="35849" name="Picture 7"/>
          <p:cNvPicPr>
            <a:picLocks noChangeAspect="1" noChangeArrowheads="1"/>
          </p:cNvPicPr>
          <p:nvPr/>
        </p:nvPicPr>
        <p:blipFill>
          <a:blip r:embed="rId9"/>
          <a:srcRect/>
          <a:stretch>
            <a:fillRect/>
          </a:stretch>
        </p:blipFill>
        <p:spPr bwMode="auto">
          <a:xfrm rot="-2519243">
            <a:off x="3783013" y="5667375"/>
            <a:ext cx="487362" cy="401638"/>
          </a:xfrm>
          <a:prstGeom prst="rect">
            <a:avLst/>
          </a:prstGeom>
          <a:noFill/>
          <a:ln w="9525">
            <a:noFill/>
            <a:miter lim="800000"/>
            <a:headEnd/>
            <a:tailEnd/>
          </a:ln>
        </p:spPr>
      </p:pic>
      <p:pic>
        <p:nvPicPr>
          <p:cNvPr id="11" name="Picture 5" descr="G:\Республиканский форум\Для слайдов\фото\Фото для конференции\Совместная деят-ть с детьми\051020126236.jpg"/>
          <p:cNvPicPr>
            <a:picLocks noChangeAspect="1" noChangeArrowheads="1"/>
          </p:cNvPicPr>
          <p:nvPr/>
        </p:nvPicPr>
        <p:blipFill>
          <a:blip r:embed="rId10" cstate="print"/>
          <a:srcRect/>
          <a:stretch>
            <a:fillRect/>
          </a:stretch>
        </p:blipFill>
        <p:spPr bwMode="auto">
          <a:xfrm>
            <a:off x="3444200" y="2060849"/>
            <a:ext cx="1951001" cy="26013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descr="C:\Users\Подготов. группа 2\Desktop\veselyie-rebyata-shablon-prevyu-1.png"/>
          <p:cNvPicPr>
            <a:picLocks noChangeAspect="1" noChangeArrowheads="1"/>
          </p:cNvPicPr>
          <p:nvPr/>
        </p:nvPicPr>
        <p:blipFill>
          <a:blip r:embed="rId2"/>
          <a:srcRect/>
          <a:stretch>
            <a:fillRect/>
          </a:stretch>
        </p:blipFill>
        <p:spPr bwMode="auto">
          <a:xfrm>
            <a:off x="7938" y="0"/>
            <a:ext cx="9128125" cy="6858000"/>
          </a:xfrm>
          <a:prstGeom prst="rect">
            <a:avLst/>
          </a:prstGeom>
          <a:noFill/>
          <a:ln w="9525">
            <a:noFill/>
            <a:miter lim="800000"/>
            <a:headEnd/>
            <a:tailEnd/>
          </a:ln>
        </p:spPr>
      </p:pic>
      <p:pic>
        <p:nvPicPr>
          <p:cNvPr id="36866" name="Picture 3" descr="C:\Users\Подготов. группа 2\Desktop\veselyie-rebyata-shablon-prevyu-1.png"/>
          <p:cNvPicPr>
            <a:picLocks noChangeAspect="1" noChangeArrowheads="1"/>
          </p:cNvPicPr>
          <p:nvPr/>
        </p:nvPicPr>
        <p:blipFill>
          <a:blip r:embed="rId2"/>
          <a:srcRect/>
          <a:stretch>
            <a:fillRect/>
          </a:stretch>
        </p:blipFill>
        <p:spPr bwMode="auto">
          <a:xfrm>
            <a:off x="7938" y="0"/>
            <a:ext cx="9128125" cy="6858000"/>
          </a:xfrm>
          <a:prstGeom prst="rect">
            <a:avLst/>
          </a:prstGeom>
          <a:noFill/>
          <a:ln w="9525">
            <a:noFill/>
            <a:miter lim="800000"/>
            <a:headEnd/>
            <a:tailEnd/>
          </a:ln>
        </p:spPr>
      </p:pic>
      <p:pic>
        <p:nvPicPr>
          <p:cNvPr id="36867" name="Picture 2"/>
          <p:cNvPicPr>
            <a:picLocks noChangeAspect="1" noChangeArrowheads="1"/>
          </p:cNvPicPr>
          <p:nvPr/>
        </p:nvPicPr>
        <p:blipFill>
          <a:blip r:embed="rId3"/>
          <a:srcRect/>
          <a:stretch>
            <a:fillRect/>
          </a:stretch>
        </p:blipFill>
        <p:spPr bwMode="auto">
          <a:xfrm>
            <a:off x="15875" y="3175"/>
            <a:ext cx="9128125" cy="4725988"/>
          </a:xfrm>
          <a:prstGeom prst="rect">
            <a:avLst/>
          </a:prstGeom>
          <a:noFill/>
          <a:ln w="9525">
            <a:noFill/>
            <a:miter lim="800000"/>
            <a:headEnd/>
            <a:tailEnd/>
          </a:ln>
        </p:spPr>
      </p:pic>
      <p:sp>
        <p:nvSpPr>
          <p:cNvPr id="6" name="Прямоугольник 5"/>
          <p:cNvSpPr/>
          <p:nvPr/>
        </p:nvSpPr>
        <p:spPr>
          <a:xfrm>
            <a:off x="179388" y="260350"/>
            <a:ext cx="8640762" cy="6475413"/>
          </a:xfrm>
          <a:prstGeom prst="rect">
            <a:avLst/>
          </a:prstGeom>
        </p:spPr>
        <p:txBody>
          <a:bodyPr>
            <a:spAutoFit/>
          </a:bodyPr>
          <a:lstStyle/>
          <a:p>
            <a:pPr algn="ctr" fontAlgn="auto">
              <a:lnSpc>
                <a:spcPct val="115000"/>
              </a:lnSpc>
              <a:spcBef>
                <a:spcPts val="0"/>
              </a:spcBef>
              <a:spcAft>
                <a:spcPts val="1000"/>
              </a:spcAft>
              <a:defRPr/>
            </a:pPr>
            <a:r>
              <a:rPr lang="ru-RU" sz="2400" b="1" dirty="0">
                <a:solidFill>
                  <a:srgbClr val="FF0000"/>
                </a:solidFill>
                <a:latin typeface="Monotype Corsiva" panose="03010101010201010101" pitchFamily="66" charset="0"/>
                <a:ea typeface="Calibri"/>
                <a:cs typeface="Times New Roman"/>
              </a:rPr>
              <a:t>Список использованной литературы:</a:t>
            </a:r>
          </a:p>
          <a:p>
            <a:pPr marL="342900" indent="-342900" fontAlgn="auto">
              <a:lnSpc>
                <a:spcPct val="115000"/>
              </a:lnSpc>
              <a:spcBef>
                <a:spcPts val="0"/>
              </a:spcBef>
              <a:spcAft>
                <a:spcPts val="1000"/>
              </a:spcAft>
              <a:buFontTx/>
              <a:buAutoNum type="arabicPeriod"/>
              <a:defRPr/>
            </a:pPr>
            <a:r>
              <a:rPr lang="ru-RU" sz="1600" b="1" dirty="0">
                <a:solidFill>
                  <a:schemeClr val="tx2">
                    <a:lumMod val="75000"/>
                  </a:schemeClr>
                </a:solidFill>
                <a:latin typeface="Monotype Corsiva" panose="03010101010201010101" pitchFamily="66" charset="0"/>
                <a:ea typeface="Calibri"/>
                <a:cs typeface="Times New Roman"/>
              </a:rPr>
              <a:t>Базарный В.Ф. Массовая первичная профилактика школьных форм патологии, или развивающие здоровье принципы конструирования учебно-познавательной деятельности в детских садах и школах. Красноярск, 1989. </a:t>
            </a:r>
          </a:p>
          <a:p>
            <a:pPr marL="342900" indent="-342900" fontAlgn="auto">
              <a:lnSpc>
                <a:spcPct val="115000"/>
              </a:lnSpc>
              <a:spcBef>
                <a:spcPts val="0"/>
              </a:spcBef>
              <a:spcAft>
                <a:spcPts val="1000"/>
              </a:spcAft>
              <a:buFontTx/>
              <a:buAutoNum type="arabicPeriod"/>
              <a:defRPr/>
            </a:pPr>
            <a:r>
              <a:rPr lang="ru-RU" sz="1600" b="1" dirty="0" err="1">
                <a:solidFill>
                  <a:schemeClr val="tx2">
                    <a:lumMod val="75000"/>
                  </a:schemeClr>
                </a:solidFill>
                <a:latin typeface="Monotype Corsiva" panose="03010101010201010101" pitchFamily="66" charset="0"/>
                <a:ea typeface="Calibri"/>
                <a:cs typeface="Times New Roman"/>
              </a:rPr>
              <a:t>Демирчоглян</a:t>
            </a:r>
            <a:r>
              <a:rPr lang="ru-RU" sz="1600" b="1" dirty="0">
                <a:solidFill>
                  <a:schemeClr val="tx2">
                    <a:lumMod val="75000"/>
                  </a:schemeClr>
                </a:solidFill>
                <a:latin typeface="Monotype Corsiva" panose="03010101010201010101" pitchFamily="66" charset="0"/>
                <a:ea typeface="Calibri"/>
                <a:cs typeface="Times New Roman"/>
              </a:rPr>
              <a:t> А.Г. Улучшаем зрение. Книга-тренажёр для сохранения детского зрения. Строение и работа глаза. Оздоровительный комплекс упражнений «Зрительная </a:t>
            </a:r>
            <a:r>
              <a:rPr lang="ru-RU" sz="1600" b="1" dirty="0" err="1">
                <a:solidFill>
                  <a:schemeClr val="tx2">
                    <a:lumMod val="75000"/>
                  </a:schemeClr>
                </a:solidFill>
                <a:latin typeface="Monotype Corsiva" panose="03010101010201010101" pitchFamily="66" charset="0"/>
                <a:ea typeface="Calibri"/>
                <a:cs typeface="Times New Roman"/>
              </a:rPr>
              <a:t>гимнастика».М</a:t>
            </a:r>
            <a:r>
              <a:rPr lang="ru-RU" sz="1600" b="1" dirty="0">
                <a:solidFill>
                  <a:schemeClr val="tx2">
                    <a:lumMod val="75000"/>
                  </a:schemeClr>
                </a:solidFill>
                <a:latin typeface="Monotype Corsiva" panose="03010101010201010101" pitchFamily="66" charset="0"/>
                <a:ea typeface="Calibri"/>
                <a:cs typeface="Times New Roman"/>
              </a:rPr>
              <a:t>.: ЭКСМО, 2003. </a:t>
            </a:r>
          </a:p>
          <a:p>
            <a:pPr marL="342900" indent="-342900" fontAlgn="auto">
              <a:lnSpc>
                <a:spcPct val="115000"/>
              </a:lnSpc>
              <a:spcBef>
                <a:spcPts val="0"/>
              </a:spcBef>
              <a:spcAft>
                <a:spcPts val="1000"/>
              </a:spcAft>
              <a:buFontTx/>
              <a:buAutoNum type="arabicPeriod"/>
              <a:defRPr/>
            </a:pPr>
            <a:r>
              <a:rPr lang="ru-RU" sz="1600" b="1" dirty="0">
                <a:solidFill>
                  <a:schemeClr val="tx2">
                    <a:lumMod val="75000"/>
                  </a:schemeClr>
                </a:solidFill>
                <a:latin typeface="Monotype Corsiva" panose="03010101010201010101" pitchFamily="66" charset="0"/>
                <a:ea typeface="Calibri"/>
                <a:cs typeface="Times New Roman"/>
              </a:rPr>
              <a:t>Ермаков В.П., Якунина Г.А. Основы тифлопедагогики: Развитие, обучение и воспитание детей с нарушениями зрения. –М.: </a:t>
            </a:r>
            <a:r>
              <a:rPr lang="ru-RU" sz="1600" b="1" dirty="0" err="1">
                <a:solidFill>
                  <a:schemeClr val="tx2">
                    <a:lumMod val="75000"/>
                  </a:schemeClr>
                </a:solidFill>
                <a:latin typeface="Monotype Corsiva" panose="03010101010201010101" pitchFamily="66" charset="0"/>
                <a:ea typeface="Calibri"/>
                <a:cs typeface="Times New Roman"/>
              </a:rPr>
              <a:t>Гуманит.изд.центр</a:t>
            </a:r>
            <a:r>
              <a:rPr lang="ru-RU" sz="1600" b="1" dirty="0">
                <a:solidFill>
                  <a:schemeClr val="tx2">
                    <a:lumMod val="75000"/>
                  </a:schemeClr>
                </a:solidFill>
                <a:latin typeface="Monotype Corsiva" panose="03010101010201010101" pitchFamily="66" charset="0"/>
                <a:ea typeface="Calibri"/>
                <a:cs typeface="Times New Roman"/>
              </a:rPr>
              <a:t> ВЛАДОС, 2000.</a:t>
            </a:r>
          </a:p>
          <a:p>
            <a:pPr marL="342900" indent="-342900" fontAlgn="auto">
              <a:lnSpc>
                <a:spcPct val="115000"/>
              </a:lnSpc>
              <a:spcBef>
                <a:spcPts val="0"/>
              </a:spcBef>
              <a:spcAft>
                <a:spcPts val="1000"/>
              </a:spcAft>
              <a:buFontTx/>
              <a:buAutoNum type="arabicPeriod"/>
              <a:defRPr/>
            </a:pPr>
            <a:r>
              <a:rPr lang="ru-RU" sz="1600" b="1" dirty="0">
                <a:solidFill>
                  <a:schemeClr val="tx2">
                    <a:lumMod val="75000"/>
                  </a:schemeClr>
                </a:solidFill>
                <a:latin typeface="Monotype Corsiva" panose="03010101010201010101" pitchFamily="66" charset="0"/>
                <a:ea typeface="Calibri"/>
                <a:cs typeface="Times New Roman"/>
              </a:rPr>
              <a:t>Зрительная гимнастика для детей 2-7 лет/ авт.-сост. </a:t>
            </a:r>
            <a:r>
              <a:rPr lang="ru-RU" sz="1600" b="1" dirty="0" err="1">
                <a:solidFill>
                  <a:schemeClr val="tx2">
                    <a:lumMod val="75000"/>
                  </a:schemeClr>
                </a:solidFill>
                <a:latin typeface="Monotype Corsiva" panose="03010101010201010101" pitchFamily="66" charset="0"/>
                <a:ea typeface="Calibri"/>
                <a:cs typeface="Times New Roman"/>
              </a:rPr>
              <a:t>Е.А.Чевычелова</a:t>
            </a:r>
            <a:r>
              <a:rPr lang="ru-RU" sz="1600" b="1" dirty="0">
                <a:solidFill>
                  <a:schemeClr val="tx2">
                    <a:lumMod val="75000"/>
                  </a:schemeClr>
                </a:solidFill>
                <a:latin typeface="Monotype Corsiva" panose="03010101010201010101" pitchFamily="66" charset="0"/>
                <a:ea typeface="Calibri"/>
                <a:cs typeface="Times New Roman"/>
              </a:rPr>
              <a:t>.-Волгоград: Учитель, 2013.</a:t>
            </a:r>
          </a:p>
          <a:p>
            <a:pPr marL="342900" indent="-342900" fontAlgn="auto">
              <a:lnSpc>
                <a:spcPct val="115000"/>
              </a:lnSpc>
              <a:spcBef>
                <a:spcPts val="0"/>
              </a:spcBef>
              <a:spcAft>
                <a:spcPts val="1000"/>
              </a:spcAft>
              <a:buFontTx/>
              <a:buAutoNum type="arabicPeriod"/>
              <a:defRPr/>
            </a:pPr>
            <a:r>
              <a:rPr lang="ru-RU" sz="1600" b="1" dirty="0">
                <a:solidFill>
                  <a:schemeClr val="tx2">
                    <a:lumMod val="75000"/>
                  </a:schemeClr>
                </a:solidFill>
                <a:latin typeface="Monotype Corsiva" panose="03010101010201010101" pitchFamily="66" charset="0"/>
                <a:ea typeface="Calibri"/>
                <a:cs typeface="Times New Roman"/>
              </a:rPr>
              <a:t>Комарова Т.П. Логопедические игры и упражнения для детей с нарушениями зрения.-М.:АСТ: </a:t>
            </a:r>
            <a:r>
              <a:rPr lang="ru-RU" sz="1600" b="1" dirty="0" err="1">
                <a:solidFill>
                  <a:schemeClr val="tx2">
                    <a:lumMod val="75000"/>
                  </a:schemeClr>
                </a:solidFill>
                <a:latin typeface="Monotype Corsiva" panose="03010101010201010101" pitchFamily="66" charset="0"/>
                <a:ea typeface="Calibri"/>
                <a:cs typeface="Times New Roman"/>
              </a:rPr>
              <a:t>Астрель</a:t>
            </a:r>
            <a:r>
              <a:rPr lang="ru-RU" sz="1600" b="1" dirty="0">
                <a:solidFill>
                  <a:schemeClr val="tx2">
                    <a:lumMod val="75000"/>
                  </a:schemeClr>
                </a:solidFill>
                <a:latin typeface="Monotype Corsiva" panose="03010101010201010101" pitchFamily="66" charset="0"/>
                <a:ea typeface="Calibri"/>
                <a:cs typeface="Times New Roman"/>
              </a:rPr>
              <a:t>, 2008. </a:t>
            </a:r>
          </a:p>
          <a:p>
            <a:pPr marL="342900" indent="-342900" fontAlgn="auto">
              <a:lnSpc>
                <a:spcPct val="115000"/>
              </a:lnSpc>
              <a:spcBef>
                <a:spcPts val="0"/>
              </a:spcBef>
              <a:spcAft>
                <a:spcPts val="1000"/>
              </a:spcAft>
              <a:buFontTx/>
              <a:buAutoNum type="arabicPeriod"/>
              <a:defRPr/>
            </a:pPr>
            <a:r>
              <a:rPr lang="ru-RU" sz="1600" b="1" dirty="0">
                <a:solidFill>
                  <a:schemeClr val="tx2">
                    <a:lumMod val="75000"/>
                  </a:schemeClr>
                </a:solidFill>
                <a:latin typeface="Monotype Corsiva" panose="03010101010201010101" pitchFamily="66" charset="0"/>
                <a:ea typeface="Calibri"/>
                <a:cs typeface="Times New Roman"/>
              </a:rPr>
              <a:t>Нагаева Т.И. Нарушения зрения у дошкольников: развитие пространственной ориентировки.-Изд.2-е.-Ростов н/Д: Феникс, 2010.</a:t>
            </a:r>
          </a:p>
          <a:p>
            <a:pPr marL="342900" indent="-342900" fontAlgn="auto">
              <a:lnSpc>
                <a:spcPct val="115000"/>
              </a:lnSpc>
              <a:spcBef>
                <a:spcPts val="0"/>
              </a:spcBef>
              <a:spcAft>
                <a:spcPts val="1000"/>
              </a:spcAft>
              <a:buFontTx/>
              <a:buAutoNum type="arabicPeriod"/>
              <a:defRPr/>
            </a:pPr>
            <a:r>
              <a:rPr lang="ru-RU" sz="1600" b="1" dirty="0" err="1">
                <a:solidFill>
                  <a:schemeClr val="tx2">
                    <a:lumMod val="75000"/>
                  </a:schemeClr>
                </a:solidFill>
                <a:latin typeface="Monotype Corsiva" panose="03010101010201010101" pitchFamily="66" charset="0"/>
                <a:ea typeface="Calibri"/>
                <a:cs typeface="Times New Roman"/>
              </a:rPr>
              <a:t>Сековец</a:t>
            </a:r>
            <a:r>
              <a:rPr lang="ru-RU" sz="1600" b="1" dirty="0">
                <a:solidFill>
                  <a:schemeClr val="tx2">
                    <a:lumMod val="75000"/>
                  </a:schemeClr>
                </a:solidFill>
                <a:latin typeface="Monotype Corsiva" panose="03010101010201010101" pitchFamily="66" charset="0"/>
                <a:ea typeface="Calibri"/>
                <a:cs typeface="Times New Roman"/>
              </a:rPr>
              <a:t> Л.С. Коррекционно-педагогическая работа по физическому воспитанию детей с нарушениями зрения. Комплексы упражнений. Подвижные игры. Гимнастика.-М.: Школьная Пресса, 2008.</a:t>
            </a:r>
          </a:p>
          <a:p>
            <a:pPr marL="342900" indent="-342900" fontAlgn="auto">
              <a:lnSpc>
                <a:spcPct val="115000"/>
              </a:lnSpc>
              <a:spcBef>
                <a:spcPts val="0"/>
              </a:spcBef>
              <a:spcAft>
                <a:spcPts val="1000"/>
              </a:spcAft>
              <a:buFontTx/>
              <a:buAutoNum type="arabicPeriod"/>
              <a:defRPr/>
            </a:pPr>
            <a:r>
              <a:rPr lang="ru-RU" sz="1600" b="1" dirty="0" err="1">
                <a:solidFill>
                  <a:schemeClr val="tx2">
                    <a:lumMod val="75000"/>
                  </a:schemeClr>
                </a:solidFill>
                <a:latin typeface="Monotype Corsiva" panose="03010101010201010101" pitchFamily="66" charset="0"/>
                <a:ea typeface="Calibri"/>
                <a:cs typeface="Times New Roman"/>
              </a:rPr>
              <a:t>Подколзина</a:t>
            </a:r>
            <a:r>
              <a:rPr lang="ru-RU" sz="1600" b="1" dirty="0">
                <a:solidFill>
                  <a:schemeClr val="tx2">
                    <a:lumMod val="75000"/>
                  </a:schemeClr>
                </a:solidFill>
                <a:latin typeface="Monotype Corsiva" panose="03010101010201010101" pitchFamily="66" charset="0"/>
                <a:ea typeface="Calibri"/>
                <a:cs typeface="Times New Roman"/>
              </a:rPr>
              <a:t> Е. Ребёнок с нарушением зрения. // Здоровье школьника.-2008.-№1.-с 44-47</a:t>
            </a:r>
          </a:p>
          <a:p>
            <a:pPr marL="342900" indent="-342900" fontAlgn="auto">
              <a:lnSpc>
                <a:spcPct val="115000"/>
              </a:lnSpc>
              <a:spcBef>
                <a:spcPts val="0"/>
              </a:spcBef>
              <a:spcAft>
                <a:spcPts val="1000"/>
              </a:spcAft>
              <a:buFontTx/>
              <a:buAutoNum type="arabicPeriod"/>
              <a:defRPr/>
            </a:pPr>
            <a:r>
              <a:rPr lang="ru-RU" sz="1600" b="1" dirty="0">
                <a:solidFill>
                  <a:schemeClr val="tx2">
                    <a:lumMod val="75000"/>
                  </a:schemeClr>
                </a:solidFill>
                <a:latin typeface="Monotype Corsiva" panose="03010101010201010101" pitchFamily="66" charset="0"/>
                <a:ea typeface="Calibri"/>
                <a:cs typeface="Times New Roman"/>
              </a:rPr>
              <a:t>Фомичёва Л.В. Клинико-педагогические основы обучения и воспитания детей с нарушением зрения. СПб: КАРО, 2007.</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1399</TotalTime>
  <Words>2153</Words>
  <Application>Microsoft Office PowerPoint</Application>
  <PresentationFormat>Экран (4:3)</PresentationFormat>
  <Paragraphs>90</Paragraphs>
  <Slides>24</Slides>
  <Notes>0</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1</vt:i4>
      </vt:variant>
      <vt:variant>
        <vt:lpstr>Заголовки слайдов</vt:lpstr>
      </vt:variant>
      <vt:variant>
        <vt:i4>24</vt:i4>
      </vt:variant>
    </vt:vector>
  </HeadingPairs>
  <TitlesOfParts>
    <vt:vector size="30" baseType="lpstr">
      <vt:lpstr>Calibri</vt:lpstr>
      <vt:lpstr>Arial</vt:lpstr>
      <vt:lpstr>Monotype Corsiva</vt:lpstr>
      <vt:lpstr>Times New Roman</vt:lpstr>
      <vt:lpstr>Georgia</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Подготов. группа 2</dc:creator>
  <cp:lastModifiedBy>света</cp:lastModifiedBy>
  <cp:revision>95</cp:revision>
  <cp:lastPrinted>2015-08-05T06:31:59Z</cp:lastPrinted>
  <dcterms:created xsi:type="dcterms:W3CDTF">2015-07-30T12:17:27Z</dcterms:created>
  <dcterms:modified xsi:type="dcterms:W3CDTF">2016-01-27T13:38:11Z</dcterms:modified>
</cp:coreProperties>
</file>