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1" r:id="rId3"/>
    <p:sldId id="258" r:id="rId4"/>
    <p:sldId id="272" r:id="rId5"/>
    <p:sldId id="273" r:id="rId6"/>
    <p:sldId id="274" r:id="rId7"/>
    <p:sldId id="275" r:id="rId8"/>
    <p:sldId id="263" r:id="rId9"/>
    <p:sldId id="264" r:id="rId10"/>
    <p:sldId id="265" r:id="rId11"/>
    <p:sldId id="276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5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B8744-BDA0-40B3-A2A2-45717FF9A6E9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F7489-0550-4646-B7AD-CCFEB4E5A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56CC7-D448-4CC5-B8EE-A69DE5D8243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1D6F823-5EFF-4692-B5AE-9809E07D8F5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3400F01-94D5-4587-9C86-1832154BF6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newsflash/>
    <p:sndAc>
      <p:stSnd>
        <p:snd r:embed="rId13" name="chimes.wav" builtIn="1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714488"/>
            <a:ext cx="6643718" cy="4660434"/>
          </a:xfrm>
        </p:spPr>
        <p:txBody>
          <a:bodyPr>
            <a:prstTxWarp prst="textDeflateInflate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Тақырыбы:Эмбрион кезінде</a:t>
            </a:r>
            <a:r>
              <a:rPr lang="ru-RU" sz="28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қан түзу</a:t>
            </a:r>
            <a:endParaRPr lang="ru-RU" sz="2800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571876"/>
            <a:ext cx="5715040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28670"/>
            <a:ext cx="6172200" cy="5446252"/>
          </a:xfrm>
        </p:spPr>
        <p:txBody>
          <a:bodyPr>
            <a:normAutofit/>
          </a:bodyPr>
          <a:lstStyle/>
          <a:p>
            <a:pPr algn="ctr"/>
            <a:r>
              <a:rPr lang="kk-KZ" sz="2400" i="1" dirty="0" smtClean="0">
                <a:solidFill>
                  <a:schemeClr val="accent1">
                    <a:lumMod val="75000"/>
                  </a:schemeClr>
                </a:solidFill>
              </a:rPr>
              <a:t>Жоспар:</a:t>
            </a:r>
            <a:endParaRPr lang="kk-KZ" sz="8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kk-KZ" sz="24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/>
            <a:r>
              <a:rPr lang="ru-RU" dirty="0" smtClean="0"/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Арулардың анықтамасы.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Әр түлі жастағы балалардың қанының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342900" indent="-3429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көрсеткіштері.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Лейкоциттер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санының өзгерістері;;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E:\Новая папка (2)\ернкен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642918"/>
            <a:ext cx="6172200" cy="5732004"/>
          </a:xfrm>
        </p:spPr>
        <p:txBody>
          <a:bodyPr>
            <a:normAutofit/>
          </a:bodyPr>
          <a:lstStyle/>
          <a:p>
            <a:endParaRPr lang="kk-KZ" dirty="0" smtClean="0"/>
          </a:p>
          <a:p>
            <a:r>
              <a:rPr lang="kk-KZ" dirty="0" smtClean="0"/>
              <a:t>    Эмбрион кезінде қан түзу бауырда, көк бауырда, барлық сүйектердің жілік майында өтеді.</a:t>
            </a:r>
          </a:p>
          <a:p>
            <a:endParaRPr lang="kk-KZ" dirty="0" smtClean="0"/>
          </a:p>
          <a:p>
            <a:r>
              <a:rPr lang="kk-KZ" dirty="0" smtClean="0"/>
              <a:t>    Туғанан кейін қан түзу барлық сүйектердің жілік майында өтеді, ал 4 жастан кейін, тек жалпақ сүйектерде ғана: төс сүйегі, қабырғалар, омыртқалардың денесі және түтік тәрізді сүйектердің эпифиздерінде.</a:t>
            </a:r>
          </a:p>
          <a:p>
            <a:endParaRPr lang="kk-KZ" dirty="0" smtClean="0"/>
          </a:p>
          <a:p>
            <a:r>
              <a:rPr lang="kk-KZ" dirty="0" smtClean="0"/>
              <a:t>  Гематологиялық көрсеткіштеріне байланысты балалық шақ 3 кезеңге бөлінеді.</a:t>
            </a:r>
          </a:p>
          <a:p>
            <a:endParaRPr lang="kk-KZ" dirty="0" smtClean="0"/>
          </a:p>
          <a:p>
            <a:r>
              <a:rPr lang="kk-KZ" dirty="0" smtClean="0"/>
              <a:t>  Баланың қанының құрамы оның жасына және денсаулығына байланысты.</a:t>
            </a:r>
            <a:endParaRPr lang="ru-RU" dirty="0"/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428604"/>
            <a:ext cx="6172200" cy="523193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800" i="1" dirty="0" err="1" smtClean="0">
                <a:solidFill>
                  <a:schemeClr val="accent1">
                    <a:lumMod val="75000"/>
                  </a:schemeClr>
                </a:solidFill>
              </a:rPr>
              <a:t>Әр түрлі жастағы балалардың қанының негізгі</a:t>
            </a:r>
            <a:endParaRPr lang="ru-RU" sz="28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1">
                    <a:lumMod val="75000"/>
                  </a:schemeClr>
                </a:solidFill>
              </a:rPr>
              <a:t>көрсеткіштері:</a:t>
            </a:r>
            <a:endParaRPr lang="ru-RU" sz="28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9" y="2143116"/>
          <a:ext cx="8572560" cy="400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866"/>
                <a:gridCol w="2241110"/>
                <a:gridCol w="1974897"/>
                <a:gridCol w="1792445"/>
                <a:gridCol w="2026242"/>
              </a:tblGrid>
              <a:tr h="1321275">
                <a:tc>
                  <a:txBody>
                    <a:bodyPr/>
                    <a:lstStyle/>
                    <a:p>
                      <a:endParaRPr lang="kk-KZ" dirty="0" smtClean="0"/>
                    </a:p>
                    <a:p>
                      <a:r>
                        <a:rPr lang="kk-KZ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dirty="0" smtClean="0"/>
                    </a:p>
                    <a:p>
                      <a:pPr algn="ctr"/>
                      <a:r>
                        <a:rPr lang="kk-KZ" dirty="0" smtClean="0"/>
                        <a:t>Көрсеткіші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Жаңа туылған бала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Емшек жасындағы бала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Бір жастан кейінгі балалар</a:t>
                      </a:r>
                      <a:endParaRPr lang="ru-RU" dirty="0"/>
                    </a:p>
                  </a:txBody>
                  <a:tcPr/>
                </a:tc>
              </a:tr>
              <a:tr h="535851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Гемоглабин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170-250г\л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110-150г\л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120-150г\л</a:t>
                      </a:r>
                      <a:endParaRPr lang="ru-RU" dirty="0"/>
                    </a:p>
                  </a:txBody>
                  <a:tcPr/>
                </a:tc>
              </a:tr>
              <a:tr h="535851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Эритроциттер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4,5-1,5х10</a:t>
                      </a:r>
                      <a:r>
                        <a:rPr lang="kk-KZ" sz="1100" dirty="0" smtClean="0"/>
                        <a:t>12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3,5-4,0х10</a:t>
                      </a:r>
                      <a:r>
                        <a:rPr lang="kk-KZ" sz="1200" dirty="0" smtClean="0"/>
                        <a:t>12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4,5-5,0х10</a:t>
                      </a:r>
                      <a:r>
                        <a:rPr lang="kk-KZ" sz="1200" dirty="0" smtClean="0"/>
                        <a:t>12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</a:tr>
              <a:tr h="535851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Лейкоциттер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10-30х10</a:t>
                      </a:r>
                      <a:r>
                        <a:rPr lang="kk-KZ" sz="1200" dirty="0" smtClean="0"/>
                        <a:t>9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10-11х10</a:t>
                      </a:r>
                      <a:r>
                        <a:rPr lang="kk-KZ" sz="1200" dirty="0" smtClean="0"/>
                        <a:t>9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6-8х10</a:t>
                      </a:r>
                      <a:r>
                        <a:rPr lang="kk-KZ" sz="1200" dirty="0" smtClean="0"/>
                        <a:t>9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</a:tr>
              <a:tr h="535851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Тромбоциттер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20-25х10</a:t>
                      </a:r>
                      <a:r>
                        <a:rPr lang="kk-KZ" sz="1200" dirty="0" smtClean="0"/>
                        <a:t>10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20-30х10</a:t>
                      </a:r>
                      <a:r>
                        <a:rPr lang="kk-KZ" sz="1200" dirty="0" smtClean="0"/>
                        <a:t>10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20-30х10</a:t>
                      </a:r>
                      <a:r>
                        <a:rPr lang="kk-KZ" sz="1200" dirty="0" smtClean="0"/>
                        <a:t>10</a:t>
                      </a:r>
                      <a:r>
                        <a:rPr lang="kk-KZ" sz="1800" dirty="0" smtClean="0"/>
                        <a:t>\л</a:t>
                      </a:r>
                      <a:endParaRPr lang="ru-RU" dirty="0"/>
                    </a:p>
                  </a:txBody>
                  <a:tcPr/>
                </a:tc>
              </a:tr>
              <a:tr h="535851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Түс көрсеткіш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0,8-1,0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0,9-1,0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0,9-1,0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newsflash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71480"/>
            <a:ext cx="6172200" cy="5803442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1">
                    <a:lumMod val="75000"/>
                  </a:schemeClr>
                </a:solidFill>
              </a:rPr>
              <a:t>Лейкоциттер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1">
                    <a:lumMod val="75000"/>
                  </a:schemeClr>
                </a:solidFill>
              </a:rPr>
              <a:t>санының өзгерістері</a:t>
            </a:r>
          </a:p>
          <a:p>
            <a:r>
              <a:rPr lang="ru-RU" sz="1600" dirty="0" err="1" smtClean="0"/>
              <a:t>Лейкоцитоздар</a:t>
            </a:r>
            <a:r>
              <a:rPr lang="ru-RU" sz="1600" dirty="0" smtClean="0"/>
              <a:t> </a:t>
            </a:r>
            <a:r>
              <a:rPr lang="ru-RU" sz="1600" i="1" dirty="0" err="1" smtClean="0"/>
              <a:t>түрлері-нейтрофилез, эозинофилез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базофилез</a:t>
            </a:r>
            <a:r>
              <a:rPr lang="ru-RU" sz="1600" i="1" dirty="0" smtClean="0"/>
              <a:t>, лимфоцитоз, </a:t>
            </a:r>
            <a:r>
              <a:rPr lang="ru-RU" sz="1600" i="1" dirty="0" err="1" smtClean="0"/>
              <a:t>моноцитоз</a:t>
            </a:r>
            <a:r>
              <a:rPr lang="ru-RU" sz="1600" i="1" dirty="0" smtClean="0"/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1600" i="1" dirty="0" smtClean="0"/>
              <a:t>Нейтрофилді </a:t>
            </a:r>
            <a:r>
              <a:rPr lang="ru-RU" sz="1600" i="1" dirty="0" err="1" smtClean="0"/>
              <a:t>лейкоцитоздар</a:t>
            </a:r>
            <a:r>
              <a:rPr lang="ru-RU" sz="1600" i="1" dirty="0" smtClean="0"/>
              <a:t>- </a:t>
            </a:r>
            <a:r>
              <a:rPr lang="ru-RU" sz="1600" dirty="0" err="1" smtClean="0"/>
              <a:t>іріңді қабынулар тудыратын</a:t>
            </a:r>
            <a:r>
              <a:rPr lang="ru-RU" sz="1600" dirty="0" smtClean="0"/>
              <a:t> </a:t>
            </a:r>
            <a:r>
              <a:rPr lang="ru-RU" sz="1600" dirty="0" err="1" smtClean="0"/>
              <a:t>инфекцияларда</a:t>
            </a:r>
            <a:r>
              <a:rPr lang="ru-RU" sz="1600" dirty="0" smtClean="0"/>
              <a:t> (</a:t>
            </a:r>
            <a:r>
              <a:rPr lang="ru-RU" sz="1600" dirty="0" err="1" smtClean="0"/>
              <a:t>стрептакоак</a:t>
            </a:r>
            <a:r>
              <a:rPr lang="ru-RU" sz="1600" dirty="0" smtClean="0"/>
              <a:t>, </a:t>
            </a:r>
            <a:r>
              <a:rPr lang="ru-RU" sz="1600" dirty="0" err="1" smtClean="0"/>
              <a:t>стафилакокк</a:t>
            </a:r>
            <a:r>
              <a:rPr lang="ru-RU" sz="1600" dirty="0" smtClean="0"/>
              <a:t>, менингококк т.б), миокард </a:t>
            </a:r>
            <a:r>
              <a:rPr lang="ru-RU" sz="1600" dirty="0" err="1" smtClean="0"/>
              <a:t>инфарктысында</a:t>
            </a:r>
            <a:r>
              <a:rPr lang="ru-RU" sz="1600" dirty="0" smtClean="0"/>
              <a:t>, </a:t>
            </a:r>
            <a:r>
              <a:rPr lang="ru-RU" sz="1600" dirty="0" err="1" smtClean="0"/>
              <a:t>жедел</a:t>
            </a:r>
            <a:r>
              <a:rPr lang="ru-RU" sz="1600" dirty="0" smtClean="0"/>
              <a:t> </a:t>
            </a:r>
            <a:r>
              <a:rPr lang="ru-RU" sz="1600" dirty="0" err="1" smtClean="0"/>
              <a:t>қан кетулерде</a:t>
            </a:r>
            <a:r>
              <a:rPr lang="ru-RU" sz="1600" dirty="0" smtClean="0"/>
              <a:t> </a:t>
            </a:r>
            <a:r>
              <a:rPr lang="ru-RU" sz="1600" dirty="0" err="1" smtClean="0"/>
              <a:t>байқалады</a:t>
            </a:r>
            <a:r>
              <a:rPr lang="ru-RU" sz="1600" dirty="0" smtClean="0"/>
              <a:t>.</a:t>
            </a:r>
            <a:endParaRPr lang="ru-RU" sz="1600" dirty="0"/>
          </a:p>
          <a:p>
            <a:pPr marL="342900" indent="-342900">
              <a:buFont typeface="Wingdings" pitchFamily="2" charset="2"/>
              <a:buChar char="v"/>
            </a:pPr>
            <a:r>
              <a:rPr lang="ru-RU" sz="1600" i="1" dirty="0" err="1" smtClean="0"/>
              <a:t>Эозинофильді</a:t>
            </a:r>
            <a:r>
              <a:rPr lang="ru-RU" sz="1600" i="1" dirty="0" smtClean="0"/>
              <a:t> лейкоцитоз-</a:t>
            </a:r>
            <a:r>
              <a:rPr lang="ru-RU" sz="1600" dirty="0" smtClean="0"/>
              <a:t> </a:t>
            </a:r>
            <a:r>
              <a:rPr lang="ru-RU" sz="1600" dirty="0" err="1" smtClean="0"/>
              <a:t>ішек</a:t>
            </a:r>
            <a:r>
              <a:rPr lang="ru-RU" sz="1600" dirty="0" smtClean="0"/>
              <a:t> </a:t>
            </a:r>
            <a:r>
              <a:rPr lang="ru-RU" sz="1600" dirty="0" err="1" smtClean="0"/>
              <a:t>құрты ауруларында</a:t>
            </a:r>
            <a:r>
              <a:rPr lang="ru-RU" sz="1600" dirty="0" smtClean="0"/>
              <a:t>, </a:t>
            </a:r>
            <a:r>
              <a:rPr lang="ru-RU" sz="1600" dirty="0" err="1" smtClean="0"/>
              <a:t>аллергиялық ауруларда</a:t>
            </a:r>
            <a:r>
              <a:rPr lang="ru-RU" sz="1600" dirty="0" smtClean="0"/>
              <a:t> </a:t>
            </a:r>
            <a:r>
              <a:rPr lang="ru-RU" sz="1600" dirty="0" err="1" smtClean="0"/>
              <a:t>және бүйрек үсті безінің қыртысының қызметі төмендегенде байқалады.</a:t>
            </a:r>
            <a:endParaRPr lang="ru-RU" sz="16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kk-KZ" sz="1600" i="1" dirty="0" smtClean="0"/>
              <a:t>Базофильді лейкоцитоз-</a:t>
            </a:r>
            <a:r>
              <a:rPr lang="kk-KZ" sz="1600" dirty="0" smtClean="0"/>
              <a:t>қан жүйесі ауруларында-созылмалы миелоз.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kk-KZ" sz="1600" i="1" dirty="0" smtClean="0"/>
              <a:t>Лимфацитоз- </a:t>
            </a:r>
            <a:r>
              <a:rPr lang="kk-KZ" sz="1600" dirty="0" smtClean="0"/>
              <a:t>лимфалейкозда және созылмалы инфекциялфқ ауруларда.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kk-KZ" sz="1600" i="1" dirty="0" smtClean="0"/>
              <a:t>Моноцитоз- </a:t>
            </a:r>
            <a:r>
              <a:rPr lang="kk-KZ" sz="1600" dirty="0" smtClean="0"/>
              <a:t>вирусты инфекцияларда желшешек, қызамық, лимфогранулнматозда байқалады.</a:t>
            </a:r>
            <a:endParaRPr lang="ru-RU" sz="1600" i="1" dirty="0" smtClean="0"/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28670"/>
            <a:ext cx="6172200" cy="544625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ru-RU" dirty="0" smtClean="0"/>
              <a:t> </a:t>
            </a:r>
            <a:r>
              <a:rPr lang="ru-RU" sz="2800" i="1" u="sng" dirty="0" err="1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Тақырыбы: Анемиялар</a:t>
            </a:r>
            <a:r>
              <a:rPr lang="ru-RU" sz="2800" i="1" u="sng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800" i="1" u="sng" dirty="0" err="1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темір</a:t>
            </a:r>
            <a:r>
              <a:rPr lang="ru-RU" sz="2800" i="1" u="sng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i="1" u="sng" dirty="0" err="1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тапшылықты </a:t>
            </a:r>
            <a:r>
              <a:rPr lang="ru-RU" sz="2800" i="1" u="sng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анемия. Шала </a:t>
            </a:r>
            <a:r>
              <a:rPr lang="ru-RU" sz="2800" i="1" u="sng" dirty="0" err="1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туылған нәрестенің анемиясы</a:t>
            </a:r>
            <a:r>
              <a:rPr lang="ru-RU" sz="2800" i="1" u="sng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. Витамин </a:t>
            </a:r>
            <a:r>
              <a:rPr lang="ru-RU" sz="2800" i="1" u="sng" dirty="0" err="1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ауыз</a:t>
            </a:r>
            <a:r>
              <a:rPr lang="ru-RU" sz="2800" i="1" u="sng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i="1" u="sng" dirty="0" err="1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тапшылықты </a:t>
            </a:r>
            <a:r>
              <a:rPr lang="ru-RU" sz="2800" i="1" u="sng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анемия. </a:t>
            </a:r>
            <a:endParaRPr lang="ru-RU" sz="28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6" name="Picture 2" descr="E:\Новая папка (2)\images.jpegваыва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500438"/>
            <a:ext cx="6143668" cy="32147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428604"/>
            <a:ext cx="6858000" cy="5946318"/>
          </a:xfrm>
        </p:spPr>
        <p:txBody>
          <a:bodyPr>
            <a:normAutofit/>
          </a:bodyPr>
          <a:lstStyle/>
          <a:p>
            <a:pPr algn="ctr"/>
            <a:endParaRPr lang="ru-RU" sz="33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3300" i="1" dirty="0" smtClean="0">
                <a:solidFill>
                  <a:schemeClr val="accent1">
                    <a:lumMod val="75000"/>
                  </a:schemeClr>
                </a:solidFill>
              </a:rPr>
              <a:t>Анемия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қан ауруларының ішінде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ең жиі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кездесетін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ауру.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Анемиямен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ауырған баларда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басқа аурулар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өте ауыр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</a:rPr>
              <a:t>өтеді.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  <a:p>
            <a:pPr algn="ctr"/>
            <a:r>
              <a:rPr lang="kk-KZ" sz="2400" i="1" dirty="0" smtClean="0">
                <a:solidFill>
                  <a:schemeClr val="bg1">
                    <a:lumMod val="50000"/>
                  </a:schemeClr>
                </a:solidFill>
              </a:rPr>
              <a:t>Анемия-қанның көлем мөлшеріндегі эритроциттер мен гемоглабиннің азаюымен және тері мен шырышты қабықтардың салғын түсімен сипатталатын ауру.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 descr="E:\Новая папка (2)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786322"/>
            <a:ext cx="2786082" cy="1747838"/>
          </a:xfrm>
          <a:prstGeom prst="rect">
            <a:avLst/>
          </a:prstGeom>
          <a:noFill/>
        </p:spPr>
      </p:pic>
      <p:pic>
        <p:nvPicPr>
          <p:cNvPr id="2051" name="Picture 3" descr="E:\Новая папка (2)\укук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786322"/>
            <a:ext cx="3000396" cy="1828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14290"/>
            <a:ext cx="6643718" cy="635798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i="1" dirty="0" err="1" smtClean="0">
                <a:solidFill>
                  <a:schemeClr val="accent1">
                    <a:lumMod val="75000"/>
                  </a:schemeClr>
                </a:solidFill>
              </a:rPr>
              <a:t>Себептері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5000"/>
            </a:pPr>
            <a:r>
              <a:rPr lang="ru-RU" dirty="0" smtClean="0"/>
              <a:t>1.  Баланы </a:t>
            </a:r>
            <a:r>
              <a:rPr lang="ru-RU" dirty="0" err="1" smtClean="0"/>
              <a:t>дұрыс тамақтандырмау</a:t>
            </a:r>
            <a:r>
              <a:rPr lang="ru-RU" dirty="0" smtClean="0"/>
              <a:t>   </a:t>
            </a:r>
          </a:p>
          <a:p>
            <a:r>
              <a:rPr lang="ru-RU" dirty="0" smtClean="0"/>
              <a:t>   (</a:t>
            </a:r>
            <a:r>
              <a:rPr lang="ru-RU" dirty="0" err="1" smtClean="0"/>
              <a:t>алиментарлы</a:t>
            </a:r>
            <a:r>
              <a:rPr lang="ru-RU" dirty="0" smtClean="0"/>
              <a:t> фактор):</a:t>
            </a:r>
          </a:p>
          <a:p>
            <a:r>
              <a:rPr lang="kk-KZ" dirty="0" smtClean="0"/>
              <a:t>А) қосымша және қолдан тамақтандыруға ерте ауыстыру;</a:t>
            </a:r>
          </a:p>
          <a:p>
            <a:r>
              <a:rPr lang="kk-KZ" dirty="0" smtClean="0"/>
              <a:t>Б) шырындар мен қосымша тамақты уақытында бермеу;</a:t>
            </a:r>
          </a:p>
          <a:p>
            <a:r>
              <a:rPr lang="kk-KZ" dirty="0" smtClean="0"/>
              <a:t>В) Біржақты сүтпен, не ұнмен тамақтарымен қорнетендіру;</a:t>
            </a:r>
          </a:p>
          <a:p>
            <a:endParaRPr lang="kk-KZ" dirty="0" smtClean="0"/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2. Сәбидің жиі ауруы (инфекциялық фактор):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А) ас қорыту жүйесінің аурулары;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Б)  Инфекциялыұ және суықтану аурулары;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endParaRPr lang="kk-KZ" dirty="0" smtClean="0"/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3. Ағзадағы қан қорларындағы темірдің аз мөлшерде болуы: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А) шала туылғандық;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Б)Аяғы ауыр әйелдің анемиясы, токсикозы;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В) Егіздік, үш нәресиенің сыңары;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endParaRPr lang="kk-KZ" dirty="0" smtClean="0"/>
          </a:p>
          <a:p>
            <a:pPr marL="342900" indent="-342900">
              <a:buClr>
                <a:schemeClr val="bg1">
                  <a:lumMod val="50000"/>
                </a:schemeClr>
              </a:buClr>
              <a:buSzPct val="76000"/>
            </a:pPr>
            <a:r>
              <a:rPr lang="kk-KZ" dirty="0" smtClean="0"/>
              <a:t>4. Баланы күтудегі аұаулар (таза ауада аз болу, гигиеналық режимді сақтамау).  </a:t>
            </a:r>
            <a:endParaRPr lang="ru-RU" dirty="0"/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14290"/>
            <a:ext cx="6715156" cy="5286412"/>
          </a:xfrm>
        </p:spPr>
        <p:txBody>
          <a:bodyPr>
            <a:normAutofit/>
          </a:bodyPr>
          <a:lstStyle/>
          <a:p>
            <a:r>
              <a:rPr lang="ru-RU" sz="2400" i="1" dirty="0" err="1" smtClean="0">
                <a:solidFill>
                  <a:schemeClr val="accent1">
                    <a:lumMod val="75000"/>
                  </a:schemeClr>
                </a:solidFill>
              </a:rPr>
              <a:t>Клиникасы</a:t>
            </a:r>
            <a:r>
              <a:rPr lang="ru-RU" dirty="0" smtClean="0"/>
              <a:t>. </a:t>
            </a:r>
            <a:r>
              <a:rPr lang="ru-RU" dirty="0" err="1" smtClean="0"/>
              <a:t>Біртіндеп</a:t>
            </a:r>
            <a:r>
              <a:rPr lang="ru-RU" dirty="0" smtClean="0"/>
              <a:t> </a:t>
            </a:r>
            <a:r>
              <a:rPr lang="ru-RU" dirty="0" err="1" smtClean="0"/>
              <a:t>басталады-баланың тәбеті төмендейді, салмақ қосу баяулайды</a:t>
            </a:r>
            <a:r>
              <a:rPr lang="ru-RU" dirty="0" smtClean="0"/>
              <a:t>, </a:t>
            </a:r>
            <a:r>
              <a:rPr lang="ru-RU" dirty="0" err="1" smtClean="0"/>
              <a:t>тынымсызданып</a:t>
            </a:r>
            <a:r>
              <a:rPr lang="ru-RU" dirty="0" smtClean="0"/>
              <a:t> </a:t>
            </a:r>
            <a:r>
              <a:rPr lang="ru-RU" dirty="0" err="1" smtClean="0"/>
              <a:t>жұбатқанға көнбнй жылайтын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Браздан</a:t>
            </a:r>
            <a:r>
              <a:rPr lang="ru-RU" dirty="0" smtClean="0"/>
              <a:t> </a:t>
            </a:r>
            <a:r>
              <a:rPr lang="ru-RU" dirty="0" err="1" smtClean="0"/>
              <a:t>кейін</a:t>
            </a:r>
            <a:r>
              <a:rPr lang="ru-RU" dirty="0" smtClean="0"/>
              <a:t> </a:t>
            </a:r>
            <a:r>
              <a:rPr lang="ru-RU" dirty="0" err="1" smtClean="0"/>
              <a:t>тері</a:t>
            </a:r>
            <a:r>
              <a:rPr lang="ru-RU" dirty="0" smtClean="0"/>
              <a:t> </a:t>
            </a:r>
            <a:r>
              <a:rPr lang="ru-RU" dirty="0" err="1" smtClean="0"/>
              <a:t>және шырышты</a:t>
            </a:r>
            <a:r>
              <a:rPr lang="ru-RU" dirty="0" smtClean="0"/>
              <a:t> </a:t>
            </a:r>
            <a:r>
              <a:rPr lang="ru-RU" dirty="0" err="1" smtClean="0"/>
              <a:t>қабаттардың солғын тарту</a:t>
            </a:r>
            <a:r>
              <a:rPr lang="ru-RU" dirty="0" smtClean="0"/>
              <a:t>, </a:t>
            </a:r>
            <a:r>
              <a:rPr lang="ru-RU" dirty="0" err="1" smtClean="0"/>
              <a:t>бұлшықеттерінің ширақтығының төмендеуі, көк бауырдың үлекеюі пайда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Анемияның ауыр</a:t>
            </a:r>
            <a:r>
              <a:rPr lang="ru-RU" dirty="0" smtClean="0"/>
              <a:t> </a:t>
            </a:r>
            <a:r>
              <a:rPr lang="ru-RU" dirty="0" err="1" smtClean="0"/>
              <a:t>түрінде тахикардыи</a:t>
            </a:r>
            <a:r>
              <a:rPr lang="ru-RU" dirty="0" smtClean="0"/>
              <a:t>, </a:t>
            </a:r>
            <a:r>
              <a:rPr lang="ru-RU" dirty="0" err="1" smtClean="0"/>
              <a:t>жүрек сырыл</a:t>
            </a:r>
            <a:r>
              <a:rPr lang="ru-RU" dirty="0" smtClean="0"/>
              <a:t>, </a:t>
            </a:r>
            <a:r>
              <a:rPr lang="ru-RU" dirty="0" err="1" smtClean="0"/>
              <a:t>терінің құрғақтығы, ерін</a:t>
            </a:r>
            <a:r>
              <a:rPr lang="ru-RU" dirty="0" smtClean="0"/>
              <a:t> </a:t>
            </a:r>
            <a:r>
              <a:rPr lang="ru-RU" dirty="0" err="1" smtClean="0"/>
              <a:t>бұрыштарында жарық пайда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Қан анализінде</a:t>
            </a:r>
            <a:r>
              <a:rPr lang="ru-RU" dirty="0" smtClean="0"/>
              <a:t>: </a:t>
            </a:r>
            <a:r>
              <a:rPr lang="ru-RU" dirty="0" err="1" smtClean="0"/>
              <a:t>эритроциттер</a:t>
            </a:r>
            <a:r>
              <a:rPr lang="ru-RU" dirty="0" smtClean="0"/>
              <a:t> 4,0-10</a:t>
            </a:r>
            <a:r>
              <a:rPr lang="ru-RU" sz="1200" dirty="0" smtClean="0"/>
              <a:t>12</a:t>
            </a:r>
            <a:r>
              <a:rPr lang="ru-RU" dirty="0" smtClean="0"/>
              <a:t>\л-дан, гемоглобин 110г/</a:t>
            </a:r>
            <a:r>
              <a:rPr lang="ru-RU" dirty="0" err="1" smtClean="0"/>
              <a:t>л-да</a:t>
            </a:r>
            <a:r>
              <a:rPr lang="ru-RU" dirty="0" smtClean="0"/>
              <a:t> </a:t>
            </a:r>
            <a:r>
              <a:rPr lang="ru-RU" dirty="0" err="1" smtClean="0"/>
              <a:t>төмен</a:t>
            </a:r>
            <a:r>
              <a:rPr lang="ru-RU" dirty="0" smtClean="0"/>
              <a:t>, </a:t>
            </a:r>
            <a:r>
              <a:rPr lang="ru-RU" dirty="0" err="1" smtClean="0"/>
              <a:t>қан сары</a:t>
            </a:r>
            <a:r>
              <a:rPr lang="ru-RU" dirty="0" smtClean="0"/>
              <a:t> </a:t>
            </a:r>
            <a:r>
              <a:rPr lang="ru-RU" dirty="0" err="1" smtClean="0"/>
              <a:t>суында</a:t>
            </a:r>
            <a:r>
              <a:rPr lang="ru-RU" dirty="0" smtClean="0"/>
              <a:t> </a:t>
            </a:r>
            <a:r>
              <a:rPr lang="ru-RU" dirty="0" err="1" smtClean="0"/>
              <a:t>темір</a:t>
            </a:r>
            <a:r>
              <a:rPr lang="ru-RU" dirty="0" smtClean="0"/>
              <a:t> </a:t>
            </a:r>
            <a:r>
              <a:rPr lang="ru-RU" dirty="0" err="1" smtClean="0"/>
              <a:t>мөлшері азайған </a:t>
            </a:r>
            <a:r>
              <a:rPr lang="ru-RU" dirty="0" smtClean="0"/>
              <a:t>(800-1100 </a:t>
            </a:r>
            <a:r>
              <a:rPr lang="ru-RU" dirty="0" err="1" smtClean="0"/>
              <a:t>мгк\л</a:t>
            </a:r>
            <a:r>
              <a:rPr lang="ru-RU" dirty="0" smtClean="0"/>
              <a:t>).</a:t>
            </a:r>
          </a:p>
          <a:p>
            <a:r>
              <a:rPr lang="kk-KZ" dirty="0" smtClean="0"/>
              <a:t>Гемоглабин көрсеткішіне ьайланысты 3 дәрежесі бар:</a:t>
            </a:r>
          </a:p>
          <a:p>
            <a:r>
              <a:rPr lang="kk-KZ" dirty="0" smtClean="0"/>
              <a:t>90-110                1 дәрежесі</a:t>
            </a:r>
          </a:p>
          <a:p>
            <a:r>
              <a:rPr lang="kk-KZ" dirty="0" smtClean="0"/>
              <a:t>89-79                  2 дәрежесі</a:t>
            </a:r>
          </a:p>
          <a:p>
            <a:r>
              <a:rPr lang="kk-KZ" dirty="0" smtClean="0"/>
              <a:t>70-тен төмен    3 дәрежесі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E:\Новая папка (2)\кнкен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4357694"/>
            <a:ext cx="3000396" cy="2286016"/>
          </a:xfrm>
          <a:prstGeom prst="rect">
            <a:avLst/>
          </a:prstGeom>
          <a:noFill/>
        </p:spPr>
      </p:pic>
      <p:pic>
        <p:nvPicPr>
          <p:cNvPr id="3075" name="Picture 3" descr="E:\Новая папка (2)\пг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86000" cy="2071678"/>
          </a:xfrm>
          <a:prstGeom prst="rect">
            <a:avLst/>
          </a:prstGeom>
          <a:noFill/>
        </p:spPr>
      </p:pic>
      <p:pic>
        <p:nvPicPr>
          <p:cNvPr id="3076" name="Picture 4" descr="E:\Новая папка (2)\гщш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71678"/>
            <a:ext cx="2285984" cy="2428892"/>
          </a:xfrm>
          <a:prstGeom prst="rect">
            <a:avLst/>
          </a:prstGeom>
          <a:noFill/>
        </p:spPr>
      </p:pic>
      <p:pic>
        <p:nvPicPr>
          <p:cNvPr id="3077" name="Picture 5" descr="E:\Новая папка (2)\гшнш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500570"/>
            <a:ext cx="2285984" cy="23574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214290"/>
            <a:ext cx="6929454" cy="6429420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Емі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Комплексті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ұзақ өткізіледі.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Жеңіл түрінде үй жағдайында емдеуге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болады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Ауыр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түрінде ауруханада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bg1">
                    <a:lumMod val="50000"/>
                  </a:schemeClr>
                </a:solidFill>
              </a:rPr>
              <a:t>емделеді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eriod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Анемияның себебін тауып, оны жою.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eriod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 Күн тәртібін, гигиеналық күтім ұйымдастыру.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eriod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 Рацоналды тамақтандыру:  витаминдер, белок, минералды тұздар. (алма, жұмыртқаның сарысы, сүт, бауыр, сұлы жармалары, қарақат, қызылша, капуста).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eriod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 Дәрі- дәрмекпен емдеу: 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А) Құрамында тері бар дәрілер: темір аскорбинаты, темір лактаты. Парентеральді екпелер:  ферконен, феркайл, ферагадуиет, феррум-лек.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Б) А,В,С витаминдері.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В) симптомдық ем.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Г) Массаж, ем физкультурасы.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</a:pPr>
            <a:r>
              <a:rPr lang="kk-KZ" i="1" dirty="0" smtClean="0">
                <a:solidFill>
                  <a:schemeClr val="bg1">
                    <a:lumMod val="50000"/>
                  </a:schemeClr>
                </a:solidFill>
              </a:rPr>
              <a:t>Д) Ауыр түрінде консервіленген немесе тікелей қан құйылады.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</a:pPr>
            <a:endParaRPr lang="kk-KZ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</a:pPr>
            <a:endParaRPr lang="kk-KZ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eriod"/>
            </a:pPr>
            <a:endParaRPr lang="kk-KZ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eriod"/>
            </a:pPr>
            <a:endParaRPr lang="kk-KZ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/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14546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E:\Новая папка (2)\уп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14554"/>
            <a:ext cx="2143125" cy="2143125"/>
          </a:xfrm>
          <a:prstGeom prst="rect">
            <a:avLst/>
          </a:prstGeom>
          <a:noFill/>
        </p:spPr>
      </p:pic>
      <p:pic>
        <p:nvPicPr>
          <p:cNvPr id="4099" name="Picture 3" descr="E:\Новая папка (2)\вапв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357695"/>
            <a:ext cx="2285984" cy="25003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2" name="Picture 18" descr="E:\Новая папка (2)\ролр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786322"/>
            <a:ext cx="3071834" cy="1857388"/>
          </a:xfrm>
          <a:prstGeom prst="rect">
            <a:avLst/>
          </a:prstGeom>
          <a:noFill/>
        </p:spPr>
      </p:pic>
      <p:pic>
        <p:nvPicPr>
          <p:cNvPr id="6163" name="Picture 19" descr="E:\Новая папка (2)\олщ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42852"/>
            <a:ext cx="3500462" cy="2143139"/>
          </a:xfrm>
          <a:prstGeom prst="rect">
            <a:avLst/>
          </a:prstGeom>
          <a:noFill/>
        </p:spPr>
      </p:pic>
      <p:pic>
        <p:nvPicPr>
          <p:cNvPr id="6164" name="Picture 20" descr="E:\Новая папка (2)\ро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2428892" cy="2143140"/>
          </a:xfrm>
          <a:prstGeom prst="rect">
            <a:avLst/>
          </a:prstGeom>
          <a:noFill/>
        </p:spPr>
      </p:pic>
      <p:pic>
        <p:nvPicPr>
          <p:cNvPr id="6165" name="Picture 21" descr="E:\Новая папка (2)\нгпшщгш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74" y="142852"/>
            <a:ext cx="2547937" cy="2143140"/>
          </a:xfrm>
          <a:prstGeom prst="rect">
            <a:avLst/>
          </a:prstGeom>
          <a:noFill/>
        </p:spPr>
      </p:pic>
      <p:pic>
        <p:nvPicPr>
          <p:cNvPr id="6166" name="Picture 22" descr="E:\Новая папка (2)\ва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6050" y="2428868"/>
            <a:ext cx="2619375" cy="2100265"/>
          </a:xfrm>
          <a:prstGeom prst="rect">
            <a:avLst/>
          </a:prstGeom>
          <a:noFill/>
        </p:spPr>
      </p:pic>
      <p:pic>
        <p:nvPicPr>
          <p:cNvPr id="6167" name="Picture 23" descr="E:\Новая папка (2)\гнд.jpe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2500306"/>
            <a:ext cx="2286016" cy="2286001"/>
          </a:xfrm>
          <a:prstGeom prst="rect">
            <a:avLst/>
          </a:prstGeom>
          <a:noFill/>
        </p:spPr>
      </p:pic>
      <p:pic>
        <p:nvPicPr>
          <p:cNvPr id="6168" name="Picture 24" descr="E:\Новая папка (2)\imagesпо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0100" y="4643446"/>
            <a:ext cx="3286148" cy="2000264"/>
          </a:xfrm>
          <a:prstGeom prst="rect">
            <a:avLst/>
          </a:prstGeom>
          <a:noFill/>
        </p:spPr>
      </p:pic>
      <p:pic>
        <p:nvPicPr>
          <p:cNvPr id="6169" name="Picture 25" descr="E:\Новая папка (2)\default.jpe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43570" y="2428868"/>
            <a:ext cx="2643206" cy="20717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043890" cy="4071966"/>
          </a:xfrm>
        </p:spPr>
        <p:txBody>
          <a:bodyPr>
            <a:normAutofit lnSpcReduction="10000"/>
          </a:bodyPr>
          <a:lstStyle/>
          <a:p>
            <a:pPr algn="ctr"/>
            <a:r>
              <a:rPr lang="kk-KZ" dirty="0" smtClean="0"/>
              <a:t> </a:t>
            </a:r>
            <a:r>
              <a:rPr lang="kk-KZ" b="1" i="1" dirty="0" smtClean="0">
                <a:solidFill>
                  <a:srgbClr val="FF0000"/>
                </a:solidFill>
              </a:rPr>
              <a:t>Күтімі: </a:t>
            </a:r>
            <a:endParaRPr lang="kk-KZ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Күн тәртібін мұқият сақтау, таза ауада серуендеу, терезені ашып қойып ұйықтау.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Уақытылы ұйықтатып, к.ндіз дем алдыру.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Бөлмедегі ауаның температурасы 20-22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*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болуы керек, серуенге шығарда жылы киіндіру керек.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Ауруханаға түскенде бөлек палптаға жатқызу керек.</a:t>
            </a:r>
          </a:p>
          <a:p>
            <a:pPr algn="ctr"/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Мейірімді ықыласпен күтім өткізу.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Nurym\Desktop\Мөлдір\картинки\20131125238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14818"/>
            <a:ext cx="2928958" cy="2643182"/>
          </a:xfrm>
          <a:prstGeom prst="rect">
            <a:avLst/>
          </a:prstGeom>
          <a:noFill/>
        </p:spPr>
      </p:pic>
      <p:pic>
        <p:nvPicPr>
          <p:cNvPr id="1027" name="Picture 3" descr="C:\Users\Nurym\Desktop\Мөлдір\тексты\анатомия картинки\bart2013012216023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4214818"/>
            <a:ext cx="3214710" cy="2643182"/>
          </a:xfrm>
          <a:prstGeom prst="rect">
            <a:avLst/>
          </a:prstGeom>
          <a:noFill/>
        </p:spPr>
      </p:pic>
      <p:pic>
        <p:nvPicPr>
          <p:cNvPr id="5122" name="Picture 2" descr="E:\Новая папка (2)\енге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4214818"/>
            <a:ext cx="2466975" cy="26431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85728"/>
            <a:ext cx="6172200" cy="635798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kk-KZ" sz="3300" i="1" dirty="0" smtClean="0">
                <a:solidFill>
                  <a:schemeClr val="accent1">
                    <a:lumMod val="75000"/>
                  </a:schemeClr>
                </a:solidFill>
              </a:rPr>
              <a:t>Алдын алу:</a:t>
            </a:r>
          </a:p>
          <a:p>
            <a:pPr algn="ctr"/>
            <a:r>
              <a:rPr lang="kk-KZ" sz="2000" dirty="0" smtClean="0">
                <a:solidFill>
                  <a:schemeClr val="tx1"/>
                </a:solidFill>
              </a:rPr>
              <a:t>1. Дүниеге келместен бұрын антенальді кезеңде аяғы ауыр әйелдің денсаулығын нығайту, анемияның болмауына тырысу, шала туудың алдын алу, дұрыс тамақтанып күн тәртібін сақтау. </a:t>
            </a:r>
          </a:p>
          <a:p>
            <a:pPr algn="ctr"/>
            <a:r>
              <a:rPr lang="kk-KZ" sz="2000" dirty="0" smtClean="0">
                <a:solidFill>
                  <a:schemeClr val="tx1"/>
                </a:solidFill>
              </a:rPr>
              <a:t>2. Бала туылғанан кейін-емшек сүтімен қоректендіру, шырындар мен қосымша тамақты уақытылы беру, таза ауада жеткілікті болу, күн тәртібін сақтау, массаж және гимнастика өткізу, әр-түрлі аурулардан сақтандыру.</a:t>
            </a:r>
          </a:p>
          <a:p>
            <a:pPr algn="ctr"/>
            <a:r>
              <a:rPr lang="kk-KZ" sz="2000" dirty="0" smtClean="0">
                <a:solidFill>
                  <a:schemeClr val="tx1"/>
                </a:solidFill>
              </a:rPr>
              <a:t>3. Анемияға бейімді баларға анемияның алдын алу үшін құрамында темір бар дәрілер 2-5 айынан бастап беріледі.</a:t>
            </a:r>
          </a:p>
          <a:p>
            <a:pPr algn="ctr"/>
            <a:r>
              <a:rPr lang="kk-KZ" sz="2000" dirty="0" smtClean="0">
                <a:solidFill>
                  <a:schemeClr val="tx1"/>
                </a:solidFill>
              </a:rPr>
              <a:t>4. Баланың 3-6 айында, 1 жасқа толғанда жылына бір рет қанның құрамын тексеріп отырады.</a:t>
            </a:r>
          </a:p>
          <a:p>
            <a:pPr algn="ctr"/>
            <a:r>
              <a:rPr lang="kk-KZ" sz="2000" dirty="0" smtClean="0">
                <a:solidFill>
                  <a:schemeClr val="tx1"/>
                </a:solidFill>
              </a:rPr>
              <a:t>5. Учаскілік мед.бикенің  ата-аналымен санитарлық ағарту жұмысының алдын алуға маңызы зор екендігі жайлы әңгіме жүргіу. </a:t>
            </a:r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FF0000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503</TotalTime>
  <Words>766</Words>
  <Application>Microsoft Office PowerPoint</Application>
  <PresentationFormat>Экран (4:3)</PresentationFormat>
  <Paragraphs>108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WareZ Provider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www.PHILka.RU</dc:creator>
  <cp:lastModifiedBy>Nurym</cp:lastModifiedBy>
  <cp:revision>57</cp:revision>
  <dcterms:created xsi:type="dcterms:W3CDTF">2014-02-03T11:01:20Z</dcterms:created>
  <dcterms:modified xsi:type="dcterms:W3CDTF">2014-02-09T14:57:56Z</dcterms:modified>
</cp:coreProperties>
</file>