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20" r:id="rId1"/>
  </p:sldMasterIdLst>
  <p:notesMasterIdLst>
    <p:notesMasterId r:id="rId33"/>
  </p:notesMasterIdLst>
  <p:sldIdLst>
    <p:sldId id="306" r:id="rId2"/>
    <p:sldId id="328" r:id="rId3"/>
    <p:sldId id="285" r:id="rId4"/>
    <p:sldId id="329" r:id="rId5"/>
    <p:sldId id="274" r:id="rId6"/>
    <p:sldId id="290" r:id="rId7"/>
    <p:sldId id="309" r:id="rId8"/>
    <p:sldId id="291" r:id="rId9"/>
    <p:sldId id="332" r:id="rId10"/>
    <p:sldId id="293" r:id="rId11"/>
    <p:sldId id="286" r:id="rId12"/>
    <p:sldId id="287" r:id="rId13"/>
    <p:sldId id="334" r:id="rId14"/>
    <p:sldId id="335" r:id="rId15"/>
    <p:sldId id="326" r:id="rId16"/>
    <p:sldId id="318" r:id="rId17"/>
    <p:sldId id="310" r:id="rId18"/>
    <p:sldId id="314" r:id="rId19"/>
    <p:sldId id="330" r:id="rId20"/>
    <p:sldId id="294" r:id="rId21"/>
    <p:sldId id="295" r:id="rId22"/>
    <p:sldId id="311" r:id="rId23"/>
    <p:sldId id="312" r:id="rId24"/>
    <p:sldId id="336" r:id="rId25"/>
    <p:sldId id="299" r:id="rId26"/>
    <p:sldId id="337" r:id="rId27"/>
    <p:sldId id="283" r:id="rId28"/>
    <p:sldId id="271" r:id="rId29"/>
    <p:sldId id="317" r:id="rId30"/>
    <p:sldId id="331" r:id="rId31"/>
    <p:sldId id="268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  <a:srgbClr val="FF9900"/>
    <a:srgbClr val="33CCFF"/>
    <a:srgbClr val="9966FF"/>
    <a:srgbClr val="CCFF66"/>
    <a:srgbClr val="FF99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0022" autoAdjust="0"/>
    <p:restoredTop sz="91684" autoAdjust="0"/>
  </p:normalViewPr>
  <p:slideViewPr>
    <p:cSldViewPr>
      <p:cViewPr>
        <p:scale>
          <a:sx n="63" d="100"/>
          <a:sy n="63" d="100"/>
        </p:scale>
        <p:origin x="-1416" y="-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F20E2D-C0A4-4011-9053-6AFF952DDE76}" type="datetimeFigureOut">
              <a:rPr lang="ru-RU" smtClean="0"/>
              <a:pPr/>
              <a:t>25.10.2015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993ACF-C0D0-40EE-A802-409D13C9A49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6BBB40-C022-4E8F-A5C3-3195A0C9DCD2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993ACF-C0D0-40EE-A802-409D13C9A49B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63A5B3-D0EF-4251-B4B5-79A643EBC637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189118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6F5A8-DC8C-4837-BA30-86879EAED09A}" type="datetimeFigureOut">
              <a:rPr lang="ru-RU" smtClean="0"/>
              <a:pPr/>
              <a:t>25.10.2015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9D880-F69C-4C45-983F-51E3591DB7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6F5A8-DC8C-4837-BA30-86879EAED09A}" type="datetimeFigureOut">
              <a:rPr lang="ru-RU" smtClean="0"/>
              <a:pPr/>
              <a:t>25.10.2015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9D880-F69C-4C45-983F-51E3591DB7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6F5A8-DC8C-4837-BA30-86879EAED09A}" type="datetimeFigureOut">
              <a:rPr lang="ru-RU" smtClean="0"/>
              <a:pPr/>
              <a:t>25.10.2015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9D880-F69C-4C45-983F-51E3591DB7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6F5A8-DC8C-4837-BA30-86879EAED09A}" type="datetimeFigureOut">
              <a:rPr lang="ru-RU" smtClean="0"/>
              <a:pPr/>
              <a:t>25.10.2015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9D880-F69C-4C45-983F-51E3591DB7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6F5A8-DC8C-4837-BA30-86879EAED09A}" type="datetimeFigureOut">
              <a:rPr lang="ru-RU" smtClean="0"/>
              <a:pPr/>
              <a:t>25.10.2015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9D880-F69C-4C45-983F-51E3591DB7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6F5A8-DC8C-4837-BA30-86879EAED09A}" type="datetimeFigureOut">
              <a:rPr lang="ru-RU" smtClean="0"/>
              <a:pPr/>
              <a:t>25.10.2015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9D880-F69C-4C45-983F-51E3591DB7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6F5A8-DC8C-4837-BA30-86879EAED09A}" type="datetimeFigureOut">
              <a:rPr lang="ru-RU" smtClean="0"/>
              <a:pPr/>
              <a:t>25.10.2015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9D880-F69C-4C45-983F-51E3591DB7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6F5A8-DC8C-4837-BA30-86879EAED09A}" type="datetimeFigureOut">
              <a:rPr lang="ru-RU" smtClean="0"/>
              <a:pPr/>
              <a:t>25.10.2015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9D880-F69C-4C45-983F-51E3591DB7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6F5A8-DC8C-4837-BA30-86879EAED09A}" type="datetimeFigureOut">
              <a:rPr lang="ru-RU" smtClean="0"/>
              <a:pPr/>
              <a:t>25.10.2015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9D880-F69C-4C45-983F-51E3591DB7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6F5A8-DC8C-4837-BA30-86879EAED09A}" type="datetimeFigureOut">
              <a:rPr lang="ru-RU" smtClean="0"/>
              <a:pPr/>
              <a:t>25.10.2015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9D880-F69C-4C45-983F-51E3591DB7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6F5A8-DC8C-4837-BA30-86879EAED09A}" type="datetimeFigureOut">
              <a:rPr lang="ru-RU" smtClean="0"/>
              <a:pPr/>
              <a:t>25.10.2015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9D880-F69C-4C45-983F-51E3591DB7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F6F5A8-DC8C-4837-BA30-86879EAED09A}" type="datetimeFigureOut">
              <a:rPr lang="ru-RU" smtClean="0"/>
              <a:pPr/>
              <a:t>25.10.2015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59D880-F69C-4C45-983F-51E3591DB7E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4.png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jpe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jpeg"/><Relationship Id="rId5" Type="http://schemas.openxmlformats.org/officeDocument/2006/relationships/image" Target="../media/image4.png"/><Relationship Id="rId4" Type="http://schemas.openxmlformats.org/officeDocument/2006/relationships/image" Target="../media/image3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eg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37.jpeg"/><Relationship Id="rId7" Type="http://schemas.openxmlformats.org/officeDocument/2006/relationships/image" Target="../media/image4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Documents and Settings\Пользователь\Мои документы\Downloads\images (9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00013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cap="none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0B050"/>
                </a:solidFill>
                <a:latin typeface="+mn-lt"/>
              </a:rPr>
              <a:t/>
            </a:r>
            <a:br>
              <a:rPr lang="ru-RU" sz="2000" cap="none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0B050"/>
                </a:solidFill>
                <a:latin typeface="+mn-lt"/>
              </a:rPr>
            </a:br>
            <a:r>
              <a:rPr lang="ru-RU" sz="2000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0B050"/>
                </a:solidFill>
                <a:latin typeface="+mn-lt"/>
              </a:rPr>
              <a:t/>
            </a:r>
            <a:br>
              <a:rPr lang="ru-RU" sz="2000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0B050"/>
                </a:solidFill>
                <a:latin typeface="+mn-lt"/>
              </a:rPr>
            </a:br>
            <a:r>
              <a:rPr lang="ru-RU" sz="2700" cap="none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latin typeface="Times New Roman" pitchFamily="18" charset="0"/>
                <a:cs typeface="Times New Roman" pitchFamily="18" charset="0"/>
              </a:rPr>
              <a:t>Муниципальное бюджетное дошкольное образовательное учреждение детский сад №2 «Ладушки» муниципального образования Староминский район </a:t>
            </a:r>
            <a:r>
              <a:rPr lang="ru-RU" dirty="0" smtClean="0">
                <a:ln>
                  <a:solidFill>
                    <a:srgbClr val="0070C0"/>
                  </a:solidFill>
                </a:ln>
                <a:solidFill>
                  <a:srgbClr val="7030A0"/>
                </a:solidFill>
                <a:latin typeface="Bookman Old Style" pitchFamily="18" charset="0"/>
              </a:rPr>
              <a:t/>
            </a:r>
            <a:br>
              <a:rPr lang="ru-RU" dirty="0" smtClean="0">
                <a:ln>
                  <a:solidFill>
                    <a:srgbClr val="0070C0"/>
                  </a:solidFill>
                </a:ln>
                <a:solidFill>
                  <a:srgbClr val="7030A0"/>
                </a:solidFill>
                <a:latin typeface="Bookman Old Style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38120" y="1357298"/>
            <a:ext cx="8705880" cy="4651389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800" b="1" i="1" cap="all" dirty="0" smtClean="0">
                <a:solidFill>
                  <a:srgbClr val="FF000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Times New Roman" pitchFamily="18" charset="0"/>
                <a:cs typeface="Times New Roman" pitchFamily="18" charset="0"/>
              </a:rPr>
              <a:t>«Развитие Творческих способностей детей старшего дошкольного возраста посредством  художественного конструирования»</a:t>
            </a:r>
          </a:p>
          <a:p>
            <a:pPr algn="ctr">
              <a:buNone/>
            </a:pPr>
            <a:endParaRPr lang="ru-RU" sz="2800" b="1" i="1" cap="all" dirty="0" smtClean="0">
              <a:solidFill>
                <a:srgbClr val="0070C0"/>
              </a:solidFill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2800" b="1" i="1" cap="all" dirty="0" smtClean="0">
              <a:solidFill>
                <a:srgbClr val="0070C0"/>
              </a:solidFill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2800" b="1" i="1" cap="all" dirty="0" smtClean="0">
              <a:solidFill>
                <a:srgbClr val="0070C0"/>
              </a:solidFill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r">
              <a:buNone/>
            </a:pPr>
            <a:r>
              <a:rPr lang="ru-RU" sz="1400" b="1" i="1" cap="all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Times New Roman" pitchFamily="18" charset="0"/>
                <a:cs typeface="Times New Roman" pitchFamily="18" charset="0"/>
              </a:rPr>
              <a:t>Воспитатель:</a:t>
            </a:r>
          </a:p>
          <a:p>
            <a:pPr algn="r">
              <a:buNone/>
            </a:pPr>
            <a:r>
              <a:rPr lang="ru-RU" sz="1400" b="1" i="1" cap="all" dirty="0" err="1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Times New Roman" pitchFamily="18" charset="0"/>
                <a:cs typeface="Times New Roman" pitchFamily="18" charset="0"/>
              </a:rPr>
              <a:t>Рубан</a:t>
            </a:r>
            <a:r>
              <a:rPr lang="ru-RU" sz="1400" b="1" i="1" cap="all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Times New Roman" pitchFamily="18" charset="0"/>
                <a:cs typeface="Times New Roman" pitchFamily="18" charset="0"/>
              </a:rPr>
              <a:t>   Людмила Аркадьевна</a:t>
            </a:r>
          </a:p>
        </p:txBody>
      </p:sp>
      <p:pic>
        <p:nvPicPr>
          <p:cNvPr id="7" name="Picture 2" descr="C:\Users\User\Pictures\2015-10-07\06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3357562"/>
            <a:ext cx="4357718" cy="317899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Пользователь\Мои документы\Downloads\images (9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Овал 2"/>
          <p:cNvSpPr/>
          <p:nvPr/>
        </p:nvSpPr>
        <p:spPr>
          <a:xfrm>
            <a:off x="285720" y="1928802"/>
            <a:ext cx="8501122" cy="4429156"/>
          </a:xfrm>
          <a:prstGeom prst="ellipse">
            <a:avLst/>
          </a:prstGeom>
          <a:solidFill>
            <a:srgbClr val="9966FF"/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  <a:softEdge rad="3175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Все культурные ценности, накопленные человечеством – результат творческой деятельности людей. И то, насколько продвинется вперед человеческое общество в будущем, будет определяться творческим потенциалом подрастающего поколения. </a:t>
            </a:r>
            <a:endParaRPr lang="ru-RU" sz="2800" dirty="0">
              <a:solidFill>
                <a:schemeClr val="tx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Горизонтальный свиток 3"/>
          <p:cNvSpPr/>
          <p:nvPr/>
        </p:nvSpPr>
        <p:spPr>
          <a:xfrm>
            <a:off x="1000100" y="214290"/>
            <a:ext cx="7072330" cy="1033272"/>
          </a:xfrm>
          <a:prstGeom prst="horizontalScroll">
            <a:avLst/>
          </a:prstGeom>
          <a:blipFill>
            <a:blip r:embed="rId3" cstate="print"/>
            <a:tile tx="0" ty="0" sx="100000" sy="100000" flip="none" algn="tl"/>
          </a:blipFill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i="1" dirty="0" smtClean="0">
                <a:solidFill>
                  <a:srgbClr val="7030A0"/>
                </a:solidFill>
                <a:latin typeface="Georgia" pitchFamily="18" charset="0"/>
                <a:cs typeface="Consolas" pitchFamily="49" charset="0"/>
              </a:rPr>
              <a:t>АКТУАЛЬНОСТЬ:</a:t>
            </a:r>
            <a:endParaRPr lang="ru-RU" sz="3600" dirty="0"/>
          </a:p>
        </p:txBody>
      </p:sp>
      <p:pic>
        <p:nvPicPr>
          <p:cNvPr id="6" name="Рисунок 5" descr="solnishko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40196" y="1071546"/>
            <a:ext cx="1603804" cy="1178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Стрелка вниз 6"/>
          <p:cNvSpPr/>
          <p:nvPr/>
        </p:nvSpPr>
        <p:spPr>
          <a:xfrm>
            <a:off x="4143372" y="1142984"/>
            <a:ext cx="714380" cy="857256"/>
          </a:xfrm>
          <a:prstGeom prst="downArrow">
            <a:avLst>
              <a:gd name="adj1" fmla="val 50000"/>
              <a:gd name="adj2" fmla="val 56038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Documents and Settings\Пользователь\Мои документы\Downloads\images (9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" name="Горизонтальный свиток 10"/>
          <p:cNvSpPr/>
          <p:nvPr/>
        </p:nvSpPr>
        <p:spPr>
          <a:xfrm>
            <a:off x="285720" y="214290"/>
            <a:ext cx="7786710" cy="1033272"/>
          </a:xfrm>
          <a:prstGeom prst="horizontalScroll">
            <a:avLst/>
          </a:prstGeom>
          <a:blipFill>
            <a:blip r:embed="rId3" cstate="print"/>
            <a:tile tx="0" ty="0" sx="100000" sy="100000" flip="none" algn="tl"/>
          </a:blipFill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Теоретическая обоснованность</a:t>
            </a:r>
            <a:endParaRPr lang="ru-RU" sz="36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Блок-схема: несколько документов 12"/>
          <p:cNvSpPr/>
          <p:nvPr/>
        </p:nvSpPr>
        <p:spPr>
          <a:xfrm>
            <a:off x="285720" y="1357298"/>
            <a:ext cx="7858180" cy="5143536"/>
          </a:xfrm>
          <a:prstGeom prst="flowChartMultidocumen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Общепризнанно, что дошкольное детство период рождения личности, первоначального раскрытия творческих сил ребёнка, становления основ индивидуальности (</a:t>
            </a:r>
            <a:r>
              <a:rPr lang="ru-RU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Л.С.Выготский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А.В.Запорожец, А.Н.Леонтьев)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Рисунок 13" descr="solnishko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40196" y="0"/>
            <a:ext cx="1603804" cy="1178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Пользователь\Мои документы\Downloads\images (9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Блок-схема: альтернативный процесс 4"/>
          <p:cNvSpPr/>
          <p:nvPr/>
        </p:nvSpPr>
        <p:spPr>
          <a:xfrm>
            <a:off x="3428992" y="2143116"/>
            <a:ext cx="4714908" cy="3786214"/>
          </a:xfrm>
          <a:prstGeom prst="flowChartAlternateProcess">
            <a:avLst/>
          </a:prstGeom>
          <a:solidFill>
            <a:srgbClr val="CCFF66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isometricOffAxis2Left"/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360363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i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«Обучить творчеству нельзя, но это вовсе не значит, что нельзя воспитателю содействовать его образованию и проявлению»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72" y="571480"/>
            <a:ext cx="2707036" cy="301092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428596" y="3929066"/>
            <a:ext cx="32861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Л.С.Выготский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 descr="solnishko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86578" y="214290"/>
            <a:ext cx="2032432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Пользователь\Мои документы\Downloads\images (9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Вертикальный свиток 5"/>
          <p:cNvSpPr/>
          <p:nvPr/>
        </p:nvSpPr>
        <p:spPr>
          <a:xfrm>
            <a:off x="928662" y="428604"/>
            <a:ext cx="6715172" cy="5857916"/>
          </a:xfrm>
          <a:prstGeom prst="verticalScroll">
            <a:avLst/>
          </a:prstGeom>
          <a:blipFill>
            <a:blip r:embed="rId3" cstate="print"/>
            <a:tile tx="0" ty="0" sx="100000" sy="100000" flip="none" algn="tl"/>
          </a:blipFill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457200" algn="l"/>
                <a:tab pos="609600" algn="l"/>
              </a:tabLst>
            </a:pPr>
            <a:r>
              <a:rPr lang="ru-RU" sz="2800" b="1" i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В.А.Сухомлинский писал: </a:t>
            </a:r>
            <a:r>
              <a:rPr lang="ru-RU" sz="2800" b="1" i="1" dirty="0" smtClean="0">
                <a:solidFill>
                  <a:schemeClr val="tx1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lang="ru-RU" sz="2800" b="1" i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Истоки творческих  способностей и дарование детей на кончиках их пальцев. От пальцев, образно говоря, идут тончайшие ручейки, которые питают источник творческой мысли</a:t>
            </a:r>
            <a:r>
              <a:rPr lang="ru-RU" sz="2800" b="1" i="1" dirty="0" smtClean="0">
                <a:solidFill>
                  <a:schemeClr val="tx1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…</a:t>
            </a:r>
            <a:r>
              <a:rPr lang="ru-RU" sz="2800" b="1" i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 И чем больше мастерства в детской руке, тем умнее ребенок</a:t>
            </a:r>
            <a:r>
              <a:rPr lang="ru-RU" sz="2800" b="1" i="1" dirty="0" smtClean="0">
                <a:solidFill>
                  <a:schemeClr val="tx1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lang="ru-RU" sz="2800" b="1" i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lang="ru-RU" sz="2800" b="1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Рисунок 7" descr="solnishko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11568" y="0"/>
            <a:ext cx="2032432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Documents and Settings\Пользователь\Мои документы\Downloads\images (9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Выгнутая вправо стрелка 7"/>
          <p:cNvSpPr/>
          <p:nvPr/>
        </p:nvSpPr>
        <p:spPr>
          <a:xfrm rot="20040938">
            <a:off x="6683391" y="496772"/>
            <a:ext cx="1948083" cy="3134179"/>
          </a:xfrm>
          <a:prstGeom prst="curvedLeftArrow">
            <a:avLst/>
          </a:prstGeom>
          <a:blipFill>
            <a:blip r:embed="rId3" cstate="print"/>
            <a:tile tx="0" ty="0" sx="100000" sy="100000" flip="none" algn="tl"/>
          </a:blipFill>
          <a:ln>
            <a:solidFill>
              <a:srgbClr val="FF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Выгнутая влево стрелка 6"/>
          <p:cNvSpPr/>
          <p:nvPr/>
        </p:nvSpPr>
        <p:spPr>
          <a:xfrm rot="1986511">
            <a:off x="421436" y="271529"/>
            <a:ext cx="2006238" cy="3427742"/>
          </a:xfrm>
          <a:prstGeom prst="curvedRightArrow">
            <a:avLst>
              <a:gd name="adj1" fmla="val 25000"/>
              <a:gd name="adj2" fmla="val 50000"/>
              <a:gd name="adj3" fmla="val 25000"/>
            </a:avLst>
          </a:prstGeom>
          <a:blipFill>
            <a:blip r:embed="rId3" cstate="print"/>
            <a:tile tx="0" ty="0" sx="100000" sy="100000" flip="none" algn="tl"/>
          </a:blipFill>
          <a:ln>
            <a:solidFill>
              <a:srgbClr val="FF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Горизонтальный свиток 3"/>
          <p:cNvSpPr/>
          <p:nvPr/>
        </p:nvSpPr>
        <p:spPr>
          <a:xfrm>
            <a:off x="2857488" y="571480"/>
            <a:ext cx="3429024" cy="1285884"/>
          </a:xfrm>
          <a:prstGeom prst="horizontalScroll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Практическая  значимость</a:t>
            </a:r>
            <a:r>
              <a:rPr lang="ru-RU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solnishko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00958" y="0"/>
            <a:ext cx="1389490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кругленный прямоугольник 5"/>
          <p:cNvSpPr/>
          <p:nvPr/>
        </p:nvSpPr>
        <p:spPr>
          <a:xfrm>
            <a:off x="1714480" y="2000240"/>
            <a:ext cx="5429288" cy="4500594"/>
          </a:xfrm>
          <a:prstGeom prst="round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Использование конструирования из бумаги и природного материала для развития воображения, внимания и любознательности детей, что будет необходимым в дальнейшем для успешной успеваемости детей при обучении в школе.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Documents and Settings\Пользователь\Мои документы\Downloads\images (9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Скругленный прямоугольник 4"/>
          <p:cNvSpPr/>
          <p:nvPr/>
        </p:nvSpPr>
        <p:spPr>
          <a:xfrm>
            <a:off x="2500298" y="428604"/>
            <a:ext cx="4643470" cy="785818"/>
          </a:xfrm>
          <a:prstGeom prst="round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Инновационность</a:t>
            </a:r>
            <a:endParaRPr lang="ru-RU" sz="3600" dirty="0"/>
          </a:p>
        </p:txBody>
      </p:sp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1428728" y="1857364"/>
            <a:ext cx="6143668" cy="3357586"/>
          </a:xfrm>
          <a:prstGeom prst="round2DiagRect">
            <a:avLst/>
          </a:prstGeom>
          <a:blipFill>
            <a:blip r:embed="rId3" cstate="print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Разработка авторских развивающих пособий   для </a:t>
            </a:r>
          </a:p>
          <a:p>
            <a:pPr algn="ctr"/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развития творческого мышления, воображения детей. 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трелка вниз 8"/>
          <p:cNvSpPr/>
          <p:nvPr/>
        </p:nvSpPr>
        <p:spPr>
          <a:xfrm>
            <a:off x="4286248" y="1214422"/>
            <a:ext cx="500066" cy="64294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 descr="solnishko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00958" y="285728"/>
            <a:ext cx="1389490" cy="1214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Documents and Settings\Пользователь\Мои документы\Downloads\images (9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Горизонтальный свиток 3"/>
          <p:cNvSpPr/>
          <p:nvPr/>
        </p:nvSpPr>
        <p:spPr>
          <a:xfrm>
            <a:off x="1500166" y="214290"/>
            <a:ext cx="5429288" cy="1571636"/>
          </a:xfrm>
          <a:prstGeom prst="horizontalScroll">
            <a:avLst/>
          </a:prstGeom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Цель:</a:t>
            </a:r>
            <a:endParaRPr lang="ru-RU" sz="4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solnishko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768" y="142852"/>
            <a:ext cx="1389490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Выноска со стрелкой вверх 20"/>
          <p:cNvSpPr/>
          <p:nvPr/>
        </p:nvSpPr>
        <p:spPr>
          <a:xfrm>
            <a:off x="1071538" y="1500174"/>
            <a:ext cx="6429420" cy="3643338"/>
          </a:xfrm>
          <a:prstGeom prst="upArrowCallout">
            <a:avLst/>
          </a:prstGeom>
          <a:blipFill>
            <a:blip r:embed="rId5" cstate="print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создать педагогические условия для развития художественно-творческих</a:t>
            </a:r>
          </a:p>
          <a:p>
            <a:pPr algn="ctr"/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способностей детей.</a:t>
            </a:r>
            <a:endParaRPr lang="ru-RU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Documents and Settings\Пользователь\Мои документы\Downloads\images (9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85728"/>
            <a:ext cx="8929718" cy="6286544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Задачи:</a:t>
            </a:r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3200" b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3200" b="1" dirty="0" smtClean="0"/>
              <a:t>*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Воспитывать самостоятельность, инициативность</a:t>
            </a:r>
            <a:b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*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Создавать условия для развития способностей каждого ребенка.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*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Развивать творческий потенциал дошкольников, инициативную позицию  решения поставленной проблемы.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*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Формировать у детей навыки художественно-конструктивной деятельности.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*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Стимулировать сотворчество детей со сверстниками и взрослыми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b="1" dirty="0"/>
          </a:p>
        </p:txBody>
      </p:sp>
      <p:pic>
        <p:nvPicPr>
          <p:cNvPr id="4" name="Рисунок 3" descr="solnishko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15206" y="285728"/>
            <a:ext cx="1389490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Documents and Settings\Пользователь\Мои документы\Downloads\images (9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Рисунок 4" descr="solnishko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72264" y="0"/>
            <a:ext cx="1389490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Овал 13"/>
          <p:cNvSpPr/>
          <p:nvPr/>
        </p:nvSpPr>
        <p:spPr>
          <a:xfrm>
            <a:off x="2000232" y="2571744"/>
            <a:ext cx="4714908" cy="1571636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ФАКТОРЫ  УСПЕШНОГО РАЗВИТИЯ ТВОРЧЕСКИХ СПОСОБНОСТЕЙ          </a:t>
            </a:r>
            <a:endParaRPr lang="ru-RU" sz="20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3357554" y="428604"/>
            <a:ext cx="2500330" cy="1214446"/>
          </a:xfrm>
          <a:prstGeom prst="ellipse">
            <a:avLst/>
          </a:prstGeom>
          <a:solidFill>
            <a:srgbClr val="33CC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Раннее начало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6286512" y="1214422"/>
            <a:ext cx="2571736" cy="1428760"/>
          </a:xfrm>
          <a:prstGeom prst="ellipse">
            <a:avLst/>
          </a:prstGeom>
          <a:solidFill>
            <a:srgbClr val="33CC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создание обстановки, опережающей развитие детей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6429388" y="4286256"/>
            <a:ext cx="2500330" cy="1214446"/>
          </a:xfrm>
          <a:prstGeom prst="ellipse">
            <a:avLst/>
          </a:prstGeom>
          <a:solidFill>
            <a:srgbClr val="33CC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Накопление опыта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3286116" y="4857760"/>
            <a:ext cx="3214710" cy="1500198"/>
          </a:xfrm>
          <a:prstGeom prst="ellipse">
            <a:avLst/>
          </a:prstGeom>
          <a:solidFill>
            <a:srgbClr val="33CC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свободы в выборе деятельности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0" y="4357694"/>
            <a:ext cx="3214678" cy="2071702"/>
          </a:xfrm>
          <a:prstGeom prst="ellipse">
            <a:avLst/>
          </a:prstGeom>
          <a:solidFill>
            <a:srgbClr val="33CC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Нельзя делать за ребенка то, что он сам может сделать, думать за него, когда он сам может додуматься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285720" y="1071546"/>
            <a:ext cx="2571736" cy="1500198"/>
          </a:xfrm>
          <a:prstGeom prst="ellipse">
            <a:avLst/>
          </a:prstGeom>
          <a:solidFill>
            <a:srgbClr val="33CC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тёплая дружелюбная атмосфера в семье и детском коллективе.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Нашивка 21"/>
          <p:cNvSpPr/>
          <p:nvPr/>
        </p:nvSpPr>
        <p:spPr>
          <a:xfrm rot="16200000">
            <a:off x="4179091" y="1750207"/>
            <a:ext cx="642942" cy="714380"/>
          </a:xfrm>
          <a:prstGeom prst="chevron">
            <a:avLst>
              <a:gd name="adj" fmla="val 50000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3" name="Нашивка 22"/>
          <p:cNvSpPr/>
          <p:nvPr/>
        </p:nvSpPr>
        <p:spPr>
          <a:xfrm rot="18125541">
            <a:off x="6014331" y="2195037"/>
            <a:ext cx="642942" cy="714380"/>
          </a:xfrm>
          <a:prstGeom prst="chevron">
            <a:avLst>
              <a:gd name="adj" fmla="val 50000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4" name="Нашивка 23"/>
          <p:cNvSpPr/>
          <p:nvPr/>
        </p:nvSpPr>
        <p:spPr>
          <a:xfrm rot="14626944">
            <a:off x="2498414" y="2089249"/>
            <a:ext cx="642942" cy="714380"/>
          </a:xfrm>
          <a:prstGeom prst="chevron">
            <a:avLst>
              <a:gd name="adj" fmla="val 50000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5" name="Нашивка 24"/>
          <p:cNvSpPr/>
          <p:nvPr/>
        </p:nvSpPr>
        <p:spPr>
          <a:xfrm rot="7904949">
            <a:off x="2373620" y="4049557"/>
            <a:ext cx="642942" cy="714380"/>
          </a:xfrm>
          <a:prstGeom prst="chevron">
            <a:avLst>
              <a:gd name="adj" fmla="val 50000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6" name="Нашивка 25"/>
          <p:cNvSpPr/>
          <p:nvPr/>
        </p:nvSpPr>
        <p:spPr>
          <a:xfrm rot="5400000">
            <a:off x="4267903" y="4198520"/>
            <a:ext cx="642942" cy="714380"/>
          </a:xfrm>
          <a:prstGeom prst="chevron">
            <a:avLst>
              <a:gd name="adj" fmla="val 50000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7" name="Нашивка 26"/>
          <p:cNvSpPr/>
          <p:nvPr/>
        </p:nvSpPr>
        <p:spPr>
          <a:xfrm rot="2816417">
            <a:off x="6291202" y="3834984"/>
            <a:ext cx="642942" cy="714380"/>
          </a:xfrm>
          <a:prstGeom prst="chevron">
            <a:avLst>
              <a:gd name="adj" fmla="val 50000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Documents and Settings\Пользователь\Мои документы\Downloads\images (9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9" name="Picture 3" descr="C:\Users\User\Pictures\дет. сад\2014-04-07\08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8" y="1500174"/>
            <a:ext cx="3452805" cy="25896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Picture 1" descr="C:\Users\User\Pictures\дет. сад\2013-10-21\21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48" y="1428736"/>
            <a:ext cx="3452837" cy="25896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214282" y="428604"/>
            <a:ext cx="69294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b="1" i="1" dirty="0">
              <a:latin typeface="Georgia" pitchFamily="18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2071670" y="214290"/>
            <a:ext cx="5715040" cy="1414466"/>
          </a:xfrm>
          <a:prstGeom prst="ellipse">
            <a:avLst/>
          </a:prstGeom>
          <a:solidFill>
            <a:srgbClr val="FF99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Развивающая предметно-пространственная среда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3" descr="C:\Users\User\Pictures\2015-10-15\01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5786" y="4143380"/>
            <a:ext cx="3262335" cy="244675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Picture 2" descr="C:\Users\User\Pictures\дет. сад\2014-03-24\03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14942" y="4286256"/>
            <a:ext cx="3286148" cy="23574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4" name="Рисунок 13" descr="solnishko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754510" y="214290"/>
            <a:ext cx="1389490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Documents and Settings\Пользователь\Мои документы\Downloads\images (9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000240"/>
            <a:ext cx="6400800" cy="3638560"/>
          </a:xfrm>
        </p:spPr>
        <p:txBody>
          <a:bodyPr/>
          <a:lstStyle/>
          <a:p>
            <a:r>
              <a:rPr lang="ru-RU" dirty="0" smtClean="0"/>
              <a:t>Фото </a:t>
            </a:r>
            <a:endParaRPr lang="ru-RU" dirty="0"/>
          </a:p>
        </p:txBody>
      </p:sp>
      <p:pic>
        <p:nvPicPr>
          <p:cNvPr id="5" name="Рисунок 4" descr="solnishko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58082" y="285728"/>
            <a:ext cx="1389490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Овал 6"/>
          <p:cNvSpPr/>
          <p:nvPr/>
        </p:nvSpPr>
        <p:spPr>
          <a:xfrm>
            <a:off x="928662" y="285728"/>
            <a:ext cx="6500858" cy="1414466"/>
          </a:xfrm>
          <a:prstGeom prst="ellipse">
            <a:avLst/>
          </a:prstGeom>
          <a:solidFill>
            <a:srgbClr val="FF99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Творческая мастерская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 descr="C:\Users\User\Pictures\2015-10-16\00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43" y="1643050"/>
            <a:ext cx="4959810" cy="34290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50" name="Picture 2" descr="C:\Users\User\Pictures\2015-10-23\00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6279" y="3214709"/>
            <a:ext cx="4857721" cy="36432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Documents and Settings\Пользователь\Мои документы\Downloads\images (9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Методы и приемы:</a:t>
            </a:r>
            <a:r>
              <a:rPr lang="ru-RU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4282" y="3143249"/>
            <a:ext cx="450059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Проблемные ситуации</a:t>
            </a:r>
            <a:endParaRPr lang="ru-RU" sz="2800" b="1" i="1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715008" y="2000240"/>
            <a:ext cx="264320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Игровые</a:t>
            </a:r>
            <a:endParaRPr lang="ru-RU" sz="3200" i="1" dirty="0"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00034" y="2000240"/>
            <a:ext cx="31432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Практические</a:t>
            </a:r>
            <a:endParaRPr lang="ru-RU" sz="3200" i="1" dirty="0">
              <a:solidFill>
                <a:srgbClr val="00206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 rot="10800000" flipH="1" flipV="1">
            <a:off x="5316749" y="3229724"/>
            <a:ext cx="2627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Наглядные</a:t>
            </a:r>
            <a:endParaRPr lang="ru-RU" sz="3200" i="1" dirty="0">
              <a:solidFill>
                <a:srgbClr val="00206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428992" y="4714884"/>
            <a:ext cx="27146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Словесные</a:t>
            </a:r>
            <a:endParaRPr lang="ru-RU" sz="3200" i="1" dirty="0">
              <a:solidFill>
                <a:srgbClr val="002060"/>
              </a:solidFill>
            </a:endParaRPr>
          </a:p>
        </p:txBody>
      </p:sp>
      <p:cxnSp>
        <p:nvCxnSpPr>
          <p:cNvPr id="10" name="Прямая со стрелкой 9"/>
          <p:cNvCxnSpPr/>
          <p:nvPr/>
        </p:nvCxnSpPr>
        <p:spPr>
          <a:xfrm>
            <a:off x="4286248" y="857232"/>
            <a:ext cx="1928826" cy="1214446"/>
          </a:xfrm>
          <a:prstGeom prst="straightConnector1">
            <a:avLst/>
          </a:prstGeom>
          <a:ln w="381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rot="10800000" flipV="1">
            <a:off x="2214546" y="857232"/>
            <a:ext cx="2071702" cy="1285884"/>
          </a:xfrm>
          <a:prstGeom prst="straightConnector1">
            <a:avLst/>
          </a:prstGeom>
          <a:ln w="381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rot="16200000" flipH="1">
            <a:off x="3893339" y="1250141"/>
            <a:ext cx="2500330" cy="1714512"/>
          </a:xfrm>
          <a:prstGeom prst="straightConnector1">
            <a:avLst/>
          </a:prstGeom>
          <a:ln w="381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rot="5400000">
            <a:off x="2393141" y="1250141"/>
            <a:ext cx="2286016" cy="1500198"/>
          </a:xfrm>
          <a:prstGeom prst="straightConnector1">
            <a:avLst/>
          </a:prstGeom>
          <a:ln w="381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rot="16200000" flipH="1">
            <a:off x="2357422" y="2786058"/>
            <a:ext cx="3929090" cy="71438"/>
          </a:xfrm>
          <a:prstGeom prst="straightConnector1">
            <a:avLst/>
          </a:prstGeom>
          <a:ln w="381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Рисунок 13" descr="solnishko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58082" y="214290"/>
            <a:ext cx="1389490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Documents and Settings\Пользователь\Мои документы\Downloads\images (9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714876" y="2571744"/>
            <a:ext cx="321471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3200" b="1" i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sz="3200" b="1" i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трелка вниз 5"/>
          <p:cNvSpPr/>
          <p:nvPr/>
        </p:nvSpPr>
        <p:spPr>
          <a:xfrm rot="1119406">
            <a:off x="3416690" y="1196960"/>
            <a:ext cx="484632" cy="895953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низ 6"/>
          <p:cNvSpPr/>
          <p:nvPr/>
        </p:nvSpPr>
        <p:spPr>
          <a:xfrm rot="20511842">
            <a:off x="4546277" y="1207844"/>
            <a:ext cx="550907" cy="840662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285852" y="357167"/>
            <a:ext cx="628654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Направления</a:t>
            </a:r>
            <a:b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художественного конструирования</a:t>
            </a:r>
            <a:endParaRPr lang="ru-RU" sz="2800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71472" y="2071678"/>
            <a:ext cx="3214710" cy="785818"/>
          </a:xfrm>
          <a:prstGeom prst="roundRect">
            <a:avLst/>
          </a:prstGeom>
          <a:solidFill>
            <a:srgbClr val="66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Плоскостное</a:t>
            </a:r>
            <a:endParaRPr lang="ru-RU" sz="2800" b="1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572000" y="2071678"/>
            <a:ext cx="4214842" cy="785818"/>
          </a:xfrm>
          <a:prstGeom prst="roundRect">
            <a:avLst/>
          </a:prstGeom>
          <a:solidFill>
            <a:srgbClr val="66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28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Обьёмно-пространственное</a:t>
            </a:r>
            <a:endParaRPr lang="ru-RU" sz="2800" b="1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Рисунок 13" descr="solnishko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29520" y="214290"/>
            <a:ext cx="1389490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" descr="C:\Users\User\Pictures\2015-10-15\02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3429000"/>
            <a:ext cx="3619492" cy="271461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6" name="Picture 2" descr="C:\Users\User\Desktop\на сайт с детьми работа\001 (2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2066" y="3357562"/>
            <a:ext cx="3500430" cy="27529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C:\Documents and Settings\Пользователь\Мои документы\Downloads\images (9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403648" y="2167115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71472" y="214290"/>
            <a:ext cx="7715304" cy="785818"/>
          </a:xfrm>
          <a:prstGeom prst="roundRect">
            <a:avLst/>
          </a:prstGeom>
          <a:solidFill>
            <a:srgbClr val="FF99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4000" b="1" dirty="0" smtClean="0">
                <a:ln w="50800"/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Формы работы с детьми</a:t>
            </a:r>
            <a:endParaRPr lang="ru-RU" sz="4000" b="1" dirty="0">
              <a:ln w="50800"/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2786050" y="3071810"/>
            <a:ext cx="3429024" cy="714380"/>
          </a:xfrm>
          <a:prstGeom prst="roundRect">
            <a:avLst/>
          </a:prstGeom>
          <a:solidFill>
            <a:srgbClr val="CCFF66"/>
          </a:solidFill>
          <a:ln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Игры</a:t>
            </a: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2285984" y="1643050"/>
            <a:ext cx="2143140" cy="1143008"/>
          </a:xfrm>
          <a:prstGeom prst="roundRect">
            <a:avLst/>
          </a:prstGeom>
          <a:solidFill>
            <a:srgbClr val="CCFF66"/>
          </a:solidFill>
          <a:ln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Индивидуальная работа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4643438" y="1643050"/>
            <a:ext cx="2143140" cy="1143008"/>
          </a:xfrm>
          <a:prstGeom prst="roundRect">
            <a:avLst/>
          </a:prstGeom>
          <a:solidFill>
            <a:srgbClr val="CCFF66"/>
          </a:solidFill>
          <a:ln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Образовательная деятельность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6858016" y="1643050"/>
            <a:ext cx="2285984" cy="1071570"/>
          </a:xfrm>
          <a:prstGeom prst="roundRect">
            <a:avLst/>
          </a:prstGeom>
          <a:solidFill>
            <a:srgbClr val="CCFF66"/>
          </a:solidFill>
          <a:ln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Самостоятельная деятельность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142844" y="1643050"/>
            <a:ext cx="2000264" cy="1071570"/>
          </a:xfrm>
          <a:prstGeom prst="roundRect">
            <a:avLst/>
          </a:prstGeom>
          <a:solidFill>
            <a:srgbClr val="CCFF66"/>
          </a:solidFill>
          <a:ln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Совместная деятельность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3" name="Прямая со стрелкой 32"/>
          <p:cNvCxnSpPr>
            <a:stCxn id="10" idx="2"/>
          </p:cNvCxnSpPr>
          <p:nvPr/>
        </p:nvCxnSpPr>
        <p:spPr>
          <a:xfrm rot="5400000">
            <a:off x="2750331" y="-107181"/>
            <a:ext cx="571504" cy="2786082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>
            <a:stCxn id="10" idx="2"/>
          </p:cNvCxnSpPr>
          <p:nvPr/>
        </p:nvCxnSpPr>
        <p:spPr>
          <a:xfrm rot="5400000">
            <a:off x="3750465" y="892953"/>
            <a:ext cx="571504" cy="785815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>
            <a:stCxn id="10" idx="2"/>
          </p:cNvCxnSpPr>
          <p:nvPr/>
        </p:nvCxnSpPr>
        <p:spPr>
          <a:xfrm rot="16200000" flipH="1">
            <a:off x="4768453" y="660778"/>
            <a:ext cx="571506" cy="1250165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 rot="5400000">
            <a:off x="3518289" y="1982381"/>
            <a:ext cx="2001058" cy="36513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>
            <a:stCxn id="10" idx="2"/>
          </p:cNvCxnSpPr>
          <p:nvPr/>
        </p:nvCxnSpPr>
        <p:spPr>
          <a:xfrm rot="16200000" flipH="1">
            <a:off x="5661429" y="-232198"/>
            <a:ext cx="500067" cy="2964677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7" name="Овал 16"/>
          <p:cNvSpPr/>
          <p:nvPr/>
        </p:nvSpPr>
        <p:spPr>
          <a:xfrm>
            <a:off x="214282" y="4643446"/>
            <a:ext cx="4286280" cy="1214446"/>
          </a:xfrm>
          <a:prstGeom prst="ellipse">
            <a:avLst/>
          </a:prstGeom>
          <a:solidFill>
            <a:srgbClr val="FF99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Дидактические</a:t>
            </a:r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4714876" y="4714884"/>
            <a:ext cx="4143436" cy="1071570"/>
          </a:xfrm>
          <a:prstGeom prst="ellipse">
            <a:avLst/>
          </a:prstGeom>
          <a:solidFill>
            <a:srgbClr val="FF99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Игры –</a:t>
            </a:r>
          </a:p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ситуации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5" name="Прямая со стрелкой 34"/>
          <p:cNvCxnSpPr>
            <a:stCxn id="26" idx="2"/>
          </p:cNvCxnSpPr>
          <p:nvPr/>
        </p:nvCxnSpPr>
        <p:spPr>
          <a:xfrm rot="5400000">
            <a:off x="2857488" y="3000372"/>
            <a:ext cx="857256" cy="2428892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>
            <a:stCxn id="26" idx="2"/>
            <a:endCxn id="18" idx="0"/>
          </p:cNvCxnSpPr>
          <p:nvPr/>
        </p:nvCxnSpPr>
        <p:spPr>
          <a:xfrm rot="16200000" flipH="1">
            <a:off x="5179231" y="3107521"/>
            <a:ext cx="928694" cy="2286032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20" name="Рисунок 19" descr="solnishko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54510" y="428604"/>
            <a:ext cx="1389490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053164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Documents and Settings\Пользователь\Мои документы\Downloads\images (9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2290" name="Picture 2" descr="http://itd2.mycdn.me/image?t=52&amp;bid=395963934077&amp;id=395963934077&amp;plc=WEB&amp;tkn=*-ysPn_IMinNrBDBmYr_fd1b_g5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1285861"/>
            <a:ext cx="3429024" cy="27679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3" descr="C:\Users\User\Pictures\2015-10-15\01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1" y="4250513"/>
            <a:ext cx="3643338" cy="25249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Скругленный прямоугольник 6"/>
          <p:cNvSpPr/>
          <p:nvPr/>
        </p:nvSpPr>
        <p:spPr>
          <a:xfrm>
            <a:off x="357158" y="214290"/>
            <a:ext cx="7500990" cy="1071570"/>
          </a:xfrm>
          <a:prstGeom prst="roundRect">
            <a:avLst/>
          </a:prstGeom>
          <a:solidFill>
            <a:srgbClr val="FF99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4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Развивающие авторские пособия.</a:t>
            </a:r>
            <a:endParaRPr lang="ru-RU" sz="4000" b="1" dirty="0">
              <a:ln w="50800"/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solnishko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54510" y="285728"/>
            <a:ext cx="1389490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Users\User\Pictures\2015-07-12\00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86314" y="4176795"/>
            <a:ext cx="3500462" cy="26812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2" descr="C:\Users\User\Pictures\2015-10-19\02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38688" y="1357298"/>
            <a:ext cx="3524275" cy="26432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Documents and Settings\Пользователь\Мои документы\Downloads\images (9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27" name="Picture 3" descr="C:\Users\User\Pictures\2015-10-16\0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1665371" y="1620721"/>
            <a:ext cx="3821898" cy="28664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8" name="Picture 4" descr="C:\Users\User\Pictures\2015-10-16\0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6200000">
            <a:off x="3809625" y="2619741"/>
            <a:ext cx="3812999" cy="28597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9" name="Picture 5" descr="C:\Users\User\Pictures\2015-10-16\00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6200000">
            <a:off x="6098956" y="3455789"/>
            <a:ext cx="3571899" cy="25181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6" name="Picture 2" descr="C:\Users\User\Pictures\2015-10-16\00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714356"/>
            <a:ext cx="2571800" cy="34290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Скругленный прямоугольник 8"/>
          <p:cNvSpPr/>
          <p:nvPr/>
        </p:nvSpPr>
        <p:spPr>
          <a:xfrm>
            <a:off x="642910" y="214290"/>
            <a:ext cx="7715304" cy="785818"/>
          </a:xfrm>
          <a:prstGeom prst="roundRect">
            <a:avLst/>
          </a:prstGeom>
          <a:solidFill>
            <a:srgbClr val="FF99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Сезонное дерево</a:t>
            </a:r>
            <a:endParaRPr lang="ru-RU" sz="4000" b="1" dirty="0">
              <a:ln w="50800"/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 descr="solnishko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72396" y="1071546"/>
            <a:ext cx="1389490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Скругленный прямоугольник 10"/>
          <p:cNvSpPr/>
          <p:nvPr/>
        </p:nvSpPr>
        <p:spPr>
          <a:xfrm>
            <a:off x="214282" y="5357826"/>
            <a:ext cx="6643734" cy="1071570"/>
          </a:xfrm>
          <a:prstGeom prst="roundRect">
            <a:avLst/>
          </a:prstGeom>
          <a:solidFill>
            <a:srgbClr val="CCFF66"/>
          </a:solidFill>
          <a:ln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  развивать умение создавать и дополнять модель года; формировать представления о чередовании времён года.</a:t>
            </a:r>
            <a:endParaRPr lang="ru-RU" sz="2400" b="1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Documents and Settings\Пользователь\Мои документы\Downloads\images (9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074" name="Picture 2" descr="C:\Users\User\Pictures\2015-10-15\02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2143116"/>
            <a:ext cx="3643306" cy="27048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solnishko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54510" y="285728"/>
            <a:ext cx="1389490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Скругленный прямоугольник 6"/>
          <p:cNvSpPr/>
          <p:nvPr/>
        </p:nvSpPr>
        <p:spPr>
          <a:xfrm>
            <a:off x="214282" y="285728"/>
            <a:ext cx="7715304" cy="1285884"/>
          </a:xfrm>
          <a:prstGeom prst="roundRect">
            <a:avLst/>
          </a:prstGeom>
          <a:solidFill>
            <a:srgbClr val="FF99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Авторская многофункциональная игрушка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Черепаха-Торри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4000" b="1" dirty="0">
              <a:ln w="50800"/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85720" y="5286388"/>
            <a:ext cx="8643998" cy="1214446"/>
          </a:xfrm>
          <a:prstGeom prst="roundRect">
            <a:avLst/>
          </a:prstGeom>
          <a:solidFill>
            <a:srgbClr val="CCFF66"/>
          </a:solidFill>
          <a:ln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способствует проявлению интереса творческой познавательной активности воспитанников ; формированию элементарных математических представлений.</a:t>
            </a:r>
            <a:endParaRPr lang="ru-RU" sz="2400" b="1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User\Pictures\2015-10-22\01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7752" y="2143116"/>
            <a:ext cx="3548118" cy="26610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Documents and Settings\Пользователь\Мои документы\Downloads\images (9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Скругленный прямоугольник 4"/>
          <p:cNvSpPr/>
          <p:nvPr/>
        </p:nvSpPr>
        <p:spPr>
          <a:xfrm>
            <a:off x="214282" y="214290"/>
            <a:ext cx="8429684" cy="928694"/>
          </a:xfrm>
          <a:prstGeom prst="roundRect">
            <a:avLst/>
          </a:prstGeom>
          <a:solidFill>
            <a:srgbClr val="FF99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Развивающее пособие « Космос»</a:t>
            </a:r>
            <a:endParaRPr lang="ru-RU" sz="4000" b="1" dirty="0">
              <a:ln w="50800"/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C:\Users\User\Pictures\2015-04-15\03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43042" y="1285860"/>
            <a:ext cx="5929354" cy="37147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Скругленный прямоугольник 6"/>
          <p:cNvSpPr/>
          <p:nvPr/>
        </p:nvSpPr>
        <p:spPr>
          <a:xfrm>
            <a:off x="428596" y="5072074"/>
            <a:ext cx="8286808" cy="1357322"/>
          </a:xfrm>
          <a:prstGeom prst="roundRect">
            <a:avLst/>
          </a:prstGeom>
          <a:solidFill>
            <a:srgbClr val="CCFF66"/>
          </a:solidFill>
          <a:ln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способствует развитию творческого воображения,  интересу  к познанию окружающего мира </a:t>
            </a:r>
            <a:endParaRPr lang="ru-RU" sz="2400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solnishko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92596" y="152400"/>
            <a:ext cx="1603804" cy="1178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Documents and Settings\Пользователь\Мои документы\Downloads\images (9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2" name="Овал 11"/>
          <p:cNvSpPr/>
          <p:nvPr/>
        </p:nvSpPr>
        <p:spPr>
          <a:xfrm>
            <a:off x="428596" y="214290"/>
            <a:ext cx="7143800" cy="1285884"/>
          </a:xfrm>
          <a:prstGeom prst="ellipse">
            <a:avLst/>
          </a:prstGeom>
          <a:solidFill>
            <a:srgbClr val="FF99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Игры на развитие творческих способностей</a:t>
            </a:r>
            <a:endParaRPr lang="ru-RU" sz="32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857224" y="2269654"/>
            <a:ext cx="742955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onstantia" pitchFamily="18" charset="0"/>
                <a:ea typeface="Times New Roman" pitchFamily="18" charset="0"/>
                <a:cs typeface="Consolas" pitchFamily="49" charset="0"/>
              </a:rPr>
              <a:t>« Посмотри на облака . На что они похожи?»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Constantia" pitchFamily="18" charset="0"/>
              <a:cs typeface="Consolas" pitchFamily="49" charset="0"/>
            </a:endParaRPr>
          </a:p>
        </p:txBody>
      </p:sp>
      <p:pic>
        <p:nvPicPr>
          <p:cNvPr id="14" name="Рисунок 13" descr="http://kllproject.lv/wp-content/uploads/2012/05/trusis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2976" y="2928934"/>
            <a:ext cx="2857520" cy="12858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 rot="10800000" flipV="1">
            <a:off x="857221" y="4356935"/>
            <a:ext cx="7786741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onstantia" pitchFamily="18" charset="0"/>
                <a:ea typeface="Times New Roman" pitchFamily="18" charset="0"/>
                <a:cs typeface="Times New Roman" pitchFamily="18" charset="0"/>
              </a:rPr>
              <a:t>Найди необычную веточку и придумай , на что она может быть похожа…» 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Constantia" pitchFamily="18" charset="0"/>
              <a:cs typeface="Arial" pitchFamily="34" charset="0"/>
            </a:endParaRPr>
          </a:p>
        </p:txBody>
      </p:sp>
      <p:pic>
        <p:nvPicPr>
          <p:cNvPr id="8" name="Рисунок 7" descr="solnishko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29520" y="357166"/>
            <a:ext cx="1389490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 descr="C:\Documents and Settings\Пользователь\Мои документы\Downloads\images (8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29256" y="2857496"/>
            <a:ext cx="2649699" cy="138793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" name="Picture 2" descr="http://www.lidl.de/media/product/0/1/1/1/5/6/4/europet-bernina-aquariumdekoration-wurzel-mangrove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86116" y="5214950"/>
            <a:ext cx="1905012" cy="142876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1" name="Скругленный прямоугольник 10"/>
          <p:cNvSpPr/>
          <p:nvPr/>
        </p:nvSpPr>
        <p:spPr>
          <a:xfrm>
            <a:off x="857224" y="1571612"/>
            <a:ext cx="7143800" cy="500066"/>
          </a:xfrm>
          <a:prstGeom prst="roundRect">
            <a:avLst/>
          </a:prstGeom>
          <a:solidFill>
            <a:srgbClr val="CCFF66"/>
          </a:solidFill>
          <a:ln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развитие воображения.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Documents and Settings\Пользователь\Мои документы\Downloads\images (9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" name="Скругленная прямоугольная выноска 8"/>
          <p:cNvSpPr/>
          <p:nvPr/>
        </p:nvSpPr>
        <p:spPr>
          <a:xfrm>
            <a:off x="1214414" y="214290"/>
            <a:ext cx="4429156" cy="785818"/>
          </a:xfrm>
          <a:prstGeom prst="wedgeRoundRectCallout">
            <a:avLst>
              <a:gd name="adj1" fmla="val -19307"/>
              <a:gd name="adj2" fmla="val 87206"/>
              <a:gd name="adj3" fmla="val 16667"/>
            </a:avLst>
          </a:prstGeom>
          <a:solidFill>
            <a:srgbClr val="FF99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Волшебная бумага</a:t>
            </a:r>
            <a:endParaRPr lang="ru-RU" sz="36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2779" name="Picture 11" descr="C:\Users\User\Pictures\2015-10-07\05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8" y="1285860"/>
            <a:ext cx="3714776" cy="27146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2781" name="Picture 13" descr="C:\Users\User\Pictures\2015-10-09\00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1357299"/>
            <a:ext cx="3714776" cy="25717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 descr="solnishko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54510" y="285728"/>
            <a:ext cx="1389490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User\Pictures\2015-10-19\026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86050" y="4000504"/>
            <a:ext cx="3571900" cy="264320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Documents and Settings\Пользователь\Мои документы\Downloads\images (9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Скругленная прямоугольная выноска 5"/>
          <p:cNvSpPr/>
          <p:nvPr/>
        </p:nvSpPr>
        <p:spPr>
          <a:xfrm>
            <a:off x="285720" y="214290"/>
            <a:ext cx="7929618" cy="1000132"/>
          </a:xfrm>
          <a:prstGeom prst="wedgeRoundRectCallout">
            <a:avLst>
              <a:gd name="adj1" fmla="val -20833"/>
              <a:gd name="adj2" fmla="val 85088"/>
              <a:gd name="adj3" fmla="val 16667"/>
            </a:avLst>
          </a:prstGeom>
          <a:solidFill>
            <a:srgbClr val="FF99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Природная мозаика</a:t>
            </a:r>
          </a:p>
          <a:p>
            <a:pPr algn="ctr"/>
            <a:endParaRPr lang="ru-RU" sz="3200" b="1" i="1" dirty="0"/>
          </a:p>
        </p:txBody>
      </p:sp>
      <p:pic>
        <p:nvPicPr>
          <p:cNvPr id="2050" name="Picture 2" descr="C:\Users\User\Pictures\2015-10-15\02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62" y="1571612"/>
            <a:ext cx="6643734" cy="49828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 descr="solnishko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54510" y="1000108"/>
            <a:ext cx="1389490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Documents and Settings\Пользователь\Мои документы\Downloads\images (9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Скругленная прямоугольная выноска 1"/>
          <p:cNvSpPr/>
          <p:nvPr/>
        </p:nvSpPr>
        <p:spPr>
          <a:xfrm>
            <a:off x="857224" y="0"/>
            <a:ext cx="7429552" cy="1000132"/>
          </a:xfrm>
          <a:prstGeom prst="wedgeRoundRectCallout">
            <a:avLst>
              <a:gd name="adj1" fmla="val -20833"/>
              <a:gd name="adj2" fmla="val 85088"/>
              <a:gd name="adj3" fmla="val 16667"/>
            </a:avLst>
          </a:prstGeom>
          <a:solidFill>
            <a:srgbClr val="FF99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 smtClean="0"/>
          </a:p>
          <a:p>
            <a:pPr algn="ctr"/>
            <a:r>
              <a:rPr lang="ru-RU" sz="3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Природная мозаика </a:t>
            </a:r>
          </a:p>
          <a:p>
            <a:pPr algn="ctr"/>
            <a:endParaRPr lang="ru-RU" sz="3200" b="1" i="1" dirty="0"/>
          </a:p>
        </p:txBody>
      </p:sp>
      <p:pic>
        <p:nvPicPr>
          <p:cNvPr id="4" name="Picture 3" descr="C:\Users\User\Pictures\2014-09-18\020.JPG"/>
          <p:cNvPicPr>
            <a:picLocks noChangeAspect="1" noChangeArrowheads="1"/>
          </p:cNvPicPr>
          <p:nvPr/>
        </p:nvPicPr>
        <p:blipFill>
          <a:blip r:embed="rId3" cstate="print">
            <a:lum contrast="30000"/>
          </a:blip>
          <a:srcRect/>
          <a:stretch>
            <a:fillRect/>
          </a:stretch>
        </p:blipFill>
        <p:spPr bwMode="auto">
          <a:xfrm>
            <a:off x="285720" y="1928802"/>
            <a:ext cx="4247313" cy="30193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Рисунок 7" descr="solnishko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54510" y="857232"/>
            <a:ext cx="1389490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 descr="C:\Users\User\Pictures\2015-10-15\01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3438" y="3429000"/>
            <a:ext cx="4214842" cy="300039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2" descr="C:\Documents and Settings\Пользователь\Мои документы\Downloads\images (9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428596" y="285729"/>
            <a:ext cx="8358246" cy="710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Работа с родителями:</a:t>
            </a:r>
          </a:p>
          <a:p>
            <a:r>
              <a:rPr lang="ru-RU" sz="36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-Родительские собрания</a:t>
            </a:r>
          </a:p>
          <a:p>
            <a:endParaRPr lang="ru-RU" sz="3600" b="1" i="1" dirty="0" smtClean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-Индивидуальное консультирование</a:t>
            </a:r>
          </a:p>
          <a:p>
            <a:endParaRPr lang="ru-RU" sz="3600" b="1" i="1" dirty="0" smtClean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-Анкетирование</a:t>
            </a:r>
          </a:p>
          <a:p>
            <a:endParaRPr lang="ru-RU" sz="3600" b="1" i="1" dirty="0" smtClean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-Семейные проекты</a:t>
            </a:r>
          </a:p>
          <a:p>
            <a:endParaRPr lang="ru-RU" sz="3600" b="1" i="1" dirty="0" smtClean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-Творческие задания</a:t>
            </a:r>
            <a:endParaRPr lang="ru-RU" sz="3600" b="1" i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sz="3600" b="1" i="1" dirty="0" smtClean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800" dirty="0"/>
          </a:p>
        </p:txBody>
      </p:sp>
      <p:pic>
        <p:nvPicPr>
          <p:cNvPr id="10" name="Рисунок 9" descr="solnishko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29454" y="357166"/>
            <a:ext cx="1389490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Documents and Settings\Пользователь\Мои документы\Downloads\images (9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" name="Picture 2" descr="C:\Users\User\Desktop\на сайт с детьми работа\0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928670"/>
            <a:ext cx="3714776" cy="27860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Picture 3" descr="C:\Users\User\Desktop\на сайт с детьми работа\019 (2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785794"/>
            <a:ext cx="3929090" cy="28932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Picture 4" descr="C:\Users\User\Desktop\на сайт с детьми работа\16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00364" y="4643422"/>
            <a:ext cx="2952770" cy="221457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 descr="solnishko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754510" y="214290"/>
            <a:ext cx="1389490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Скругленная прямоугольная выноска 8"/>
          <p:cNvSpPr/>
          <p:nvPr/>
        </p:nvSpPr>
        <p:spPr>
          <a:xfrm>
            <a:off x="357158" y="214290"/>
            <a:ext cx="6357982" cy="642942"/>
          </a:xfrm>
          <a:prstGeom prst="wedgeRoundRectCallout">
            <a:avLst>
              <a:gd name="adj1" fmla="val -20833"/>
              <a:gd name="adj2" fmla="val 85088"/>
              <a:gd name="adj3" fmla="val 16667"/>
            </a:avLst>
          </a:prstGeom>
          <a:solidFill>
            <a:srgbClr val="FF99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Работа с родителями</a:t>
            </a:r>
            <a:endParaRPr lang="ru-RU" sz="3600" b="1" i="1" dirty="0">
              <a:solidFill>
                <a:schemeClr val="tx1"/>
              </a:solidFill>
            </a:endParaRPr>
          </a:p>
        </p:txBody>
      </p:sp>
      <p:pic>
        <p:nvPicPr>
          <p:cNvPr id="2050" name="Picture 2" descr="C:\Users\User\Pictures\2015-10-19\03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8596" y="3857628"/>
            <a:ext cx="2357454" cy="289191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51" name="Picture 3" descr="C:\Users\User\Pictures\2015-10-15\034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143636" y="3881417"/>
            <a:ext cx="2375313" cy="29765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Пользователь\Мои документы\Downloads\images (9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Рисунок 4" descr="solnishko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54510" y="0"/>
            <a:ext cx="1389490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кругленная прямоугольная выноска 5"/>
          <p:cNvSpPr/>
          <p:nvPr/>
        </p:nvSpPr>
        <p:spPr>
          <a:xfrm>
            <a:off x="1071538" y="428604"/>
            <a:ext cx="6500858" cy="1000132"/>
          </a:xfrm>
          <a:prstGeom prst="wedgeRoundRectCallout">
            <a:avLst>
              <a:gd name="adj1" fmla="val -20833"/>
              <a:gd name="adj2" fmla="val 85088"/>
              <a:gd name="adj3" fmla="val 16667"/>
            </a:avLst>
          </a:prstGeom>
          <a:solidFill>
            <a:srgbClr val="FF99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Работа с педагогами</a:t>
            </a:r>
            <a:endParaRPr lang="ru-RU" sz="3600" b="1" i="1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71538" y="1785926"/>
            <a:ext cx="692948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*</a:t>
            </a:r>
            <a:r>
              <a:rPr lang="ru-RU" sz="28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Мастер –классы</a:t>
            </a:r>
            <a:br>
              <a:rPr lang="ru-RU" sz="28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*Деловые игры</a:t>
            </a:r>
            <a:br>
              <a:rPr lang="ru-RU" sz="28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*Консультирование</a:t>
            </a:r>
            <a:br>
              <a:rPr lang="ru-RU" sz="28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*Педагогические ситуации</a:t>
            </a:r>
            <a:br>
              <a:rPr lang="ru-RU" sz="28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*Семинары-практикумы</a:t>
            </a:r>
            <a:br>
              <a:rPr lang="ru-RU" sz="28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*Проектная деятельность</a:t>
            </a:r>
            <a:br>
              <a:rPr lang="ru-RU" sz="28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28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Documents and Settings\Пользователь\Мои документы\Downloads\images (9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Рисунок 3" descr="solnishko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72330" y="357166"/>
            <a:ext cx="1857388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кругленная прямоугольная выноска 5"/>
          <p:cNvSpPr/>
          <p:nvPr/>
        </p:nvSpPr>
        <p:spPr>
          <a:xfrm>
            <a:off x="357158" y="428604"/>
            <a:ext cx="6500858" cy="1000132"/>
          </a:xfrm>
          <a:prstGeom prst="wedgeRoundRectCallout">
            <a:avLst>
              <a:gd name="adj1" fmla="val -20833"/>
              <a:gd name="adj2" fmla="val 85088"/>
              <a:gd name="adj3" fmla="val 16667"/>
            </a:avLst>
          </a:prstGeom>
          <a:solidFill>
            <a:srgbClr val="FF99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Работа с педагогами</a:t>
            </a:r>
            <a:endParaRPr lang="ru-RU" sz="3600" b="1" i="1" dirty="0">
              <a:solidFill>
                <a:schemeClr val="tx1"/>
              </a:solidFill>
            </a:endParaRPr>
          </a:p>
        </p:txBody>
      </p:sp>
      <p:pic>
        <p:nvPicPr>
          <p:cNvPr id="7" name="Рисунок 6" descr="C:\Users\User\Pictures\2015-10-19\002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2000240"/>
            <a:ext cx="4214842" cy="31432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074" name="Picture 2" descr="C:\Users\User\Pictures\2015-10-22\00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19593" y="3214686"/>
            <a:ext cx="4381530" cy="32861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Documents and Settings\Пользователь\Мои документы\Downloads\images (9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142976" y="2214554"/>
            <a:ext cx="6929486" cy="435811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endParaRPr lang="ru-RU" sz="2800" b="1" i="1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Дети с большим удовольствием откликаются на все новое и необычное. </a:t>
            </a:r>
          </a:p>
          <a:p>
            <a:pPr algn="ctr">
              <a:lnSpc>
                <a:spcPct val="90000"/>
              </a:lnSpc>
            </a:pP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Работы  моих детей стали более разнообразнее и сложнее. </a:t>
            </a:r>
          </a:p>
          <a:p>
            <a:pPr algn="ctr">
              <a:lnSpc>
                <a:spcPct val="90000"/>
              </a:lnSpc>
            </a:pP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Дети стали более активными, инициативными, способными к принятию самостоятельных и оригинальных решений. </a:t>
            </a:r>
          </a:p>
          <a:p>
            <a:pPr algn="ctr">
              <a:lnSpc>
                <a:spcPct val="90000"/>
              </a:lnSpc>
            </a:pPr>
            <a:endParaRPr lang="ru-RU" sz="2800" b="1" i="1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90000"/>
              </a:lnSpc>
            </a:pPr>
            <a:endParaRPr lang="ru-RU" sz="2800" b="1" i="1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solnishko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15206" y="428604"/>
            <a:ext cx="1389490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Скругленная прямоугольная выноска 8"/>
          <p:cNvSpPr/>
          <p:nvPr/>
        </p:nvSpPr>
        <p:spPr>
          <a:xfrm>
            <a:off x="500034" y="214290"/>
            <a:ext cx="6500858" cy="1000132"/>
          </a:xfrm>
          <a:prstGeom prst="wedgeRoundRectCallout">
            <a:avLst>
              <a:gd name="adj1" fmla="val -20833"/>
              <a:gd name="adj2" fmla="val 85088"/>
              <a:gd name="adj3" fmla="val 16667"/>
            </a:avLst>
          </a:prstGeom>
          <a:solidFill>
            <a:srgbClr val="FF99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Результаты.</a:t>
            </a:r>
            <a:r>
              <a:rPr lang="ru-RU" sz="28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Рамка 9"/>
          <p:cNvSpPr/>
          <p:nvPr/>
        </p:nvSpPr>
        <p:spPr>
          <a:xfrm>
            <a:off x="500034" y="1571612"/>
            <a:ext cx="8215370" cy="5072098"/>
          </a:xfrm>
          <a:prstGeom prst="fram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Documents and Settings\Пользователь\Мои документы\Downloads\images (9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Облако 6"/>
          <p:cNvSpPr/>
          <p:nvPr/>
        </p:nvSpPr>
        <p:spPr>
          <a:xfrm>
            <a:off x="500034" y="1285836"/>
            <a:ext cx="8072494" cy="5572164"/>
          </a:xfrm>
          <a:prstGeom prst="cloud">
            <a:avLst/>
          </a:prstGeom>
          <a:solidFill>
            <a:schemeClr val="bg1"/>
          </a:solidFill>
          <a:ln>
            <a:solidFill>
              <a:srgbClr val="00206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214414" y="2500306"/>
            <a:ext cx="650085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Разработана система игровых и занимательных занятий по конструированию, включающая эффективные методические приемы формирования у детей дошкольного возраста конструктивных способностей.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ая прямоугольная выноска 5"/>
          <p:cNvSpPr/>
          <p:nvPr/>
        </p:nvSpPr>
        <p:spPr>
          <a:xfrm>
            <a:off x="857224" y="285728"/>
            <a:ext cx="6500858" cy="1000132"/>
          </a:xfrm>
          <a:prstGeom prst="wedgeRoundRectCallout">
            <a:avLst>
              <a:gd name="adj1" fmla="val -20833"/>
              <a:gd name="adj2" fmla="val 85088"/>
              <a:gd name="adj3" fmla="val 16667"/>
            </a:avLst>
          </a:prstGeom>
          <a:solidFill>
            <a:srgbClr val="FF99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Вывод:</a:t>
            </a:r>
            <a:endParaRPr lang="ru-RU" sz="4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solnishko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00958" y="571480"/>
            <a:ext cx="1389490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Documents and Settings\Пользователь\Мои документы\Downloads\images (9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1538" y="1643050"/>
            <a:ext cx="7358114" cy="4572032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pPr lvl="0" algn="l"/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Л.В.Куцакова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« Конструирование и художественный труд в детском саду»/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Куцакова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Л.В.-ООО»ТЦ Сфера»,2012г./</a:t>
            </a:r>
          </a:p>
          <a:p>
            <a:pPr lvl="0" algn="l"/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Варкни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Н. Ребёнок в мире творчества / Н.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Варкни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Р. Калинина // Дошкольное воспитание. -2003. - № 6. </a:t>
            </a:r>
          </a:p>
          <a:p>
            <a:pPr lvl="0" algn="l"/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Гульянц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Э.К. Что можно сделать из природного материала/ Э.К.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Гульянц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И.Я.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Базик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– М.: Просвещение, 1991г./</a:t>
            </a:r>
          </a:p>
          <a:p>
            <a:pPr lvl="0" algn="l"/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Давидчук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А.Н. Развитие у дошкольников конструктивного творчества /А.Н.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Давидчук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– 2-е изд., доп. – М.: Просвещение, 1976.</a:t>
            </a:r>
          </a:p>
          <a:p>
            <a:pPr lvl="0" algn="l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Дементьева Л. Бумажная пластика и оригами / Л. Дементьева // Дошкольное воспитание. -2003. - № 8</a:t>
            </a:r>
          </a:p>
          <a:p>
            <a:pPr lvl="0" algn="l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Дьяченко О.М. Воображение дошкольника / О.М. Дьяченко. - М.: Знание, 1986.</a:t>
            </a:r>
          </a:p>
          <a:p>
            <a:pPr lvl="0" algn="l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Казакова Т.Г. Развитие у дошкольников творчества: пособие для воспитателей детского сада / Т.Г. Казакова. – М.: Просвещение, 1985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Скругленная прямоугольная выноска 3"/>
          <p:cNvSpPr/>
          <p:nvPr/>
        </p:nvSpPr>
        <p:spPr>
          <a:xfrm>
            <a:off x="785786" y="357166"/>
            <a:ext cx="6500858" cy="1000132"/>
          </a:xfrm>
          <a:prstGeom prst="wedgeRoundRectCallout">
            <a:avLst>
              <a:gd name="adj1" fmla="val -20833"/>
              <a:gd name="adj2" fmla="val 85088"/>
              <a:gd name="adj3" fmla="val 16667"/>
            </a:avLst>
          </a:prstGeom>
          <a:solidFill>
            <a:srgbClr val="FF99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Источник:</a:t>
            </a:r>
            <a:endParaRPr lang="ru-RU" sz="4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solnishko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00958" y="285728"/>
            <a:ext cx="1389490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Documents and Settings\Пользователь\Мои документы\Downloads\images (7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642910" y="785794"/>
            <a:ext cx="600079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4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solnishko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58082" y="0"/>
            <a:ext cx="1389490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Блок-схема: альтернативный процесс 6"/>
          <p:cNvSpPr/>
          <p:nvPr/>
        </p:nvSpPr>
        <p:spPr>
          <a:xfrm>
            <a:off x="5000628" y="1571612"/>
            <a:ext cx="3929090" cy="5000660"/>
          </a:xfrm>
          <a:prstGeom prst="flowChartAlternateProcess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Воспитатель – профессия наша,</a:t>
            </a:r>
          </a:p>
          <a:p>
            <a:pPr algn="ctr"/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порою без званий, наград</a:t>
            </a:r>
          </a:p>
          <a:p>
            <a:pPr algn="ctr"/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Все равно свою любим работу</a:t>
            </a:r>
          </a:p>
          <a:p>
            <a:pPr algn="ctr"/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торопимся все в детский сад.</a:t>
            </a:r>
          </a:p>
          <a:p>
            <a:pPr algn="ctr"/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Год за годом проходит в заботах.</a:t>
            </a:r>
          </a:p>
          <a:p>
            <a:pPr algn="ctr"/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Все для них – для родных малышей</a:t>
            </a:r>
          </a:p>
          <a:p>
            <a:pPr algn="ctr"/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Изучаем, внедряем в работу</a:t>
            </a:r>
          </a:p>
          <a:p>
            <a:pPr algn="ctr"/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Инновации нынешних дней.</a:t>
            </a:r>
          </a:p>
          <a:p>
            <a:pPr algn="ctr"/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в потоке жизни текущей</a:t>
            </a:r>
          </a:p>
          <a:p>
            <a:pPr algn="ctr"/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 забыть нам о мире души,</a:t>
            </a:r>
          </a:p>
          <a:p>
            <a:pPr algn="ctr"/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Чтобы чуткими, добрыми, смелыми</a:t>
            </a:r>
          </a:p>
          <a:p>
            <a:pPr algn="ctr"/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Выходили в свет малыши.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3261</TotalTime>
  <Words>595</Words>
  <Application>Microsoft Office PowerPoint</Application>
  <PresentationFormat>Экран (4:3)</PresentationFormat>
  <Paragraphs>111</Paragraphs>
  <Slides>31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Тема Office</vt:lpstr>
      <vt:lpstr>  Муниципальное бюджетное дошкольное образовательное учреждение детский сад №2 «Ладушки» муниципального образования Староминский район 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Задачи: *Воспитывать самостоятельность, инициативность  * Создавать условия для развития способностей каждого ребенка.     * Развивать творческий потенциал дошкольников, инициативную позицию  решения поставленной проблемы. * Формировать у детей навыки художественно-конструктивной деятельности. * Стимулировать сотворчество детей со сверстниками и взрослыми </vt:lpstr>
      <vt:lpstr>Слайд 10</vt:lpstr>
      <vt:lpstr>Слайд 11</vt:lpstr>
      <vt:lpstr>Слайд 12</vt:lpstr>
      <vt:lpstr>Методы и приемы: 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 user</cp:lastModifiedBy>
  <cp:revision>309</cp:revision>
  <dcterms:created xsi:type="dcterms:W3CDTF">2015-10-07T17:46:44Z</dcterms:created>
  <dcterms:modified xsi:type="dcterms:W3CDTF">2015-10-25T15:28:57Z</dcterms:modified>
</cp:coreProperties>
</file>