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2"/>
  </p:notesMasterIdLst>
  <p:sldIdLst>
    <p:sldId id="262" r:id="rId2"/>
    <p:sldId id="297" r:id="rId3"/>
    <p:sldId id="263" r:id="rId4"/>
    <p:sldId id="267" r:id="rId5"/>
    <p:sldId id="264" r:id="rId6"/>
    <p:sldId id="271" r:id="rId7"/>
    <p:sldId id="265" r:id="rId8"/>
    <p:sldId id="268" r:id="rId9"/>
    <p:sldId id="273" r:id="rId10"/>
    <p:sldId id="266" r:id="rId11"/>
    <p:sldId id="269" r:id="rId12"/>
    <p:sldId id="270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5" r:id="rId23"/>
    <p:sldId id="288" r:id="rId24"/>
    <p:sldId id="289" r:id="rId25"/>
    <p:sldId id="290" r:id="rId26"/>
    <p:sldId id="291" r:id="rId27"/>
    <p:sldId id="292" r:id="rId28"/>
    <p:sldId id="301" r:id="rId29"/>
    <p:sldId id="293" r:id="rId30"/>
    <p:sldId id="299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94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5F5360-DC0F-42E5-B141-1E8BA00091F7}" type="datetimeFigureOut">
              <a:rPr lang="ru-RU" smtClean="0"/>
              <a:pPr/>
              <a:t>04.06.2013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1B8E3B-5F5C-4A7E-BC75-98903DC6F52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47603-133F-420C-839B-352D4C5AE24E}" type="datetimeFigureOut">
              <a:rPr lang="ru-RU" smtClean="0"/>
              <a:pPr/>
              <a:t>04.06.2013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1CE37-0715-4FBC-804D-02222FB6E0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47603-133F-420C-839B-352D4C5AE24E}" type="datetimeFigureOut">
              <a:rPr lang="ru-RU" smtClean="0"/>
              <a:pPr/>
              <a:t>04.06.2013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1CE37-0715-4FBC-804D-02222FB6E0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47603-133F-420C-839B-352D4C5AE24E}" type="datetimeFigureOut">
              <a:rPr lang="ru-RU" smtClean="0"/>
              <a:pPr/>
              <a:t>04.06.2013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1CE37-0715-4FBC-804D-02222FB6E0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47603-133F-420C-839B-352D4C5AE24E}" type="datetimeFigureOut">
              <a:rPr lang="ru-RU" smtClean="0"/>
              <a:pPr/>
              <a:t>04.06.2013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1CE37-0715-4FBC-804D-02222FB6E0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47603-133F-420C-839B-352D4C5AE24E}" type="datetimeFigureOut">
              <a:rPr lang="ru-RU" smtClean="0"/>
              <a:pPr/>
              <a:t>04.06.2013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1CE37-0715-4FBC-804D-02222FB6E0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47603-133F-420C-839B-352D4C5AE24E}" type="datetimeFigureOut">
              <a:rPr lang="ru-RU" smtClean="0"/>
              <a:pPr/>
              <a:t>04.06.2013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1CE37-0715-4FBC-804D-02222FB6E0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47603-133F-420C-839B-352D4C5AE24E}" type="datetimeFigureOut">
              <a:rPr lang="ru-RU" smtClean="0"/>
              <a:pPr/>
              <a:t>04.06.2013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1CE37-0715-4FBC-804D-02222FB6E0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47603-133F-420C-839B-352D4C5AE24E}" type="datetimeFigureOut">
              <a:rPr lang="ru-RU" smtClean="0"/>
              <a:pPr/>
              <a:t>04.06.2013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1CE37-0715-4FBC-804D-02222FB6E0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47603-133F-420C-839B-352D4C5AE24E}" type="datetimeFigureOut">
              <a:rPr lang="ru-RU" smtClean="0"/>
              <a:pPr/>
              <a:t>04.06.2013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1F1CE37-0715-4FBC-804D-02222FB6E07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47603-133F-420C-839B-352D4C5AE24E}" type="datetimeFigureOut">
              <a:rPr lang="ru-RU" smtClean="0"/>
              <a:pPr/>
              <a:t>04.06.2013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1CE37-0715-4FBC-804D-02222FB6E0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47603-133F-420C-839B-352D4C5AE24E}" type="datetimeFigureOut">
              <a:rPr lang="ru-RU" smtClean="0"/>
              <a:pPr/>
              <a:t>04.06.2013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1CE37-0715-4FBC-804D-02222FB6E0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AC47603-133F-420C-839B-352D4C5AE24E}" type="datetimeFigureOut">
              <a:rPr lang="ru-RU" smtClean="0"/>
              <a:pPr/>
              <a:t>04.06.2013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1F1CE37-0715-4FBC-804D-02222FB6E074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WordArt 4"/>
          <p:cNvSpPr>
            <a:spLocks noChangeArrowheads="1" noChangeShapeType="1" noTextEdit="1"/>
          </p:cNvSpPr>
          <p:nvPr/>
        </p:nvSpPr>
        <p:spPr bwMode="auto">
          <a:xfrm>
            <a:off x="250825" y="1341438"/>
            <a:ext cx="8712200" cy="2016125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Оптические иллюзии</a:t>
            </a:r>
          </a:p>
        </p:txBody>
      </p:sp>
      <p:sp>
        <p:nvSpPr>
          <p:cNvPr id="35846" name="WordArt 6"/>
          <p:cNvSpPr>
            <a:spLocks noChangeArrowheads="1" noChangeShapeType="1" noTextEdit="1"/>
          </p:cNvSpPr>
          <p:nvPr/>
        </p:nvSpPr>
        <p:spPr bwMode="auto">
          <a:xfrm>
            <a:off x="1403350" y="3141663"/>
            <a:ext cx="6337300" cy="1511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или</a:t>
            </a:r>
          </a:p>
          <a:p>
            <a:pPr algn="ctr"/>
            <a:r>
              <a:rPr lang="ru-RU" sz="3600" b="1" kern="10" dirty="0">
                <a:ln w="9525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Обман зрения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20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20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4" grpId="0" animBg="1"/>
      <p:bldP spid="3584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7224" y="1214422"/>
            <a:ext cx="7572428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000" dirty="0" smtClean="0">
                <a:solidFill>
                  <a:srgbClr val="66FFFF"/>
                </a:solidFill>
              </a:rPr>
              <a:t>Во-первых, изображение на сетчатке перевернуто. </a:t>
            </a:r>
            <a:endParaRPr lang="en-US" sz="2000" dirty="0" smtClean="0">
              <a:solidFill>
                <a:srgbClr val="66FFFF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2000" dirty="0" smtClean="0">
              <a:solidFill>
                <a:srgbClr val="66FFFF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solidFill>
                  <a:srgbClr val="66FFFF"/>
                </a:solidFill>
              </a:rPr>
              <a:t>Во-вторых, из-за несовершенных оптических </a:t>
            </a:r>
            <a:r>
              <a:rPr lang="en-US" sz="2000" dirty="0" smtClean="0">
                <a:solidFill>
                  <a:srgbClr val="66FFFF"/>
                </a:solidFill>
              </a:rPr>
              <a:t> </a:t>
            </a:r>
          </a:p>
          <a:p>
            <a:r>
              <a:rPr lang="ru-RU" sz="2000" dirty="0" smtClean="0">
                <a:solidFill>
                  <a:srgbClr val="66FFFF"/>
                </a:solidFill>
              </a:rPr>
              <a:t>свойств глаза,  картинка</a:t>
            </a:r>
            <a:r>
              <a:rPr lang="en-US" sz="2000" dirty="0" smtClean="0">
                <a:solidFill>
                  <a:srgbClr val="66FFFF"/>
                </a:solidFill>
              </a:rPr>
              <a:t> </a:t>
            </a:r>
            <a:r>
              <a:rPr lang="ru-RU" sz="2000" dirty="0" smtClean="0">
                <a:solidFill>
                  <a:srgbClr val="66FFFF"/>
                </a:solidFill>
              </a:rPr>
              <a:t>на сетчатке </a:t>
            </a:r>
            <a:r>
              <a:rPr lang="en-US" sz="2000" dirty="0" smtClean="0">
                <a:solidFill>
                  <a:srgbClr val="66FFFF"/>
                </a:solidFill>
              </a:rPr>
              <a:t>    </a:t>
            </a:r>
            <a:r>
              <a:rPr lang="ru-RU" sz="2000" dirty="0" err="1" smtClean="0">
                <a:solidFill>
                  <a:srgbClr val="66FFFF"/>
                </a:solidFill>
              </a:rPr>
              <a:t>расфокусирована</a:t>
            </a:r>
            <a:r>
              <a:rPr lang="ru-RU" sz="2000" dirty="0" smtClean="0">
                <a:solidFill>
                  <a:srgbClr val="66FFFF"/>
                </a:solidFill>
              </a:rPr>
              <a:t> или</a:t>
            </a:r>
            <a:endParaRPr lang="en-US" sz="2000" dirty="0" smtClean="0">
              <a:solidFill>
                <a:srgbClr val="66FFFF"/>
              </a:solidFill>
            </a:endParaRPr>
          </a:p>
          <a:p>
            <a:r>
              <a:rPr lang="ru-RU" sz="2000" dirty="0" smtClean="0">
                <a:solidFill>
                  <a:srgbClr val="66FFFF"/>
                </a:solidFill>
              </a:rPr>
              <a:t>размазана. </a:t>
            </a:r>
            <a:endParaRPr lang="en-US" sz="2000" dirty="0" smtClean="0">
              <a:solidFill>
                <a:srgbClr val="66FFFF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2000" dirty="0" smtClean="0">
              <a:solidFill>
                <a:srgbClr val="66FFFF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solidFill>
                  <a:srgbClr val="66FFFF"/>
                </a:solidFill>
              </a:rPr>
              <a:t>В-третьих, глаз совершает постоянные движения. Таким </a:t>
            </a:r>
            <a:r>
              <a:rPr lang="en-US" sz="2000" dirty="0" smtClean="0">
                <a:solidFill>
                  <a:srgbClr val="66FFFF"/>
                </a:solidFill>
              </a:rPr>
              <a:t> </a:t>
            </a:r>
            <a:r>
              <a:rPr lang="ru-RU" sz="2000" dirty="0" smtClean="0">
                <a:solidFill>
                  <a:srgbClr val="66FFFF"/>
                </a:solidFill>
              </a:rPr>
              <a:t>образом, изображение находится в </a:t>
            </a:r>
            <a:r>
              <a:rPr lang="en-US" sz="2000" dirty="0" smtClean="0">
                <a:solidFill>
                  <a:srgbClr val="66FFFF"/>
                </a:solidFill>
              </a:rPr>
              <a:t> </a:t>
            </a:r>
          </a:p>
          <a:p>
            <a:r>
              <a:rPr lang="ru-RU" sz="2000" dirty="0" smtClean="0">
                <a:solidFill>
                  <a:srgbClr val="66FFFF"/>
                </a:solidFill>
              </a:rPr>
              <a:t>постоянной динамике.</a:t>
            </a:r>
            <a:endParaRPr lang="en-US" sz="2000" dirty="0" smtClean="0">
              <a:solidFill>
                <a:srgbClr val="66FFFF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2000" dirty="0" smtClean="0">
              <a:solidFill>
                <a:srgbClr val="66FFFF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solidFill>
                  <a:srgbClr val="66FFFF"/>
                </a:solidFill>
              </a:rPr>
              <a:t> В-четвертых, глаз моргает приблизительно 15 раз в </a:t>
            </a:r>
            <a:endParaRPr lang="en-US" sz="2000" dirty="0" smtClean="0">
              <a:solidFill>
                <a:srgbClr val="66FFFF"/>
              </a:solidFill>
            </a:endParaRPr>
          </a:p>
          <a:p>
            <a:r>
              <a:rPr lang="ru-RU" sz="2000" dirty="0" smtClean="0">
                <a:solidFill>
                  <a:srgbClr val="66FFFF"/>
                </a:solidFill>
              </a:rPr>
              <a:t>минуту, а это значит, что изображение через </a:t>
            </a:r>
            <a:r>
              <a:rPr lang="en-US" sz="2000" dirty="0" smtClean="0">
                <a:solidFill>
                  <a:srgbClr val="66FFFF"/>
                </a:solidFill>
              </a:rPr>
              <a:t> </a:t>
            </a:r>
          </a:p>
          <a:p>
            <a:r>
              <a:rPr lang="ru-RU" sz="2000" dirty="0" smtClean="0">
                <a:solidFill>
                  <a:srgbClr val="66FFFF"/>
                </a:solidFill>
              </a:rPr>
              <a:t>каждые 5-6 секунд перестает проецироваться на </a:t>
            </a:r>
            <a:endParaRPr lang="en-US" sz="2000" dirty="0" smtClean="0">
              <a:solidFill>
                <a:srgbClr val="66FFFF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solidFill>
                  <a:srgbClr val="66FFFF"/>
                </a:solidFill>
              </a:rPr>
              <a:t>сетчат</a:t>
            </a:r>
            <a:r>
              <a:rPr lang="ru-RU" sz="2000" dirty="0" smtClean="0">
                <a:solidFill>
                  <a:srgbClr val="00B0F0"/>
                </a:solidFill>
              </a:rPr>
              <a:t>ку. </a:t>
            </a:r>
            <a:endParaRPr lang="ru-RU" sz="20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ChangeArrowheads="1"/>
          </p:cNvSpPr>
          <p:nvPr/>
        </p:nvSpPr>
        <p:spPr bwMode="auto">
          <a:xfrm>
            <a:off x="611188" y="2822139"/>
            <a:ext cx="7654925" cy="258532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dirty="0">
                <a:solidFill>
                  <a:srgbClr val="66FFFF"/>
                </a:solidFill>
                <a:latin typeface="Comic Sans MS" pitchFamily="66" charset="0"/>
              </a:rPr>
              <a:t>Это ошибки в зрительном восприятии, вызванные неточностью или неадекватностью процессов неосознаваемой коррекции зрительного образа (неверная оценка длины отрезков, величины углов или цвета изображенного объекта, иллюзии движения, «иллюзия отсутствия объекта» — </a:t>
            </a:r>
            <a:r>
              <a:rPr lang="ru-RU" dirty="0" err="1">
                <a:solidFill>
                  <a:srgbClr val="66FFFF"/>
                </a:solidFill>
                <a:latin typeface="Comic Sans MS" pitchFamily="66" charset="0"/>
              </a:rPr>
              <a:t>баннерная</a:t>
            </a:r>
            <a:r>
              <a:rPr lang="ru-RU" dirty="0">
                <a:solidFill>
                  <a:srgbClr val="66FFFF"/>
                </a:solidFill>
                <a:latin typeface="Comic Sans MS" pitchFamily="66" charset="0"/>
              </a:rPr>
              <a:t> слепота, и др.), а также физическими причинами («сплюснутая Луна», «сломанная ложка» в стакане с водой). Причины оптических иллюзий исследуют как при рассмотрении физиологии зрения, так и в рамках изучения психологии зрительного восприятия.</a:t>
            </a:r>
          </a:p>
        </p:txBody>
      </p:sp>
      <p:sp>
        <p:nvSpPr>
          <p:cNvPr id="102405" name="WordArt 5"/>
          <p:cNvSpPr>
            <a:spLocks noChangeArrowheads="1" noChangeShapeType="1" noTextEdit="1"/>
          </p:cNvSpPr>
          <p:nvPr/>
        </p:nvSpPr>
        <p:spPr bwMode="auto">
          <a:xfrm>
            <a:off x="539750" y="260350"/>
            <a:ext cx="8135938" cy="1152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Что такое</a:t>
            </a:r>
          </a:p>
          <a:p>
            <a:pPr algn="ctr"/>
            <a:r>
              <a:rPr lang="ru-RU" sz="3600" b="1" kern="10">
                <a:ln w="9525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оптические иллюзии?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2000"/>
                                        <p:tgtEl>
                                          <p:spTgt spid="102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412875"/>
            <a:ext cx="3381375" cy="4114800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sz="2800" b="1" dirty="0" smtClean="0"/>
              <a:t> </a:t>
            </a:r>
            <a:r>
              <a:rPr lang="ru-RU" sz="2800" dirty="0" smtClean="0">
                <a:solidFill>
                  <a:srgbClr val="FF66FF"/>
                </a:solidFill>
                <a:latin typeface="Comic Sans MS" pitchFamily="66" charset="0"/>
              </a:rPr>
              <a:t>Это вертикально-горизонтальная иллюзия. Обе линии имеют одинаковую длину, однако вертикальная линия кажется длиннее горизонтальной.</a:t>
            </a:r>
          </a:p>
        </p:txBody>
      </p:sp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684213" y="188913"/>
            <a:ext cx="7993062" cy="1544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SzPct val="100000"/>
            </a:pPr>
            <a:r>
              <a:rPr lang="ru-RU" sz="2800" b="1" dirty="0">
                <a:solidFill>
                  <a:srgbClr val="00FF99"/>
                </a:solidFill>
                <a:latin typeface="Comic Sans MS" pitchFamily="66" charset="0"/>
              </a:rPr>
              <a:t>Иллюзия </a:t>
            </a:r>
            <a:r>
              <a:rPr lang="ru-RU" sz="2800" b="1" dirty="0" err="1">
                <a:solidFill>
                  <a:srgbClr val="00FF99"/>
                </a:solidFill>
                <a:latin typeface="Comic Sans MS" pitchFamily="66" charset="0"/>
              </a:rPr>
              <a:t>Вундта-Фика</a:t>
            </a:r>
            <a:r>
              <a:rPr lang="ru-RU" sz="2800" b="1" dirty="0">
                <a:solidFill>
                  <a:srgbClr val="00FF99"/>
                </a:solidFill>
                <a:latin typeface="Comic Sans MS" pitchFamily="66" charset="0"/>
              </a:rPr>
              <a:t> </a:t>
            </a:r>
          </a:p>
          <a:p>
            <a:pPr algn="ctr">
              <a:spcBef>
                <a:spcPct val="20000"/>
              </a:spcBef>
              <a:buSzPct val="100000"/>
            </a:pPr>
            <a:r>
              <a:rPr lang="ru-RU" sz="2800" b="1" dirty="0">
                <a:solidFill>
                  <a:srgbClr val="00FF99"/>
                </a:solidFill>
                <a:latin typeface="Comic Sans MS" pitchFamily="66" charset="0"/>
              </a:rPr>
              <a:t>или перевёрнутое </a:t>
            </a:r>
            <a:r>
              <a:rPr lang="en-US" sz="2800" b="1" dirty="0">
                <a:solidFill>
                  <a:srgbClr val="00FF99"/>
                </a:solidFill>
                <a:latin typeface="Comic Sans MS" pitchFamily="66" charset="0"/>
              </a:rPr>
              <a:t>“</a:t>
            </a:r>
            <a:r>
              <a:rPr lang="ru-RU" sz="2800" b="1" dirty="0">
                <a:solidFill>
                  <a:srgbClr val="00FF99"/>
                </a:solidFill>
                <a:latin typeface="Comic Sans MS" pitchFamily="66" charset="0"/>
              </a:rPr>
              <a:t>Т</a:t>
            </a:r>
            <a:r>
              <a:rPr lang="en-US" sz="2800" b="1" dirty="0">
                <a:solidFill>
                  <a:srgbClr val="00FF99"/>
                </a:solidFill>
                <a:latin typeface="Comic Sans MS" pitchFamily="66" charset="0"/>
              </a:rPr>
              <a:t>” </a:t>
            </a:r>
            <a:r>
              <a:rPr lang="ru-RU" sz="2800" b="1" dirty="0">
                <a:solidFill>
                  <a:srgbClr val="00FF99"/>
                </a:solidFill>
                <a:latin typeface="Comic Sans MS" pitchFamily="66" charset="0"/>
              </a:rPr>
              <a:t>(1851)</a:t>
            </a:r>
          </a:p>
          <a:p>
            <a:pPr algn="ctr">
              <a:spcBef>
                <a:spcPct val="20000"/>
              </a:spcBef>
              <a:buSzPct val="100000"/>
            </a:pPr>
            <a:endParaRPr lang="ru-RU" sz="2800" b="1" dirty="0">
              <a:solidFill>
                <a:srgbClr val="00FF99"/>
              </a:solidFill>
              <a:latin typeface="Comic Sans MS" pitchFamily="66" charset="0"/>
            </a:endParaRPr>
          </a:p>
        </p:txBody>
      </p:sp>
      <p:pic>
        <p:nvPicPr>
          <p:cNvPr id="12292" name="Picture 6" descr="classic-9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725" y="1412875"/>
            <a:ext cx="2028825" cy="1905000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</p:spPr>
      </p:pic>
      <p:pic>
        <p:nvPicPr>
          <p:cNvPr id="76807" name="Picture 7" descr="classic-9-2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2" y="3714752"/>
            <a:ext cx="2095500" cy="2895600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</p:spPr>
      </p:pic>
      <p:pic>
        <p:nvPicPr>
          <p:cNvPr id="76809" name="Picture 9" descr="classic-9-2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3663" y="3716338"/>
            <a:ext cx="2095500" cy="2895600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68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68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68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68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classic-5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484313"/>
            <a:ext cx="4379913" cy="2881312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</p:spPr>
      </p:pic>
      <p:sp>
        <p:nvSpPr>
          <p:cNvPr id="8195" name="Rectangle 7"/>
          <p:cNvSpPr>
            <a:spLocks noChangeArrowheads="1"/>
          </p:cNvSpPr>
          <p:nvPr/>
        </p:nvSpPr>
        <p:spPr bwMode="auto">
          <a:xfrm>
            <a:off x="611188" y="333375"/>
            <a:ext cx="7993062" cy="1031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SzPct val="100000"/>
            </a:pPr>
            <a:r>
              <a:rPr lang="ru-RU" sz="2800" b="1" dirty="0">
                <a:solidFill>
                  <a:srgbClr val="FF66FF"/>
                </a:solidFill>
                <a:latin typeface="Comic Sans MS" pitchFamily="66" charset="0"/>
              </a:rPr>
              <a:t>Иллюзия </a:t>
            </a:r>
            <a:r>
              <a:rPr lang="ru-RU" sz="2800" b="1" dirty="0" err="1">
                <a:solidFill>
                  <a:srgbClr val="FF66FF"/>
                </a:solidFill>
                <a:latin typeface="Comic Sans MS" pitchFamily="66" charset="0"/>
              </a:rPr>
              <a:t>Эббингауза-Титченера</a:t>
            </a:r>
            <a:r>
              <a:rPr lang="ru-RU" sz="2800" b="1" dirty="0">
                <a:solidFill>
                  <a:srgbClr val="FF66FF"/>
                </a:solidFill>
                <a:latin typeface="Comic Sans MS" pitchFamily="66" charset="0"/>
              </a:rPr>
              <a:t> (1902)</a:t>
            </a:r>
          </a:p>
          <a:p>
            <a:pPr algn="ctr">
              <a:spcBef>
                <a:spcPct val="20000"/>
              </a:spcBef>
              <a:buSzPct val="100000"/>
            </a:pPr>
            <a:r>
              <a:rPr lang="ru-RU" sz="2800" b="1" dirty="0">
                <a:solidFill>
                  <a:srgbClr val="FF66FF"/>
                </a:solidFill>
                <a:latin typeface="Comic Sans MS" pitchFamily="66" charset="0"/>
              </a:rPr>
              <a:t>Иллюзия контраста</a:t>
            </a:r>
          </a:p>
        </p:txBody>
      </p:sp>
      <p:sp>
        <p:nvSpPr>
          <p:cNvPr id="73737" name="Rectangle 9"/>
          <p:cNvSpPr>
            <a:spLocks noChangeArrowheads="1"/>
          </p:cNvSpPr>
          <p:nvPr/>
        </p:nvSpPr>
        <p:spPr bwMode="auto">
          <a:xfrm>
            <a:off x="5076825" y="1484313"/>
            <a:ext cx="3649663" cy="2720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buSzPct val="100000"/>
            </a:pPr>
            <a:r>
              <a:rPr lang="ru-RU" dirty="0">
                <a:solidFill>
                  <a:srgbClr val="FFFF00"/>
                </a:solidFill>
                <a:latin typeface="Comic Sans MS" pitchFamily="66" charset="0"/>
              </a:rPr>
              <a:t>Иллюзия, при которой один и тот же предмет воспринимается как более крупный среди маленьких фоновых предметов</a:t>
            </a:r>
            <a:br>
              <a:rPr lang="ru-RU" dirty="0">
                <a:solidFill>
                  <a:srgbClr val="FFFF00"/>
                </a:solidFill>
                <a:latin typeface="Comic Sans MS" pitchFamily="66" charset="0"/>
              </a:rPr>
            </a:br>
            <a:r>
              <a:rPr lang="ru-RU" dirty="0">
                <a:solidFill>
                  <a:srgbClr val="FFFF00"/>
                </a:solidFill>
                <a:latin typeface="Comic Sans MS" pitchFamily="66" charset="0"/>
              </a:rPr>
              <a:t>и меньше среди больших фоновых предметов </a:t>
            </a:r>
          </a:p>
        </p:txBody>
      </p:sp>
      <p:sp>
        <p:nvSpPr>
          <p:cNvPr id="73738" name="Rectangle 10"/>
          <p:cNvSpPr>
            <a:spLocks noChangeArrowheads="1"/>
          </p:cNvSpPr>
          <p:nvPr/>
        </p:nvSpPr>
        <p:spPr bwMode="auto">
          <a:xfrm>
            <a:off x="250825" y="4365625"/>
            <a:ext cx="8680450" cy="22828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SzPct val="100000"/>
            </a:pPr>
            <a:r>
              <a:rPr lang="ru-RU">
                <a:solidFill>
                  <a:srgbClr val="66FFFF"/>
                </a:solidFill>
                <a:latin typeface="Comic Sans MS" pitchFamily="66" charset="0"/>
              </a:rPr>
              <a:t>Что бы убедиться, что круги одинаковые, конечно же, можете воспользоваться линейкой, но можно и без нее.</a:t>
            </a:r>
            <a:br>
              <a:rPr lang="ru-RU">
                <a:solidFill>
                  <a:srgbClr val="66FFFF"/>
                </a:solidFill>
                <a:latin typeface="Comic Sans MS" pitchFamily="66" charset="0"/>
              </a:rPr>
            </a:br>
            <a:r>
              <a:rPr lang="ru-RU">
                <a:solidFill>
                  <a:srgbClr val="66FFFF"/>
                </a:solidFill>
                <a:latin typeface="Comic Sans MS" pitchFamily="66" charset="0"/>
              </a:rPr>
              <a:t>Закройте один глаз и посмотрите в условную точку посредине между кругами.</a:t>
            </a:r>
            <a:br>
              <a:rPr lang="ru-RU">
                <a:solidFill>
                  <a:srgbClr val="66FFFF"/>
                </a:solidFill>
                <a:latin typeface="Comic Sans MS" pitchFamily="66" charset="0"/>
              </a:rPr>
            </a:br>
            <a:r>
              <a:rPr lang="ru-RU">
                <a:solidFill>
                  <a:srgbClr val="66FFFF"/>
                </a:solidFill>
                <a:latin typeface="Comic Sans MS" pitchFamily="66" charset="0"/>
              </a:rPr>
              <a:t>Несколько секунд спустя, вы увидите, что они одинаковые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3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3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7" grpId="0"/>
      <p:bldP spid="737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ChangeArrowheads="1"/>
          </p:cNvSpPr>
          <p:nvPr/>
        </p:nvSpPr>
        <p:spPr bwMode="auto">
          <a:xfrm>
            <a:off x="684213" y="6092825"/>
            <a:ext cx="7772400" cy="584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42900" indent="-342900" algn="ctr">
              <a:spcBef>
                <a:spcPct val="20000"/>
              </a:spcBef>
              <a:buSzPct val="100000"/>
            </a:pPr>
            <a:r>
              <a:rPr lang="ru-RU" sz="2800" b="1">
                <a:solidFill>
                  <a:srgbClr val="00FF99"/>
                </a:solidFill>
                <a:latin typeface="Comic Sans MS" pitchFamily="66" charset="0"/>
              </a:rPr>
              <a:t>Варианты иллюзии Эббингауза-Титченера</a:t>
            </a:r>
          </a:p>
        </p:txBody>
      </p:sp>
      <p:pic>
        <p:nvPicPr>
          <p:cNvPr id="80901" name="Picture 5" descr="classic-5-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9338" y="3284538"/>
            <a:ext cx="4044950" cy="2520950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</p:spPr>
      </p:pic>
      <p:pic>
        <p:nvPicPr>
          <p:cNvPr id="80902" name="Picture 6" descr="classic-5-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4075" y="188913"/>
            <a:ext cx="4991100" cy="2895600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</p:spPr>
      </p:pic>
      <p:pic>
        <p:nvPicPr>
          <p:cNvPr id="80903" name="Picture 7" descr="classic-5-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8313" y="3284538"/>
            <a:ext cx="4095750" cy="2519362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0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0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0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88913"/>
            <a:ext cx="7772400" cy="1008062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b="1" dirty="0" smtClean="0">
                <a:solidFill>
                  <a:srgbClr val="FF0000"/>
                </a:solidFill>
                <a:latin typeface="Comic Sans MS" pitchFamily="66" charset="0"/>
              </a:rPr>
              <a:t>Иллюзия </a:t>
            </a:r>
            <a:r>
              <a:rPr lang="ru-RU" b="1" dirty="0" err="1" smtClean="0">
                <a:solidFill>
                  <a:srgbClr val="FF0000"/>
                </a:solidFill>
                <a:latin typeface="Comic Sans MS" pitchFamily="66" charset="0"/>
              </a:rPr>
              <a:t>Мюллера-Лайера</a:t>
            </a:r>
            <a:r>
              <a:rPr lang="ru-RU" b="1" dirty="0" smtClean="0">
                <a:solidFill>
                  <a:srgbClr val="FF0000"/>
                </a:solidFill>
                <a:latin typeface="Comic Sans MS" pitchFamily="66" charset="0"/>
              </a:rPr>
              <a:t> (1889)</a:t>
            </a:r>
          </a:p>
        </p:txBody>
      </p:sp>
      <p:pic>
        <p:nvPicPr>
          <p:cNvPr id="4099" name="Picture 4" descr="420px-M%C3%BCller-Lyer_illus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628775"/>
            <a:ext cx="4000500" cy="43815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66"/>
            </a:solidFill>
            <a:miter lim="800000"/>
            <a:headEnd/>
            <a:tailEnd/>
          </a:ln>
        </p:spPr>
      </p:pic>
      <p:sp>
        <p:nvSpPr>
          <p:cNvPr id="65541" name="Rectangle 5"/>
          <p:cNvSpPr>
            <a:spLocks noChangeArrowheads="1"/>
          </p:cNvSpPr>
          <p:nvPr/>
        </p:nvSpPr>
        <p:spPr bwMode="auto">
          <a:xfrm>
            <a:off x="4787900" y="2000250"/>
            <a:ext cx="4037013" cy="39354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800" dirty="0">
                <a:solidFill>
                  <a:srgbClr val="FFFF00"/>
                </a:solidFill>
                <a:latin typeface="Comic Sans MS" pitchFamily="66" charset="0"/>
              </a:rPr>
              <a:t>Иллюзия заключается в том, что одна из стрелок визуально кажется длиннее другой, хотя в обоих случаях линии стрелок абсолютно одинаковой длинны.</a:t>
            </a:r>
            <a:endParaRPr lang="en-US" sz="28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4500563" y="1052513"/>
            <a:ext cx="446405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66FFFF"/>
                </a:solidFill>
                <a:latin typeface="Comic Sans MS" pitchFamily="66" charset="0"/>
              </a:rPr>
              <a:t>Какая из стрелок длиннее?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55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55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55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55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1" grpId="0"/>
      <p:bldP spid="6554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6092825"/>
            <a:ext cx="7772400" cy="584200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mtClean="0">
                <a:solidFill>
                  <a:srgbClr val="00FF99"/>
                </a:solidFill>
                <a:latin typeface="Comic Sans MS" pitchFamily="66" charset="0"/>
              </a:rPr>
              <a:t>Варианты иллюзии Мюллера-Лайера</a:t>
            </a:r>
            <a:r>
              <a:rPr lang="ru-RU" smtClean="0">
                <a:latin typeface="Comic Sans MS" pitchFamily="66" charset="0"/>
              </a:rPr>
              <a:t> </a:t>
            </a:r>
          </a:p>
        </p:txBody>
      </p:sp>
      <p:pic>
        <p:nvPicPr>
          <p:cNvPr id="5123" name="Picture 4" descr="classic-1a-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4221163"/>
            <a:ext cx="7410450" cy="1876425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</p:spPr>
      </p:pic>
      <p:pic>
        <p:nvPicPr>
          <p:cNvPr id="5124" name="Picture 5" descr="classic-1a-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513" y="3141663"/>
            <a:ext cx="5329237" cy="1038225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</p:spPr>
      </p:pic>
      <p:pic>
        <p:nvPicPr>
          <p:cNvPr id="5125" name="Picture 6" descr="classic-1a-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525" y="260350"/>
            <a:ext cx="3238500" cy="2774950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</p:spPr>
      </p:pic>
      <p:pic>
        <p:nvPicPr>
          <p:cNvPr id="5126" name="Picture 7" descr="classic-1a-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0825" y="188913"/>
            <a:ext cx="3573463" cy="2879725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341438"/>
            <a:ext cx="3384550" cy="4895850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sz="2400" dirty="0" smtClean="0"/>
              <a:t> </a:t>
            </a:r>
            <a:r>
              <a:rPr lang="ru-RU" sz="2400" dirty="0" smtClean="0">
                <a:solidFill>
                  <a:srgbClr val="66FFFF"/>
                </a:solidFill>
                <a:latin typeface="Comic Sans MS" pitchFamily="66" charset="0"/>
              </a:rPr>
              <a:t>Длинные параллельные линии, пересеченные серией коротких диагональных отрезков, кажутся расходящимися. Эту иллюзию ЦЁЛЬНЕР заметил в 1860 году случайно, рассматривая ткань. </a:t>
            </a:r>
          </a:p>
        </p:txBody>
      </p:sp>
      <p:pic>
        <p:nvPicPr>
          <p:cNvPr id="13315" name="Picture 5" descr="classic-6-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838" y="2349500"/>
            <a:ext cx="5081587" cy="3600450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</p:spPr>
      </p:pic>
      <p:sp>
        <p:nvSpPr>
          <p:cNvPr id="13316" name="Rectangle 7"/>
          <p:cNvSpPr>
            <a:spLocks noChangeArrowheads="1"/>
          </p:cNvSpPr>
          <p:nvPr/>
        </p:nvSpPr>
        <p:spPr bwMode="auto">
          <a:xfrm>
            <a:off x="611188" y="260350"/>
            <a:ext cx="7993062" cy="5191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SzPct val="100000"/>
            </a:pPr>
            <a:r>
              <a:rPr lang="ru-RU" sz="2800" b="1" dirty="0">
                <a:solidFill>
                  <a:srgbClr val="00FF99"/>
                </a:solidFill>
                <a:latin typeface="Comic Sans MS" pitchFamily="66" charset="0"/>
              </a:rPr>
              <a:t>Иллюзия </a:t>
            </a:r>
            <a:r>
              <a:rPr lang="ru-RU" sz="2800" b="1" dirty="0" err="1">
                <a:solidFill>
                  <a:srgbClr val="00FF99"/>
                </a:solidFill>
                <a:latin typeface="Comic Sans MS" pitchFamily="66" charset="0"/>
              </a:rPr>
              <a:t>Цёльнера</a:t>
            </a:r>
            <a:r>
              <a:rPr lang="ru-RU" sz="2800" b="1" dirty="0">
                <a:solidFill>
                  <a:srgbClr val="00FF99"/>
                </a:solidFill>
                <a:latin typeface="Comic Sans MS" pitchFamily="66" charset="0"/>
              </a:rPr>
              <a:t> (1860)</a:t>
            </a:r>
          </a:p>
        </p:txBody>
      </p:sp>
      <p:sp>
        <p:nvSpPr>
          <p:cNvPr id="69640" name="Rectangle 8"/>
          <p:cNvSpPr>
            <a:spLocks noChangeArrowheads="1"/>
          </p:cNvSpPr>
          <p:nvPr/>
        </p:nvSpPr>
        <p:spPr bwMode="auto">
          <a:xfrm>
            <a:off x="4284663" y="981075"/>
            <a:ext cx="446405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FFFF00"/>
                </a:solidFill>
                <a:latin typeface="Comic Sans MS" pitchFamily="66" charset="0"/>
              </a:rPr>
              <a:t>Эти линии расходятся?</a:t>
            </a:r>
          </a:p>
        </p:txBody>
      </p:sp>
      <p:sp>
        <p:nvSpPr>
          <p:cNvPr id="69641" name="Rectangle 9"/>
          <p:cNvSpPr>
            <a:spLocks noChangeArrowheads="1"/>
          </p:cNvSpPr>
          <p:nvPr/>
        </p:nvSpPr>
        <p:spPr bwMode="auto">
          <a:xfrm>
            <a:off x="5148263" y="1557338"/>
            <a:ext cx="3024187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FF66FF"/>
                </a:solidFill>
                <a:latin typeface="Comic Sans MS" pitchFamily="66" charset="0"/>
              </a:rPr>
              <a:t>Они параллельны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9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9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5" grpId="0" build="p"/>
      <p:bldP spid="69640" grpId="0"/>
      <p:bldP spid="6964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8" name="Picture 4" descr="classic-6-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4075" y="260350"/>
            <a:ext cx="4862513" cy="539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Rectangle 5"/>
          <p:cNvSpPr>
            <a:spLocks noChangeArrowheads="1"/>
          </p:cNvSpPr>
          <p:nvPr/>
        </p:nvSpPr>
        <p:spPr bwMode="auto">
          <a:xfrm>
            <a:off x="684213" y="5876925"/>
            <a:ext cx="7772400" cy="584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42900" indent="-342900" algn="ctr">
              <a:spcBef>
                <a:spcPct val="20000"/>
              </a:spcBef>
              <a:buSzPct val="100000"/>
            </a:pPr>
            <a:r>
              <a:rPr lang="ru-RU" sz="2800" b="1" dirty="0">
                <a:solidFill>
                  <a:srgbClr val="00FF99"/>
                </a:solidFill>
                <a:latin typeface="Comic Sans MS" pitchFamily="66" charset="0"/>
              </a:rPr>
              <a:t>Вариант иллюзии </a:t>
            </a:r>
            <a:r>
              <a:rPr lang="ru-RU" sz="2800" b="1" dirty="0" err="1">
                <a:solidFill>
                  <a:srgbClr val="00FF99"/>
                </a:solidFill>
                <a:latin typeface="Comic Sans MS" pitchFamily="66" charset="0"/>
              </a:rPr>
              <a:t>Цёльнера</a:t>
            </a:r>
            <a:endParaRPr lang="ru-RU" sz="2800" b="1" dirty="0">
              <a:solidFill>
                <a:srgbClr val="00FF99"/>
              </a:solidFill>
              <a:latin typeface="Comic Sans MS" pitchFamily="66" charset="0"/>
            </a:endParaRPr>
          </a:p>
        </p:txBody>
      </p:sp>
      <p:pic>
        <p:nvPicPr>
          <p:cNvPr id="77831" name="Picture 7" descr="parall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350" y="620713"/>
            <a:ext cx="6600825" cy="4319587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78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7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76825" y="1989138"/>
            <a:ext cx="3816350" cy="4608512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sz="2400" dirty="0" smtClean="0">
                <a:solidFill>
                  <a:srgbClr val="00FF00"/>
                </a:solidFill>
                <a:latin typeface="Comic Sans MS" pitchFamily="66" charset="0"/>
              </a:rPr>
              <a:t>Эта иллюзия также называется "ложная спираль" или "свитая веревка". Спираль формируется свитыми жилами (веревками) разного цвета и, на самом деле, представляет собой концентрические окружности.</a:t>
            </a:r>
          </a:p>
        </p:txBody>
      </p:sp>
      <p:sp>
        <p:nvSpPr>
          <p:cNvPr id="6147" name="Rectangle 5"/>
          <p:cNvSpPr>
            <a:spLocks noChangeArrowheads="1"/>
          </p:cNvSpPr>
          <p:nvPr/>
        </p:nvSpPr>
        <p:spPr bwMode="auto">
          <a:xfrm>
            <a:off x="611188" y="333375"/>
            <a:ext cx="7993062" cy="5191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SzPct val="100000"/>
            </a:pPr>
            <a:r>
              <a:rPr lang="ru-RU" sz="2800" b="1" dirty="0">
                <a:solidFill>
                  <a:srgbClr val="FFFF00"/>
                </a:solidFill>
                <a:latin typeface="Comic Sans MS" pitchFamily="66" charset="0"/>
              </a:rPr>
              <a:t>Иллюзия Фрейзера и Спираль Фрейзера</a:t>
            </a:r>
            <a:r>
              <a:rPr lang="en-US" sz="2800" b="1" dirty="0">
                <a:solidFill>
                  <a:srgbClr val="FFFF00"/>
                </a:solidFill>
                <a:latin typeface="Comic Sans MS" pitchFamily="66" charset="0"/>
              </a:rPr>
              <a:t>.</a:t>
            </a:r>
            <a:endParaRPr lang="ru-RU" sz="28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6148" name="Picture 6" descr="effect-5-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916113"/>
            <a:ext cx="4635500" cy="4678362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</p:spPr>
      </p:pic>
      <p:sp>
        <p:nvSpPr>
          <p:cNvPr id="51208" name="Rectangle 8"/>
          <p:cNvSpPr>
            <a:spLocks noChangeArrowheads="1"/>
          </p:cNvSpPr>
          <p:nvPr/>
        </p:nvSpPr>
        <p:spPr bwMode="auto">
          <a:xfrm>
            <a:off x="4643438" y="981075"/>
            <a:ext cx="4179887" cy="5191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FF66FF"/>
                </a:solidFill>
                <a:latin typeface="Comic Sans MS" pitchFamily="66" charset="0"/>
              </a:rPr>
              <a:t>Думаете это спираль?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1000"/>
                                        <p:tgtEl>
                                          <p:spTgt spid="51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" dur="1000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 build="p"/>
      <p:bldP spid="5120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8" name="Picture 4" descr="effect-5-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150" y="549275"/>
            <a:ext cx="5715000" cy="5734050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</p:spPr>
      </p:pic>
      <p:pic>
        <p:nvPicPr>
          <p:cNvPr id="67591" name="Picture 7" descr="effect-5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513" y="908050"/>
            <a:ext cx="5038725" cy="5038725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</p:spPr>
      </p:pic>
      <p:pic>
        <p:nvPicPr>
          <p:cNvPr id="67592" name="Picture 8" descr="war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5513" y="981075"/>
            <a:ext cx="5038725" cy="5038725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</p:spPr>
      </p:pic>
      <p:pic>
        <p:nvPicPr>
          <p:cNvPr id="67593" name="Picture 9" descr="effect-5-4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95513" y="836613"/>
            <a:ext cx="5038725" cy="5038725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858229" y="6286520"/>
            <a:ext cx="34275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  <a:buSzPct val="100000"/>
            </a:pPr>
            <a:r>
              <a:rPr lang="ru-RU" b="1" dirty="0" smtClean="0">
                <a:solidFill>
                  <a:srgbClr val="00FF99"/>
                </a:solidFill>
                <a:latin typeface="Comic Sans MS" pitchFamily="66" charset="0"/>
              </a:rPr>
              <a:t>Вариант иллюзии Фрейзера</a:t>
            </a:r>
            <a:endParaRPr lang="ru-RU" b="1" dirty="0">
              <a:solidFill>
                <a:srgbClr val="00FF99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675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7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675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7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675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7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67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484313"/>
            <a:ext cx="3455987" cy="3744912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dirty="0" smtClean="0">
                <a:solidFill>
                  <a:srgbClr val="00FF99"/>
                </a:solidFill>
                <a:latin typeface="Comic Sans MS" pitchFamily="66" charset="0"/>
              </a:rPr>
              <a:t>Два объекта кажутся разными по размерам,</a:t>
            </a:r>
            <a:br>
              <a:rPr lang="ru-RU" dirty="0" smtClean="0">
                <a:solidFill>
                  <a:srgbClr val="00FF99"/>
                </a:solidFill>
                <a:latin typeface="Comic Sans MS" pitchFamily="66" charset="0"/>
              </a:rPr>
            </a:br>
            <a:r>
              <a:rPr lang="ru-RU" dirty="0" smtClean="0">
                <a:solidFill>
                  <a:srgbClr val="00FF99"/>
                </a:solidFill>
                <a:latin typeface="Comic Sans MS" pitchFamily="66" charset="0"/>
              </a:rPr>
              <a:t>хотя, на самом деле, они абсолютно одинаковые.</a:t>
            </a:r>
          </a:p>
        </p:txBody>
      </p:sp>
      <p:sp>
        <p:nvSpPr>
          <p:cNvPr id="16387" name="Rectangle 8"/>
          <p:cNvSpPr>
            <a:spLocks noChangeArrowheads="1"/>
          </p:cNvSpPr>
          <p:nvPr/>
        </p:nvSpPr>
        <p:spPr bwMode="auto">
          <a:xfrm>
            <a:off x="611188" y="260350"/>
            <a:ext cx="7993062" cy="5191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SzPct val="100000"/>
            </a:pPr>
            <a:r>
              <a:rPr lang="ru-RU" sz="2800" b="1" dirty="0">
                <a:solidFill>
                  <a:srgbClr val="FF66FF"/>
                </a:solidFill>
                <a:latin typeface="Comic Sans MS" pitchFamily="66" charset="0"/>
              </a:rPr>
              <a:t>Иллюзия </a:t>
            </a:r>
            <a:r>
              <a:rPr lang="ru-RU" sz="2800" b="1" dirty="0" err="1">
                <a:solidFill>
                  <a:srgbClr val="FF66FF"/>
                </a:solidFill>
                <a:latin typeface="Comic Sans MS" pitchFamily="66" charset="0"/>
              </a:rPr>
              <a:t>Ястрова</a:t>
            </a:r>
            <a:r>
              <a:rPr lang="ru-RU" sz="2800" b="1" dirty="0">
                <a:solidFill>
                  <a:srgbClr val="FF66FF"/>
                </a:solidFill>
                <a:latin typeface="Comic Sans MS" pitchFamily="66" charset="0"/>
              </a:rPr>
              <a:t> (1891)</a:t>
            </a:r>
          </a:p>
        </p:txBody>
      </p:sp>
      <p:pic>
        <p:nvPicPr>
          <p:cNvPr id="16388" name="Picture 10" descr="classic-8-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9338" y="908050"/>
            <a:ext cx="3810000" cy="2495550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</p:spPr>
      </p:pic>
      <p:pic>
        <p:nvPicPr>
          <p:cNvPr id="78859" name="Picture 11" descr="classic-8-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9700" y="3429000"/>
            <a:ext cx="3213100" cy="3238500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1000"/>
                                        <p:tgtEl>
                                          <p:spTgt spid="78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pinna-1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313" y="1052513"/>
            <a:ext cx="4229100" cy="4229100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</p:spPr>
      </p:pic>
      <p:sp>
        <p:nvSpPr>
          <p:cNvPr id="17411" name="Rectangle 8"/>
          <p:cNvSpPr>
            <a:spLocks noChangeArrowheads="1"/>
          </p:cNvSpPr>
          <p:nvPr/>
        </p:nvSpPr>
        <p:spPr bwMode="auto">
          <a:xfrm>
            <a:off x="611188" y="260350"/>
            <a:ext cx="7993062" cy="5191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SzPct val="100000"/>
            </a:pPr>
            <a:r>
              <a:rPr lang="ru-RU" sz="2800" b="1" dirty="0">
                <a:solidFill>
                  <a:srgbClr val="00FF99"/>
                </a:solidFill>
                <a:latin typeface="Comic Sans MS" pitchFamily="66" charset="0"/>
              </a:rPr>
              <a:t>Иллюзия </a:t>
            </a:r>
            <a:r>
              <a:rPr lang="ru-RU" sz="2800" b="1" dirty="0" err="1">
                <a:solidFill>
                  <a:srgbClr val="00FF99"/>
                </a:solidFill>
                <a:latin typeface="Comic Sans MS" pitchFamily="66" charset="0"/>
              </a:rPr>
              <a:t>Пинна-Брелстафа</a:t>
            </a:r>
            <a:endParaRPr lang="ru-RU" sz="2800" b="1" dirty="0">
              <a:solidFill>
                <a:srgbClr val="00FF99"/>
              </a:solidFill>
              <a:latin typeface="Comic Sans MS" pitchFamily="66" charset="0"/>
            </a:endParaRPr>
          </a:p>
        </p:txBody>
      </p:sp>
      <p:sp>
        <p:nvSpPr>
          <p:cNvPr id="75786" name="Rectangle 10"/>
          <p:cNvSpPr>
            <a:spLocks noChangeArrowheads="1"/>
          </p:cNvSpPr>
          <p:nvPr/>
        </p:nvSpPr>
        <p:spPr bwMode="auto">
          <a:xfrm>
            <a:off x="179388" y="5516563"/>
            <a:ext cx="8964612" cy="11874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SzPct val="100000"/>
            </a:pPr>
            <a:r>
              <a:rPr lang="ru-RU" dirty="0">
                <a:solidFill>
                  <a:srgbClr val="FFFF00"/>
                </a:solidFill>
                <a:latin typeface="Comic Sans MS" pitchFamily="66" charset="0"/>
              </a:rPr>
              <a:t>Сконцентрируйте взгляд на центре рисунка. Приблизьтесь к экрану, затем обратно - окружности начнут вращаться навстречу друг другу.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5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6"/>
          <p:cNvSpPr>
            <a:spLocks noChangeArrowheads="1"/>
          </p:cNvSpPr>
          <p:nvPr/>
        </p:nvSpPr>
        <p:spPr bwMode="auto">
          <a:xfrm>
            <a:off x="755650" y="5876925"/>
            <a:ext cx="7772400" cy="584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42900" indent="-342900" algn="ctr">
              <a:spcBef>
                <a:spcPct val="20000"/>
              </a:spcBef>
              <a:buSzPct val="100000"/>
            </a:pPr>
            <a:r>
              <a:rPr lang="ru-RU" sz="2800" b="1">
                <a:solidFill>
                  <a:srgbClr val="FF66FF"/>
                </a:solidFill>
                <a:latin typeface="Comic Sans MS" pitchFamily="66" charset="0"/>
              </a:rPr>
              <a:t>Вариант иллюзии Пинна-Брелстафа</a:t>
            </a:r>
          </a:p>
        </p:txBody>
      </p:sp>
      <p:pic>
        <p:nvPicPr>
          <p:cNvPr id="45063" name="Picture 7" descr="rotsak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40" y="1000108"/>
            <a:ext cx="5167313" cy="5038725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</p:spPr>
      </p:pic>
      <p:pic>
        <p:nvPicPr>
          <p:cNvPr id="45064" name="Picture 8" descr="7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40" y="1000108"/>
            <a:ext cx="4956175" cy="5038725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5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450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5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 descr="leviant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8538" y="836613"/>
            <a:ext cx="4678362" cy="4678362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</p:spPr>
      </p:pic>
      <p:sp>
        <p:nvSpPr>
          <p:cNvPr id="19459" name="Rectangle 5"/>
          <p:cNvSpPr>
            <a:spLocks noChangeArrowheads="1"/>
          </p:cNvSpPr>
          <p:nvPr/>
        </p:nvSpPr>
        <p:spPr bwMode="auto">
          <a:xfrm>
            <a:off x="611188" y="260350"/>
            <a:ext cx="7993062" cy="5191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SzPct val="100000"/>
            </a:pPr>
            <a:r>
              <a:rPr lang="ru-RU" sz="2800" b="1" dirty="0">
                <a:solidFill>
                  <a:srgbClr val="66FFFF"/>
                </a:solidFill>
                <a:latin typeface="Comic Sans MS" pitchFamily="66" charset="0"/>
              </a:rPr>
              <a:t>Иллюзия </a:t>
            </a:r>
            <a:r>
              <a:rPr lang="ru-RU" sz="2800" b="1" dirty="0" err="1">
                <a:solidFill>
                  <a:srgbClr val="66FFFF"/>
                </a:solidFill>
                <a:latin typeface="Comic Sans MS" pitchFamily="66" charset="0"/>
              </a:rPr>
              <a:t>Левиант</a:t>
            </a:r>
            <a:r>
              <a:rPr lang="ru-RU" sz="2800" b="1" dirty="0">
                <a:solidFill>
                  <a:srgbClr val="66FFFF"/>
                </a:solidFill>
                <a:latin typeface="Comic Sans MS" pitchFamily="66" charset="0"/>
              </a:rPr>
              <a:t> (1984)</a:t>
            </a:r>
          </a:p>
        </p:txBody>
      </p:sp>
      <p:sp>
        <p:nvSpPr>
          <p:cNvPr id="19460" name="Rectangle 6"/>
          <p:cNvSpPr>
            <a:spLocks noChangeArrowheads="1"/>
          </p:cNvSpPr>
          <p:nvPr/>
        </p:nvSpPr>
        <p:spPr bwMode="auto">
          <a:xfrm>
            <a:off x="107950" y="5661025"/>
            <a:ext cx="9036050" cy="5909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SzPct val="100000"/>
            </a:pPr>
            <a:r>
              <a:rPr lang="ru-RU" dirty="0">
                <a:solidFill>
                  <a:srgbClr val="00FF99"/>
                </a:solidFill>
                <a:latin typeface="Comic Sans MS" pitchFamily="66" charset="0"/>
              </a:rPr>
              <a:t>Если смотреть в центр рисунка, через некоторое время круги</a:t>
            </a:r>
            <a:r>
              <a:rPr lang="en-US" dirty="0">
                <a:solidFill>
                  <a:srgbClr val="00FF99"/>
                </a:solidFill>
                <a:latin typeface="Comic Sans MS" pitchFamily="66" charset="0"/>
              </a:rPr>
              <a:t> </a:t>
            </a:r>
            <a:r>
              <a:rPr lang="ru-RU" dirty="0">
                <a:solidFill>
                  <a:srgbClr val="00FF99"/>
                </a:solidFill>
                <a:latin typeface="Comic Sans MS" pitchFamily="66" charset="0"/>
              </a:rPr>
              <a:t>начинают мерцать и затем вращаться</a:t>
            </a:r>
            <a:r>
              <a:rPr lang="en-US" dirty="0" smtClean="0">
                <a:solidFill>
                  <a:srgbClr val="00FF99"/>
                </a:solidFill>
                <a:latin typeface="Comic Sans MS" pitchFamily="66" charset="0"/>
              </a:rPr>
              <a:t>.</a:t>
            </a:r>
            <a:endParaRPr lang="ru-RU" dirty="0">
              <a:solidFill>
                <a:srgbClr val="00FF99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6"/>
          <p:cNvSpPr>
            <a:spLocks noChangeArrowheads="1"/>
          </p:cNvSpPr>
          <p:nvPr/>
        </p:nvSpPr>
        <p:spPr bwMode="auto">
          <a:xfrm>
            <a:off x="179388" y="4355944"/>
            <a:ext cx="8785225" cy="6463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de-DE" dirty="0" err="1">
                <a:solidFill>
                  <a:srgbClr val="FFFF00"/>
                </a:solidFill>
                <a:latin typeface="Comic Sans MS" pitchFamily="66" charset="0"/>
              </a:rPr>
              <a:t>Посмотрите</a:t>
            </a:r>
            <a:r>
              <a:rPr lang="de-DE" dirty="0">
                <a:solidFill>
                  <a:srgbClr val="FFFF00"/>
                </a:solidFill>
                <a:latin typeface="Comic Sans MS" pitchFamily="66" charset="0"/>
              </a:rPr>
              <a:t> в </a:t>
            </a:r>
            <a:r>
              <a:rPr lang="de-DE" dirty="0" err="1">
                <a:solidFill>
                  <a:srgbClr val="FFFF00"/>
                </a:solidFill>
                <a:latin typeface="Comic Sans MS" pitchFamily="66" charset="0"/>
              </a:rPr>
              <a:t>центр</a:t>
            </a:r>
            <a:r>
              <a:rPr lang="de-DE" dirty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de-DE" dirty="0" err="1">
                <a:solidFill>
                  <a:srgbClr val="FFFF00"/>
                </a:solidFill>
                <a:latin typeface="Comic Sans MS" pitchFamily="66" charset="0"/>
              </a:rPr>
              <a:t>левого</a:t>
            </a:r>
            <a:r>
              <a:rPr lang="de-DE" dirty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de-DE" dirty="0" err="1">
                <a:solidFill>
                  <a:srgbClr val="FFFF00"/>
                </a:solidFill>
                <a:latin typeface="Comic Sans MS" pitchFamily="66" charset="0"/>
              </a:rPr>
              <a:t>рисунка</a:t>
            </a:r>
            <a:r>
              <a:rPr lang="de-DE" dirty="0">
                <a:solidFill>
                  <a:srgbClr val="FFFF00"/>
                </a:solidFill>
                <a:latin typeface="Comic Sans MS" pitchFamily="66" charset="0"/>
              </a:rPr>
              <a:t>. </a:t>
            </a:r>
            <a:r>
              <a:rPr lang="de-DE" dirty="0" err="1">
                <a:solidFill>
                  <a:srgbClr val="FFFF00"/>
                </a:solidFill>
                <a:latin typeface="Comic Sans MS" pitchFamily="66" charset="0"/>
              </a:rPr>
              <a:t>Есть</a:t>
            </a:r>
            <a:r>
              <a:rPr lang="de-DE" dirty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de-DE" dirty="0" err="1">
                <a:solidFill>
                  <a:srgbClr val="FFFF00"/>
                </a:solidFill>
                <a:latin typeface="Comic Sans MS" pitchFamily="66" charset="0"/>
              </a:rPr>
              <a:t>мерцание</a:t>
            </a:r>
            <a:r>
              <a:rPr lang="de-DE" dirty="0">
                <a:solidFill>
                  <a:srgbClr val="FFFF00"/>
                </a:solidFill>
                <a:latin typeface="Comic Sans MS" pitchFamily="66" charset="0"/>
              </a:rPr>
              <a:t> и </a:t>
            </a:r>
            <a:r>
              <a:rPr lang="de-DE" dirty="0" err="1">
                <a:solidFill>
                  <a:srgbClr val="FFFF00"/>
                </a:solidFill>
                <a:latin typeface="Comic Sans MS" pitchFamily="66" charset="0"/>
              </a:rPr>
              <a:t>вращение</a:t>
            </a:r>
            <a:r>
              <a:rPr lang="de-DE" dirty="0">
                <a:solidFill>
                  <a:srgbClr val="FFFF00"/>
                </a:solidFill>
                <a:latin typeface="Comic Sans MS" pitchFamily="66" charset="0"/>
              </a:rPr>
              <a:t>?</a:t>
            </a:r>
            <a:r>
              <a:rPr lang="ru-RU" dirty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de-DE" dirty="0">
                <a:solidFill>
                  <a:srgbClr val="FFFF00"/>
                </a:solidFill>
                <a:latin typeface="Comic Sans MS" pitchFamily="66" charset="0"/>
              </a:rPr>
              <a:t>А </a:t>
            </a:r>
            <a:r>
              <a:rPr lang="de-DE" dirty="0" err="1">
                <a:solidFill>
                  <a:srgbClr val="FFFF00"/>
                </a:solidFill>
                <a:latin typeface="Comic Sans MS" pitchFamily="66" charset="0"/>
              </a:rPr>
              <a:t>теперь</a:t>
            </a:r>
            <a:r>
              <a:rPr lang="de-DE" dirty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de-DE" dirty="0" err="1">
                <a:solidFill>
                  <a:srgbClr val="FFFF00"/>
                </a:solidFill>
                <a:latin typeface="Comic Sans MS" pitchFamily="66" charset="0"/>
              </a:rPr>
              <a:t>переведите</a:t>
            </a:r>
            <a:r>
              <a:rPr lang="de-DE" dirty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de-DE" dirty="0" err="1">
                <a:solidFill>
                  <a:srgbClr val="FFFF00"/>
                </a:solidFill>
                <a:latin typeface="Comic Sans MS" pitchFamily="66" charset="0"/>
              </a:rPr>
              <a:t>взгляд</a:t>
            </a:r>
            <a:r>
              <a:rPr lang="de-DE" dirty="0">
                <a:solidFill>
                  <a:srgbClr val="FFFF00"/>
                </a:solidFill>
                <a:latin typeface="Comic Sans MS" pitchFamily="66" charset="0"/>
              </a:rPr>
              <a:t> в </a:t>
            </a:r>
            <a:r>
              <a:rPr lang="de-DE" dirty="0" err="1">
                <a:solidFill>
                  <a:srgbClr val="FFFF00"/>
                </a:solidFill>
                <a:latin typeface="Comic Sans MS" pitchFamily="66" charset="0"/>
              </a:rPr>
              <a:t>центр</a:t>
            </a:r>
            <a:r>
              <a:rPr lang="de-DE" dirty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de-DE" dirty="0" err="1">
                <a:solidFill>
                  <a:srgbClr val="FFFF00"/>
                </a:solidFill>
                <a:latin typeface="Comic Sans MS" pitchFamily="66" charset="0"/>
              </a:rPr>
              <a:t>правого</a:t>
            </a:r>
            <a:r>
              <a:rPr lang="de-DE" dirty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de-DE" dirty="0" err="1">
                <a:solidFill>
                  <a:srgbClr val="FFFF00"/>
                </a:solidFill>
                <a:latin typeface="Comic Sans MS" pitchFamily="66" charset="0"/>
              </a:rPr>
              <a:t>рисунка</a:t>
            </a:r>
            <a:r>
              <a:rPr lang="de-DE" dirty="0">
                <a:solidFill>
                  <a:srgbClr val="FFFF00"/>
                </a:solidFill>
                <a:latin typeface="Comic Sans MS" pitchFamily="66" charset="0"/>
              </a:rPr>
              <a:t>, </a:t>
            </a:r>
            <a:r>
              <a:rPr lang="ru-RU" dirty="0" err="1">
                <a:solidFill>
                  <a:srgbClr val="FFFF00"/>
                </a:solidFill>
                <a:latin typeface="Comic Sans MS" pitchFamily="66" charset="0"/>
              </a:rPr>
              <a:t>з</a:t>
            </a:r>
            <a:r>
              <a:rPr lang="de-DE" dirty="0" err="1">
                <a:solidFill>
                  <a:srgbClr val="FFFF00"/>
                </a:solidFill>
                <a:latin typeface="Comic Sans MS" pitchFamily="66" charset="0"/>
              </a:rPr>
              <a:t>атем</a:t>
            </a:r>
            <a:r>
              <a:rPr lang="de-DE" dirty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de-DE" dirty="0" err="1">
                <a:solidFill>
                  <a:srgbClr val="FFFF00"/>
                </a:solidFill>
                <a:latin typeface="Comic Sans MS" pitchFamily="66" charset="0"/>
              </a:rPr>
              <a:t>опять</a:t>
            </a:r>
            <a:r>
              <a:rPr lang="de-DE" dirty="0">
                <a:solidFill>
                  <a:srgbClr val="FFFF00"/>
                </a:solidFill>
                <a:latin typeface="Comic Sans MS" pitchFamily="66" charset="0"/>
              </a:rPr>
              <a:t> - в </a:t>
            </a:r>
            <a:r>
              <a:rPr lang="de-DE" dirty="0" err="1">
                <a:solidFill>
                  <a:srgbClr val="FFFF00"/>
                </a:solidFill>
                <a:latin typeface="Comic Sans MS" pitchFamily="66" charset="0"/>
              </a:rPr>
              <a:t>центр</a:t>
            </a:r>
            <a:r>
              <a:rPr lang="de-DE" dirty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de-DE" dirty="0" err="1" smtClean="0">
                <a:solidFill>
                  <a:srgbClr val="FFFF00"/>
                </a:solidFill>
                <a:latin typeface="Comic Sans MS" pitchFamily="66" charset="0"/>
              </a:rPr>
              <a:t>левого</a:t>
            </a:r>
            <a:r>
              <a:rPr lang="de-DE" dirty="0" smtClean="0">
                <a:solidFill>
                  <a:srgbClr val="FFFF00"/>
                </a:solidFill>
                <a:latin typeface="Comic Sans MS" pitchFamily="66" charset="0"/>
              </a:rPr>
              <a:t>.</a:t>
            </a:r>
            <a:endParaRPr lang="de-DE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20483" name="Picture 7" descr="leviant-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928670"/>
            <a:ext cx="3171825" cy="3171825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</p:spPr>
      </p:pic>
      <p:pic>
        <p:nvPicPr>
          <p:cNvPr id="20484" name="Picture 8" descr="leviant-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928670"/>
            <a:ext cx="3171825" cy="3171825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</p:spPr>
      </p:pic>
      <p:sp>
        <p:nvSpPr>
          <p:cNvPr id="85001" name="Rectangle 9"/>
          <p:cNvSpPr>
            <a:spLocks noChangeArrowheads="1"/>
          </p:cNvSpPr>
          <p:nvPr/>
        </p:nvSpPr>
        <p:spPr bwMode="auto">
          <a:xfrm>
            <a:off x="539750" y="5084763"/>
            <a:ext cx="7966075" cy="11874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de-DE" dirty="0">
                <a:solidFill>
                  <a:srgbClr val="FF66FF"/>
                </a:solidFill>
                <a:latin typeface="Comic Sans MS" pitchFamily="66" charset="0"/>
              </a:rPr>
              <a:t>ВНИМАНИЕ!</a:t>
            </a:r>
            <a:r>
              <a:rPr lang="de-DE" dirty="0">
                <a:latin typeface="Comic Sans MS" pitchFamily="66" charset="0"/>
              </a:rPr>
              <a:t> </a:t>
            </a:r>
            <a:r>
              <a:rPr lang="de-DE" dirty="0" err="1">
                <a:solidFill>
                  <a:srgbClr val="66FFFF"/>
                </a:solidFill>
                <a:latin typeface="Comic Sans MS" pitchFamily="66" charset="0"/>
              </a:rPr>
              <a:t>Все</a:t>
            </a:r>
            <a:r>
              <a:rPr lang="de-DE" dirty="0">
                <a:solidFill>
                  <a:srgbClr val="66FFFF"/>
                </a:solidFill>
                <a:latin typeface="Comic Sans MS" pitchFamily="66" charset="0"/>
              </a:rPr>
              <a:t> </a:t>
            </a:r>
            <a:r>
              <a:rPr lang="de-DE" dirty="0" err="1">
                <a:solidFill>
                  <a:srgbClr val="66FFFF"/>
                </a:solidFill>
                <a:latin typeface="Comic Sans MS" pitchFamily="66" charset="0"/>
              </a:rPr>
              <a:t>представленные</a:t>
            </a:r>
            <a:r>
              <a:rPr lang="de-DE" dirty="0">
                <a:solidFill>
                  <a:srgbClr val="66FFFF"/>
                </a:solidFill>
                <a:latin typeface="Comic Sans MS" pitchFamily="66" charset="0"/>
              </a:rPr>
              <a:t> </a:t>
            </a:r>
            <a:r>
              <a:rPr lang="de-DE" dirty="0" err="1">
                <a:solidFill>
                  <a:srgbClr val="66FFFF"/>
                </a:solidFill>
                <a:latin typeface="Comic Sans MS" pitchFamily="66" charset="0"/>
              </a:rPr>
              <a:t>здесь</a:t>
            </a:r>
            <a:r>
              <a:rPr lang="de-DE" dirty="0">
                <a:solidFill>
                  <a:srgbClr val="66FFFF"/>
                </a:solidFill>
                <a:latin typeface="Comic Sans MS" pitchFamily="66" charset="0"/>
              </a:rPr>
              <a:t> </a:t>
            </a:r>
            <a:r>
              <a:rPr lang="de-DE" dirty="0" err="1">
                <a:solidFill>
                  <a:srgbClr val="66FFFF"/>
                </a:solidFill>
                <a:latin typeface="Comic Sans MS" pitchFamily="66" charset="0"/>
              </a:rPr>
              <a:t>картинки</a:t>
            </a:r>
            <a:r>
              <a:rPr lang="de-DE" dirty="0">
                <a:solidFill>
                  <a:srgbClr val="66FFFF"/>
                </a:solidFill>
                <a:latin typeface="Comic Sans MS" pitchFamily="66" charset="0"/>
              </a:rPr>
              <a:t> </a:t>
            </a:r>
            <a:r>
              <a:rPr lang="de-DE" dirty="0" err="1">
                <a:solidFill>
                  <a:srgbClr val="66FFFF"/>
                </a:solidFill>
                <a:latin typeface="Comic Sans MS" pitchFamily="66" charset="0"/>
              </a:rPr>
              <a:t>абсолютно</a:t>
            </a:r>
            <a:r>
              <a:rPr lang="de-DE" dirty="0">
                <a:solidFill>
                  <a:srgbClr val="66FFFF"/>
                </a:solidFill>
                <a:latin typeface="Comic Sans MS" pitchFamily="66" charset="0"/>
              </a:rPr>
              <a:t> </a:t>
            </a:r>
            <a:r>
              <a:rPr lang="de-DE" dirty="0" err="1">
                <a:solidFill>
                  <a:srgbClr val="66FFFF"/>
                </a:solidFill>
                <a:latin typeface="Comic Sans MS" pitchFamily="66" charset="0"/>
              </a:rPr>
              <a:t>статичны</a:t>
            </a:r>
            <a:r>
              <a:rPr lang="de-DE" dirty="0">
                <a:solidFill>
                  <a:srgbClr val="66FFFF"/>
                </a:solidFill>
                <a:latin typeface="Comic Sans MS" pitchFamily="66" charset="0"/>
              </a:rPr>
              <a:t>. </a:t>
            </a:r>
            <a:r>
              <a:rPr lang="de-DE" dirty="0" err="1">
                <a:solidFill>
                  <a:srgbClr val="66FFFF"/>
                </a:solidFill>
                <a:latin typeface="Comic Sans MS" pitchFamily="66" charset="0"/>
              </a:rPr>
              <a:t>Любое</a:t>
            </a:r>
            <a:r>
              <a:rPr lang="de-DE" dirty="0">
                <a:solidFill>
                  <a:srgbClr val="66FFFF"/>
                </a:solidFill>
                <a:latin typeface="Comic Sans MS" pitchFamily="66" charset="0"/>
              </a:rPr>
              <a:t> </a:t>
            </a:r>
            <a:r>
              <a:rPr lang="de-DE" dirty="0" err="1">
                <a:solidFill>
                  <a:srgbClr val="66FFFF"/>
                </a:solidFill>
                <a:latin typeface="Comic Sans MS" pitchFamily="66" charset="0"/>
              </a:rPr>
              <a:t>замеченное</a:t>
            </a:r>
            <a:r>
              <a:rPr lang="de-DE" dirty="0">
                <a:solidFill>
                  <a:srgbClr val="66FFFF"/>
                </a:solidFill>
                <a:latin typeface="Comic Sans MS" pitchFamily="66" charset="0"/>
              </a:rPr>
              <a:t> </a:t>
            </a:r>
            <a:r>
              <a:rPr lang="de-DE" dirty="0" err="1">
                <a:solidFill>
                  <a:srgbClr val="66FFFF"/>
                </a:solidFill>
                <a:latin typeface="Comic Sans MS" pitchFamily="66" charset="0"/>
              </a:rPr>
              <a:t>движение</a:t>
            </a:r>
            <a:r>
              <a:rPr lang="de-DE" dirty="0">
                <a:solidFill>
                  <a:srgbClr val="66FFFF"/>
                </a:solidFill>
                <a:latin typeface="Comic Sans MS" pitchFamily="66" charset="0"/>
              </a:rPr>
              <a:t> </a:t>
            </a:r>
            <a:r>
              <a:rPr lang="de-DE" dirty="0" err="1">
                <a:solidFill>
                  <a:srgbClr val="66FFFF"/>
                </a:solidFill>
                <a:latin typeface="Comic Sans MS" pitchFamily="66" charset="0"/>
              </a:rPr>
              <a:t>является</a:t>
            </a:r>
            <a:r>
              <a:rPr lang="de-DE" dirty="0">
                <a:solidFill>
                  <a:srgbClr val="66FFFF"/>
                </a:solidFill>
                <a:latin typeface="Comic Sans MS" pitchFamily="66" charset="0"/>
              </a:rPr>
              <a:t> </a:t>
            </a:r>
            <a:r>
              <a:rPr lang="de-DE" dirty="0" err="1">
                <a:solidFill>
                  <a:srgbClr val="66FFFF"/>
                </a:solidFill>
                <a:latin typeface="Comic Sans MS" pitchFamily="66" charset="0"/>
              </a:rPr>
              <a:t>иллюзией</a:t>
            </a:r>
            <a:r>
              <a:rPr lang="de-DE" dirty="0">
                <a:solidFill>
                  <a:srgbClr val="66FFFF"/>
                </a:solidFill>
                <a:latin typeface="Comic Sans MS" pitchFamily="66" charset="0"/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85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00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5" descr="rubberpencil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5" y="1857364"/>
            <a:ext cx="2809321" cy="1714512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</p:spPr>
      </p:pic>
      <p:pic>
        <p:nvPicPr>
          <p:cNvPr id="89094" name="Picture 6" descr="rubberpencil-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000108"/>
            <a:ext cx="3513151" cy="4057215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</p:spPr>
      </p:pic>
      <p:sp>
        <p:nvSpPr>
          <p:cNvPr id="21509" name="Rectangle 7"/>
          <p:cNvSpPr>
            <a:spLocks noChangeArrowheads="1"/>
          </p:cNvSpPr>
          <p:nvPr/>
        </p:nvSpPr>
        <p:spPr bwMode="auto">
          <a:xfrm>
            <a:off x="611188" y="260350"/>
            <a:ext cx="7993062" cy="5191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SzPct val="100000"/>
            </a:pPr>
            <a:r>
              <a:rPr lang="ru-RU" sz="2800" b="1" dirty="0">
                <a:solidFill>
                  <a:srgbClr val="FFFF00"/>
                </a:solidFill>
                <a:latin typeface="Comic Sans MS" pitchFamily="66" charset="0"/>
              </a:rPr>
              <a:t>Иллюзия резинового карандаша</a:t>
            </a:r>
          </a:p>
        </p:txBody>
      </p:sp>
      <p:sp>
        <p:nvSpPr>
          <p:cNvPr id="21510" name="Rectangle 8"/>
          <p:cNvSpPr>
            <a:spLocks noChangeArrowheads="1"/>
          </p:cNvSpPr>
          <p:nvPr/>
        </p:nvSpPr>
        <p:spPr bwMode="auto">
          <a:xfrm>
            <a:off x="179388" y="5327947"/>
            <a:ext cx="8713787" cy="92333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de-DE" dirty="0">
                <a:solidFill>
                  <a:srgbClr val="66FFFF"/>
                </a:solidFill>
                <a:latin typeface="Comic Sans MS" pitchFamily="66" charset="0"/>
              </a:rPr>
              <a:t>Возьмите в руку карандаш (можно и авторучку)</a:t>
            </a:r>
            <a:r>
              <a:rPr lang="ru-RU" dirty="0">
                <a:solidFill>
                  <a:srgbClr val="66FFFF"/>
                </a:solidFill>
                <a:latin typeface="Comic Sans MS" pitchFamily="66" charset="0"/>
              </a:rPr>
              <a:t> </a:t>
            </a:r>
            <a:r>
              <a:rPr lang="de-DE" dirty="0">
                <a:solidFill>
                  <a:srgbClr val="66FFFF"/>
                </a:solidFill>
                <a:latin typeface="Comic Sans MS" pitchFamily="66" charset="0"/>
              </a:rPr>
              <a:t>и потрясите им с</a:t>
            </a:r>
            <a:r>
              <a:rPr lang="ru-RU" dirty="0">
                <a:solidFill>
                  <a:srgbClr val="66FFFF"/>
                </a:solidFill>
                <a:latin typeface="Comic Sans MS" pitchFamily="66" charset="0"/>
              </a:rPr>
              <a:t> </a:t>
            </a:r>
            <a:r>
              <a:rPr lang="de-DE" dirty="0">
                <a:solidFill>
                  <a:srgbClr val="66FFFF"/>
                </a:solidFill>
                <a:latin typeface="Comic Sans MS" pitchFamily="66" charset="0"/>
              </a:rPr>
              <a:t>максимально </a:t>
            </a:r>
            <a:r>
              <a:rPr lang="de-DE" dirty="0">
                <a:solidFill>
                  <a:srgbClr val="00B0F0"/>
                </a:solidFill>
                <a:latin typeface="Comic Sans MS" pitchFamily="66" charset="0"/>
              </a:rPr>
              <a:t>возможной</a:t>
            </a:r>
            <a:r>
              <a:rPr lang="de-DE" dirty="0">
                <a:solidFill>
                  <a:srgbClr val="66FFFF"/>
                </a:solidFill>
                <a:latin typeface="Comic Sans MS" pitchFamily="66" charset="0"/>
              </a:rPr>
              <a:t> скоростью, как показано на рисунке.</a:t>
            </a:r>
            <a:r>
              <a:rPr lang="ru-RU" dirty="0">
                <a:solidFill>
                  <a:srgbClr val="66FFFF"/>
                </a:solidFill>
                <a:latin typeface="Comic Sans MS" pitchFamily="66" charset="0"/>
              </a:rPr>
              <a:t> </a:t>
            </a:r>
            <a:r>
              <a:rPr lang="de-DE" dirty="0">
                <a:solidFill>
                  <a:srgbClr val="66FFFF"/>
                </a:solidFill>
                <a:latin typeface="Comic Sans MS" pitchFamily="66" charset="0"/>
              </a:rPr>
              <a:t>Создается иллюзия, что карандаш изгибается, как будто он резиновый.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90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90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5" descr="classic-7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981075"/>
            <a:ext cx="6667500" cy="1600200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</p:spPr>
      </p:pic>
      <p:sp>
        <p:nvSpPr>
          <p:cNvPr id="90118" name="Rectangle 6"/>
          <p:cNvSpPr>
            <a:spLocks noChangeArrowheads="1"/>
          </p:cNvSpPr>
          <p:nvPr/>
        </p:nvSpPr>
        <p:spPr bwMode="auto">
          <a:xfrm>
            <a:off x="179388" y="3979773"/>
            <a:ext cx="3744912" cy="120032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de-DE" dirty="0" err="1">
                <a:solidFill>
                  <a:srgbClr val="FF66FF"/>
                </a:solidFill>
                <a:latin typeface="Comic Sans MS" pitchFamily="66" charset="0"/>
              </a:rPr>
              <a:t>Синяя</a:t>
            </a:r>
            <a:r>
              <a:rPr lang="de-DE" dirty="0">
                <a:solidFill>
                  <a:srgbClr val="FF66FF"/>
                </a:solidFill>
                <a:latin typeface="Comic Sans MS" pitchFamily="66" charset="0"/>
              </a:rPr>
              <a:t> </a:t>
            </a:r>
            <a:r>
              <a:rPr lang="de-DE" dirty="0" err="1">
                <a:solidFill>
                  <a:srgbClr val="FF66FF"/>
                </a:solidFill>
                <a:latin typeface="Comic Sans MS" pitchFamily="66" charset="0"/>
              </a:rPr>
              <a:t>линия</a:t>
            </a:r>
            <a:r>
              <a:rPr lang="de-DE" dirty="0">
                <a:solidFill>
                  <a:srgbClr val="FF66FF"/>
                </a:solidFill>
                <a:latin typeface="Comic Sans MS" pitchFamily="66" charset="0"/>
              </a:rPr>
              <a:t> </a:t>
            </a:r>
            <a:r>
              <a:rPr lang="de-DE" dirty="0" err="1">
                <a:solidFill>
                  <a:srgbClr val="FF66FF"/>
                </a:solidFill>
                <a:latin typeface="Comic Sans MS" pitchFamily="66" charset="0"/>
              </a:rPr>
              <a:t>кажется</a:t>
            </a:r>
            <a:r>
              <a:rPr lang="de-DE" dirty="0">
                <a:solidFill>
                  <a:srgbClr val="FF66FF"/>
                </a:solidFill>
                <a:latin typeface="Comic Sans MS" pitchFamily="66" charset="0"/>
              </a:rPr>
              <a:t> </a:t>
            </a:r>
            <a:r>
              <a:rPr lang="de-DE" dirty="0" err="1">
                <a:solidFill>
                  <a:srgbClr val="FF66FF"/>
                </a:solidFill>
                <a:latin typeface="Comic Sans MS" pitchFamily="66" charset="0"/>
              </a:rPr>
              <a:t>наклоненной</a:t>
            </a:r>
            <a:r>
              <a:rPr lang="de-DE" dirty="0">
                <a:solidFill>
                  <a:srgbClr val="FF66FF"/>
                </a:solidFill>
                <a:latin typeface="Comic Sans MS" pitchFamily="66" charset="0"/>
              </a:rPr>
              <a:t> </a:t>
            </a:r>
            <a:r>
              <a:rPr lang="de-DE" dirty="0" err="1">
                <a:solidFill>
                  <a:srgbClr val="FF66FF"/>
                </a:solidFill>
                <a:latin typeface="Comic Sans MS" pitchFamily="66" charset="0"/>
              </a:rPr>
              <a:t>влево-вниз</a:t>
            </a:r>
            <a:r>
              <a:rPr lang="de-DE" dirty="0">
                <a:solidFill>
                  <a:srgbClr val="FF66FF"/>
                </a:solidFill>
                <a:latin typeface="Comic Sans MS" pitchFamily="66" charset="0"/>
              </a:rPr>
              <a:t> и </a:t>
            </a:r>
            <a:r>
              <a:rPr lang="de-DE" dirty="0" err="1">
                <a:solidFill>
                  <a:srgbClr val="FF66FF"/>
                </a:solidFill>
                <a:latin typeface="Comic Sans MS" pitchFamily="66" charset="0"/>
              </a:rPr>
              <a:t>даже</a:t>
            </a:r>
            <a:r>
              <a:rPr lang="de-DE" dirty="0">
                <a:solidFill>
                  <a:srgbClr val="FF66FF"/>
                </a:solidFill>
                <a:latin typeface="Comic Sans MS" pitchFamily="66" charset="0"/>
              </a:rPr>
              <a:t> </a:t>
            </a:r>
            <a:r>
              <a:rPr lang="de-DE" dirty="0" err="1">
                <a:solidFill>
                  <a:srgbClr val="FF66FF"/>
                </a:solidFill>
                <a:latin typeface="Comic Sans MS" pitchFamily="66" charset="0"/>
              </a:rPr>
              <a:t>изогнутой,хотя</a:t>
            </a:r>
            <a:r>
              <a:rPr lang="de-DE" dirty="0">
                <a:solidFill>
                  <a:srgbClr val="FF66FF"/>
                </a:solidFill>
                <a:latin typeface="Comic Sans MS" pitchFamily="66" charset="0"/>
              </a:rPr>
              <a:t>, </a:t>
            </a:r>
            <a:r>
              <a:rPr lang="de-DE" dirty="0" err="1">
                <a:solidFill>
                  <a:srgbClr val="FF66FF"/>
                </a:solidFill>
                <a:latin typeface="Comic Sans MS" pitchFamily="66" charset="0"/>
              </a:rPr>
              <a:t>на</a:t>
            </a:r>
            <a:r>
              <a:rPr lang="de-DE" dirty="0">
                <a:solidFill>
                  <a:srgbClr val="FF66FF"/>
                </a:solidFill>
                <a:latin typeface="Comic Sans MS" pitchFamily="66" charset="0"/>
              </a:rPr>
              <a:t> </a:t>
            </a:r>
            <a:r>
              <a:rPr lang="de-DE" dirty="0" err="1">
                <a:solidFill>
                  <a:srgbClr val="FF66FF"/>
                </a:solidFill>
                <a:latin typeface="Comic Sans MS" pitchFamily="66" charset="0"/>
              </a:rPr>
              <a:t>самом</a:t>
            </a:r>
            <a:r>
              <a:rPr lang="de-DE" dirty="0">
                <a:solidFill>
                  <a:srgbClr val="FF66FF"/>
                </a:solidFill>
                <a:latin typeface="Comic Sans MS" pitchFamily="66" charset="0"/>
              </a:rPr>
              <a:t> </a:t>
            </a:r>
            <a:r>
              <a:rPr lang="de-DE" dirty="0" err="1">
                <a:solidFill>
                  <a:srgbClr val="FF66FF"/>
                </a:solidFill>
                <a:latin typeface="Comic Sans MS" pitchFamily="66" charset="0"/>
              </a:rPr>
              <a:t>деле</a:t>
            </a:r>
            <a:r>
              <a:rPr lang="de-DE" dirty="0">
                <a:solidFill>
                  <a:srgbClr val="FF66FF"/>
                </a:solidFill>
                <a:latin typeface="Comic Sans MS" pitchFamily="66" charset="0"/>
              </a:rPr>
              <a:t>, </a:t>
            </a:r>
            <a:r>
              <a:rPr lang="de-DE" dirty="0" err="1">
                <a:solidFill>
                  <a:srgbClr val="FF66FF"/>
                </a:solidFill>
                <a:latin typeface="Comic Sans MS" pitchFamily="66" charset="0"/>
              </a:rPr>
              <a:t>она</a:t>
            </a:r>
            <a:r>
              <a:rPr lang="de-DE" dirty="0">
                <a:solidFill>
                  <a:srgbClr val="FF66FF"/>
                </a:solidFill>
                <a:latin typeface="Comic Sans MS" pitchFamily="66" charset="0"/>
              </a:rPr>
              <a:t> </a:t>
            </a:r>
            <a:r>
              <a:rPr lang="de-DE" dirty="0" err="1">
                <a:solidFill>
                  <a:srgbClr val="FF66FF"/>
                </a:solidFill>
                <a:latin typeface="Comic Sans MS" pitchFamily="66" charset="0"/>
              </a:rPr>
              <a:t>строго</a:t>
            </a:r>
            <a:r>
              <a:rPr lang="de-DE" dirty="0">
                <a:solidFill>
                  <a:srgbClr val="FF66FF"/>
                </a:solidFill>
                <a:latin typeface="Comic Sans MS" pitchFamily="66" charset="0"/>
              </a:rPr>
              <a:t> </a:t>
            </a:r>
            <a:r>
              <a:rPr lang="de-DE" dirty="0" err="1">
                <a:solidFill>
                  <a:srgbClr val="FF66FF"/>
                </a:solidFill>
                <a:latin typeface="Comic Sans MS" pitchFamily="66" charset="0"/>
              </a:rPr>
              <a:t>горизонтальна</a:t>
            </a:r>
            <a:r>
              <a:rPr lang="de-DE" dirty="0">
                <a:solidFill>
                  <a:srgbClr val="FF66FF"/>
                </a:solidFill>
                <a:latin typeface="Comic Sans MS" pitchFamily="66" charset="0"/>
              </a:rPr>
              <a:t>. </a:t>
            </a:r>
            <a:r>
              <a:rPr lang="ru-RU" dirty="0" smtClean="0">
                <a:solidFill>
                  <a:srgbClr val="FF66FF"/>
                </a:solidFill>
                <a:latin typeface="Comic Sans MS" pitchFamily="66" charset="0"/>
              </a:rPr>
              <a:t> </a:t>
            </a:r>
            <a:endParaRPr lang="de-DE" dirty="0">
              <a:solidFill>
                <a:srgbClr val="FF66FF"/>
              </a:solidFill>
              <a:latin typeface="Comic Sans MS" pitchFamily="66" charset="0"/>
            </a:endParaRPr>
          </a:p>
        </p:txBody>
      </p:sp>
      <p:pic>
        <p:nvPicPr>
          <p:cNvPr id="90120" name="Picture 8" descr="classic-7-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4663" y="3357563"/>
            <a:ext cx="4572000" cy="3124200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</p:spPr>
      </p:pic>
      <p:sp>
        <p:nvSpPr>
          <p:cNvPr id="22533" name="Rectangle 9"/>
          <p:cNvSpPr>
            <a:spLocks noChangeArrowheads="1"/>
          </p:cNvSpPr>
          <p:nvPr/>
        </p:nvSpPr>
        <p:spPr bwMode="auto">
          <a:xfrm>
            <a:off x="611188" y="260350"/>
            <a:ext cx="7993062" cy="5191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SzPct val="100000"/>
            </a:pPr>
            <a:r>
              <a:rPr lang="ru-RU" sz="2800" b="1" dirty="0">
                <a:solidFill>
                  <a:srgbClr val="FFFF00"/>
                </a:solidFill>
                <a:latin typeface="Comic Sans MS" pitchFamily="66" charset="0"/>
              </a:rPr>
              <a:t>Иллюзия </a:t>
            </a:r>
            <a:r>
              <a:rPr lang="en-US" sz="2800" b="1" dirty="0">
                <a:solidFill>
                  <a:srgbClr val="FFFF00"/>
                </a:solidFill>
                <a:latin typeface="Comic Sans MS" pitchFamily="66" charset="0"/>
              </a:rPr>
              <a:t>“</a:t>
            </a:r>
            <a:r>
              <a:rPr lang="ru-RU" sz="2800" b="1" dirty="0">
                <a:solidFill>
                  <a:srgbClr val="FFFF00"/>
                </a:solidFill>
                <a:latin typeface="Comic Sans MS" pitchFamily="66" charset="0"/>
              </a:rPr>
              <a:t>Стена</a:t>
            </a:r>
            <a:r>
              <a:rPr lang="en-US" sz="2800" b="1" dirty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ru-RU" sz="2800" b="1" dirty="0">
                <a:solidFill>
                  <a:srgbClr val="FFFF00"/>
                </a:solidFill>
                <a:latin typeface="Comic Sans MS" pitchFamily="66" charset="0"/>
              </a:rPr>
              <a:t>кафе</a:t>
            </a:r>
            <a:r>
              <a:rPr lang="en-US" sz="2800" b="1" dirty="0">
                <a:solidFill>
                  <a:srgbClr val="FFFF00"/>
                </a:solidFill>
                <a:latin typeface="Comic Sans MS" pitchFamily="66" charset="0"/>
              </a:rPr>
              <a:t>”</a:t>
            </a:r>
            <a:endParaRPr lang="ru-RU" sz="28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90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0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0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4" descr="classic-7-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8888" y="1412875"/>
            <a:ext cx="6667500" cy="5276850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</p:spPr>
      </p:pic>
      <p:sp>
        <p:nvSpPr>
          <p:cNvPr id="23555" name="Rectangle 7"/>
          <p:cNvSpPr>
            <a:spLocks noChangeArrowheads="1"/>
          </p:cNvSpPr>
          <p:nvPr/>
        </p:nvSpPr>
        <p:spPr bwMode="auto">
          <a:xfrm>
            <a:off x="287338" y="188913"/>
            <a:ext cx="8856662" cy="11874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de-DE">
                <a:solidFill>
                  <a:srgbClr val="FFFF00"/>
                </a:solidFill>
                <a:latin typeface="Comic Sans MS" pitchFamily="66" charset="0"/>
              </a:rPr>
              <a:t>В 1979 году доктор Ричард Грегори (Richard Gregory) заметил этот любопытный эффект</a:t>
            </a:r>
            <a:r>
              <a:rPr lang="ru-RU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de-DE">
                <a:solidFill>
                  <a:srgbClr val="FFFF00"/>
                </a:solidFill>
                <a:latin typeface="Comic Sans MS" pitchFamily="66" charset="0"/>
              </a:rPr>
              <a:t>на стене кафе в Бристоле. Отсюда и название иллюзии.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5" name="Picture 5" descr="classic-7-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813" y="333375"/>
            <a:ext cx="6027737" cy="5038725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</p:spPr>
      </p:pic>
      <p:pic>
        <p:nvPicPr>
          <p:cNvPr id="92169" name="Picture 9" descr="classic-7-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290" y="357166"/>
            <a:ext cx="6381750" cy="5219700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</p:spPr>
      </p:pic>
      <p:sp>
        <p:nvSpPr>
          <p:cNvPr id="24581" name="Rectangle 10"/>
          <p:cNvSpPr>
            <a:spLocks noChangeArrowheads="1"/>
          </p:cNvSpPr>
          <p:nvPr/>
        </p:nvSpPr>
        <p:spPr bwMode="auto">
          <a:xfrm>
            <a:off x="755650" y="5876925"/>
            <a:ext cx="7772400" cy="584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42900" indent="-342900" algn="ctr">
              <a:spcBef>
                <a:spcPct val="20000"/>
              </a:spcBef>
              <a:buSzPct val="100000"/>
            </a:pPr>
            <a:r>
              <a:rPr lang="ru-RU" sz="2800" b="1">
                <a:solidFill>
                  <a:srgbClr val="00FF99"/>
                </a:solidFill>
                <a:latin typeface="Comic Sans MS" pitchFamily="66" charset="0"/>
              </a:rPr>
              <a:t>Вариант применения иллюзии стены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92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2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2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5805488"/>
            <a:ext cx="8785225" cy="584200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2800" smtClean="0">
                <a:solidFill>
                  <a:srgbClr val="FFFF00"/>
                </a:solidFill>
                <a:latin typeface="Comic Sans MS" pitchFamily="66" charset="0"/>
              </a:rPr>
              <a:t>Эти колеса крутятся только в твоём воображении.</a:t>
            </a:r>
            <a:r>
              <a:rPr lang="en-US" sz="2800" smtClean="0">
                <a:solidFill>
                  <a:srgbClr val="FFFFFF"/>
                </a:solidFill>
              </a:rPr>
              <a:t> </a:t>
            </a:r>
            <a:endParaRPr lang="ru-RU" sz="2800" smtClean="0">
              <a:solidFill>
                <a:srgbClr val="FFFFFF"/>
              </a:solidFill>
            </a:endParaRPr>
          </a:p>
        </p:txBody>
      </p:sp>
      <p:pic>
        <p:nvPicPr>
          <p:cNvPr id="36868" name="Picture 4" descr="19178622_13271507_rotsnak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785794"/>
            <a:ext cx="4003444" cy="4000528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</p:spPr>
      </p:pic>
      <p:pic>
        <p:nvPicPr>
          <p:cNvPr id="36871" name="Picture 7" descr="clchoc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298" y="785794"/>
            <a:ext cx="3987684" cy="4009802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</p:spPr>
      </p:pic>
      <p:pic>
        <p:nvPicPr>
          <p:cNvPr id="6" name="Picture 6" descr="circlerou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0298" y="785794"/>
            <a:ext cx="4000528" cy="4000528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</p:spPr>
      </p:pic>
      <p:pic>
        <p:nvPicPr>
          <p:cNvPr id="7" name="Picture 5" descr="kafu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3108" y="785794"/>
            <a:ext cx="4572032" cy="4000528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5" descr="birdsfl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4075" y="1628775"/>
            <a:ext cx="5038725" cy="2422525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</p:spPr>
      </p:pic>
      <p:sp>
        <p:nvSpPr>
          <p:cNvPr id="27651" name="Rectangle 6"/>
          <p:cNvSpPr>
            <a:spLocks noChangeArrowheads="1"/>
          </p:cNvSpPr>
          <p:nvPr/>
        </p:nvSpPr>
        <p:spPr bwMode="auto">
          <a:xfrm>
            <a:off x="2268538" y="4868863"/>
            <a:ext cx="4895850" cy="584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42900" indent="-342900" algn="ctr">
              <a:spcBef>
                <a:spcPct val="20000"/>
              </a:spcBef>
              <a:buSzPct val="100000"/>
            </a:pPr>
            <a:r>
              <a:rPr lang="ru-RU" sz="3200" b="1">
                <a:solidFill>
                  <a:srgbClr val="00FF00"/>
                </a:solidFill>
                <a:latin typeface="Comic Sans MS" pitchFamily="66" charset="0"/>
              </a:rPr>
              <a:t>Эти птицы не летают.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2" name="Picture 4" descr="sousag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8175" y="333375"/>
            <a:ext cx="5467350" cy="5037138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</p:spPr>
      </p:pic>
      <p:sp>
        <p:nvSpPr>
          <p:cNvPr id="28675" name="Rectangle 5"/>
          <p:cNvSpPr>
            <a:spLocks noChangeArrowheads="1"/>
          </p:cNvSpPr>
          <p:nvPr/>
        </p:nvSpPr>
        <p:spPr bwMode="auto">
          <a:xfrm>
            <a:off x="1835150" y="5661025"/>
            <a:ext cx="5545138" cy="584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42900" indent="-342900" algn="ctr">
              <a:spcBef>
                <a:spcPct val="20000"/>
              </a:spcBef>
              <a:buSzPct val="100000"/>
            </a:pPr>
            <a:r>
              <a:rPr lang="ru-RU" sz="3200">
                <a:solidFill>
                  <a:srgbClr val="FF00FF"/>
                </a:solidFill>
                <a:latin typeface="Comic Sans MS" pitchFamily="66" charset="0"/>
              </a:rPr>
              <a:t>Другой пример движения.</a:t>
            </a:r>
            <a:r>
              <a:rPr lang="en-US" sz="3200">
                <a:solidFill>
                  <a:srgbClr val="FFFFFF"/>
                </a:solidFill>
              </a:rPr>
              <a:t> </a:t>
            </a:r>
            <a:endParaRPr lang="ru-RU" sz="3200">
              <a:solidFill>
                <a:srgbClr val="FFFFFF"/>
              </a:solidFill>
            </a:endParaRPr>
          </a:p>
        </p:txBody>
      </p:sp>
      <p:pic>
        <p:nvPicPr>
          <p:cNvPr id="63494" name="Picture 6" descr="blackholespir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4075" y="620713"/>
            <a:ext cx="5038725" cy="3779837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3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5734050"/>
            <a:ext cx="7772400" cy="790575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sz="2800" b="1" dirty="0" smtClean="0">
                <a:solidFill>
                  <a:srgbClr val="FFFF00"/>
                </a:solidFill>
                <a:latin typeface="Comic Sans MS" pitchFamily="66" charset="0"/>
              </a:rPr>
              <a:t>Кажется что изображение пульсирует?  </a:t>
            </a:r>
          </a:p>
        </p:txBody>
      </p:sp>
      <p:pic>
        <p:nvPicPr>
          <p:cNvPr id="29699" name="Picture 4" descr="fractal_illusion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113" y="188913"/>
            <a:ext cx="3581400" cy="5395912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5157788"/>
            <a:ext cx="7772400" cy="1082675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b="1" dirty="0" smtClean="0">
                <a:solidFill>
                  <a:srgbClr val="FF66FF"/>
                </a:solidFill>
                <a:latin typeface="Comic Sans MS" pitchFamily="66" charset="0"/>
              </a:rPr>
              <a:t>Кажется что по рисунку идет волна?</a:t>
            </a:r>
          </a:p>
        </p:txBody>
      </p:sp>
      <p:pic>
        <p:nvPicPr>
          <p:cNvPr id="38916" name="Picture 4" descr="img_441457_26_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928670"/>
            <a:ext cx="4935444" cy="4071966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</p:spPr>
      </p:pic>
      <p:pic>
        <p:nvPicPr>
          <p:cNvPr id="38917" name="Picture 5" descr="wav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08" y="928670"/>
            <a:ext cx="4786346" cy="4082252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1" name="Picture 5" descr="32r23dqd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413" y="333375"/>
            <a:ext cx="4618037" cy="504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7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395288" y="5589588"/>
            <a:ext cx="8353425" cy="790575"/>
          </a:xfrm>
          <a:noFill/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sz="2800" b="1" smtClean="0">
                <a:solidFill>
                  <a:srgbClr val="66FFFF"/>
                </a:solidFill>
                <a:latin typeface="Comic Sans MS" pitchFamily="66" charset="0"/>
              </a:rPr>
              <a:t>Все линии параллельны и перпендикулярны.</a:t>
            </a:r>
          </a:p>
        </p:txBody>
      </p:sp>
      <p:pic>
        <p:nvPicPr>
          <p:cNvPr id="39945" name="Picture 9" descr="grid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513" y="333375"/>
            <a:ext cx="5084762" cy="5038725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</p:spPr>
      </p:pic>
      <p:pic>
        <p:nvPicPr>
          <p:cNvPr id="39946" name="Picture 10" descr="x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68538" y="333375"/>
            <a:ext cx="5024437" cy="5040313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</p:spPr>
      </p:pic>
      <p:pic>
        <p:nvPicPr>
          <p:cNvPr id="39947" name="Picture 11" descr="parall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68538" y="333375"/>
            <a:ext cx="5024437" cy="503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9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399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9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399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9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lin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549275"/>
            <a:ext cx="7456488" cy="4319588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</p:spPr>
      </p:pic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684213" y="5876925"/>
            <a:ext cx="7772400" cy="584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42900" indent="-342900" algn="ctr">
              <a:spcBef>
                <a:spcPct val="20000"/>
              </a:spcBef>
              <a:buSzPct val="100000"/>
            </a:pPr>
            <a:r>
              <a:rPr lang="ru-RU" sz="2800" b="1">
                <a:solidFill>
                  <a:srgbClr val="00FF99"/>
                </a:solidFill>
                <a:latin typeface="Comic Sans MS" pitchFamily="66" charset="0"/>
              </a:rPr>
              <a:t>Все красные линии параллельны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8" name="Picture 4" descr="kitaokagri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513" y="404813"/>
            <a:ext cx="5070475" cy="503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395288" y="5661025"/>
            <a:ext cx="8353425" cy="790575"/>
          </a:xfrm>
          <a:noFill/>
        </p:spPr>
        <p:txBody>
          <a:bodyPr/>
          <a:lstStyle/>
          <a:p>
            <a:pPr algn="ctr">
              <a:buFontTx/>
              <a:buNone/>
            </a:pPr>
            <a:r>
              <a:rPr lang="ru-RU" sz="2800" b="1" smtClean="0">
                <a:solidFill>
                  <a:srgbClr val="00FF00"/>
                </a:solidFill>
                <a:latin typeface="Comic Sans MS" pitchFamily="66" charset="0"/>
              </a:rPr>
              <a:t>Все линии параллельны, а квадраты равны.</a:t>
            </a:r>
          </a:p>
        </p:txBody>
      </p:sp>
      <p:pic>
        <p:nvPicPr>
          <p:cNvPr id="57351" name="Picture 7" descr="020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513" y="404813"/>
            <a:ext cx="5002212" cy="5038725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573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7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510994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66FFFF"/>
                </a:solidFill>
              </a:rPr>
              <a:t>Итак, иллюзии – неотъемлемая черта любого восприятия, которое только и занимается тем, что сопоставляет их с реальной действительностью.  Существует много научных направлений, которые, используя различные экспериментальные методики, пытаются понять, каким образом мы воспринимаем окружающий мир.   </a:t>
            </a:r>
            <a:endParaRPr lang="ru-RU" sz="3600" dirty="0">
              <a:solidFill>
                <a:srgbClr val="66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</TotalTime>
  <Words>632</Words>
  <Application>Microsoft Office PowerPoint</Application>
  <PresentationFormat>Экран (4:3)</PresentationFormat>
  <Paragraphs>64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Итак, иллюзии – неотъемлемая черта любого восприятия, которое только и занимается тем, что сопоставляет их с реальной действительностью.  Существует много научных направлений, которые, используя различные экспериментальные методики, пытаются понять, каким образом мы воспринимаем окружающий мир.  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21</cp:revision>
  <dcterms:created xsi:type="dcterms:W3CDTF">2013-02-18T14:25:33Z</dcterms:created>
  <dcterms:modified xsi:type="dcterms:W3CDTF">2013-06-04T16:24:23Z</dcterms:modified>
</cp:coreProperties>
</file>