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9" r:id="rId2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2" y="-4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DAEDBB-820B-47DB-95E9-987BD5396CE5}" type="datetimeFigureOut">
              <a:rPr lang="ru-RU" smtClean="0"/>
              <a:t>14.06.2013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30E20D-6AEA-4323-934F-1D622C3EAFA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30E20D-6AEA-4323-934F-1D622C3EAFAA}" type="slidenum">
              <a:rPr lang="ru-RU" smtClean="0"/>
              <a:t>19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7" descr="4aacc0cbe69a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F1BC2B-4571-4AE2-B563-B9BF63F4AE9D}" type="datetimeFigureOut">
              <a:rPr lang="ru-RU"/>
              <a:pPr>
                <a:defRPr/>
              </a:pPr>
              <a:t>14.06.2013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29A303-BC3D-441D-901F-989A16E12E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DEF604-FD1A-4EBE-81A7-9AC972C91EA7}" type="datetimeFigureOut">
              <a:rPr lang="ru-RU"/>
              <a:pPr>
                <a:defRPr/>
              </a:pPr>
              <a:t>14.06.2013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D6305A-13EC-417E-8E62-70BD15F998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2763C6-4667-4255-9161-17369D30DA0E}" type="datetimeFigureOut">
              <a:rPr lang="ru-RU"/>
              <a:pPr>
                <a:defRPr/>
              </a:pPr>
              <a:t>14.06.2013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AE68E7-8DA2-4F85-B522-07D9D18DA4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061805-A62E-4894-988A-FB4DDA5487B6}" type="datetimeFigureOut">
              <a:rPr lang="ru-RU"/>
              <a:pPr>
                <a:defRPr/>
              </a:pPr>
              <a:t>14.06.2013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3B6B87-13F7-4D3E-990D-66E36CC724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D54A4-A438-486F-AF09-8283DFA6EAB6}" type="datetimeFigureOut">
              <a:rPr lang="ru-RU"/>
              <a:pPr>
                <a:defRPr/>
              </a:pPr>
              <a:t>14.06.2013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47F51E-4922-402B-A801-A87084F807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8883E2-D819-42D5-9189-B492C5DC9688}" type="datetimeFigureOut">
              <a:rPr lang="ru-RU"/>
              <a:pPr>
                <a:defRPr/>
              </a:pPr>
              <a:t>14.06.2013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C8B359-E735-498D-A3F5-D4294B13E8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CAC943-EB6D-41A1-8E1A-483AE3A74C25}" type="datetimeFigureOut">
              <a:rPr lang="ru-RU"/>
              <a:pPr>
                <a:defRPr/>
              </a:pPr>
              <a:t>14.06.2013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646080-7B88-48DF-BD3E-A6EC0850F9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EC6060-0DF9-4E55-90DF-109C656CEEDF}" type="datetimeFigureOut">
              <a:rPr lang="ru-RU"/>
              <a:pPr>
                <a:defRPr/>
              </a:pPr>
              <a:t>14.06.2013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92F130-50E6-4ACB-9E42-307762F5F8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1955BA-6E88-4335-A1E2-C491993D707E}" type="datetimeFigureOut">
              <a:rPr lang="ru-RU"/>
              <a:pPr>
                <a:defRPr/>
              </a:pPr>
              <a:t>14.06.2013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943428-429A-40E6-B733-0712A19144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81DBB1-38AB-4A39-8FB3-2E72E53FF2F2}" type="datetimeFigureOut">
              <a:rPr lang="ru-RU"/>
              <a:pPr>
                <a:defRPr/>
              </a:pPr>
              <a:t>14.06.2013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EDD830-DB98-4BA0-92D0-30EFC661ED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9A3FD6-D974-4D65-BC1A-E45488BCA0AA}" type="datetimeFigureOut">
              <a:rPr lang="ru-RU"/>
              <a:pPr>
                <a:defRPr/>
              </a:pPr>
              <a:t>14.06.2013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274A27-9903-4212-B25A-77DEA368CE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6" descr="70b42962396a.png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7700963" y="5391150"/>
            <a:ext cx="1443037" cy="146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DBC5718-43BD-40DC-8028-D26F0325EFBC}" type="datetimeFigureOut">
              <a:rPr lang="ru-RU"/>
              <a:pPr>
                <a:defRPr/>
              </a:pPr>
              <a:t>14.06.2013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17692A7-9BB0-421B-A107-B0BF52754E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>
          <a:xfrm>
            <a:off x="685800" y="1285861"/>
            <a:ext cx="7772400" cy="2314590"/>
          </a:xfrm>
        </p:spPr>
        <p:txBody>
          <a:bodyPr/>
          <a:lstStyle/>
          <a:p>
            <a:r>
              <a:rPr lang="ru-RU" sz="6000" dirty="0" smtClean="0">
                <a:solidFill>
                  <a:srgbClr val="FFFF00"/>
                </a:solidFill>
                <a:latin typeface="Adventure" pitchFamily="2" charset="0"/>
              </a:rPr>
              <a:t>Самые – </a:t>
            </a:r>
            <a:r>
              <a:rPr lang="ru-RU" sz="6000" dirty="0" smtClean="0">
                <a:solidFill>
                  <a:srgbClr val="FFFF00"/>
                </a:solidFill>
                <a:latin typeface="Adventure" pitchFamily="2" charset="0"/>
              </a:rPr>
              <a:t>самые</a:t>
            </a:r>
            <a:r>
              <a:rPr lang="ru-RU" sz="6000" dirty="0" smtClean="0">
                <a:solidFill>
                  <a:srgbClr val="FFFF00"/>
                </a:solidFill>
                <a:latin typeface="Adventure" pitchFamily="2" charset="0"/>
              </a:rPr>
              <a:t>…</a:t>
            </a:r>
            <a:br>
              <a:rPr lang="ru-RU" sz="6000" dirty="0" smtClean="0">
                <a:solidFill>
                  <a:srgbClr val="FFFF00"/>
                </a:solidFill>
                <a:latin typeface="Adventure" pitchFamily="2" charset="0"/>
              </a:rPr>
            </a:br>
            <a:r>
              <a:rPr lang="ru-RU" sz="6000" dirty="0" smtClean="0">
                <a:solidFill>
                  <a:srgbClr val="FFFF00"/>
                </a:solidFill>
                <a:latin typeface="Adventure" pitchFamily="2" charset="0"/>
              </a:rPr>
              <a:t>животные!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algn="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>
                <a:solidFill>
                  <a:schemeClr val="tx1"/>
                </a:solidFill>
                <a:latin typeface="Adventure" pitchFamily="2" charset="0"/>
              </a:rPr>
              <a:t>Подготовила</a:t>
            </a:r>
            <a:r>
              <a:rPr lang="ru-RU" dirty="0" smtClean="0">
                <a:solidFill>
                  <a:schemeClr val="tx1"/>
                </a:solidFill>
                <a:latin typeface="Adventure" pitchFamily="2" charset="0"/>
              </a:rPr>
              <a:t>: Искалиева А.Ю.</a:t>
            </a:r>
            <a:endParaRPr lang="ru-RU" dirty="0" smtClean="0">
              <a:solidFill>
                <a:schemeClr val="tx1"/>
              </a:solidFill>
              <a:latin typeface="Adventure" pitchFamily="2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82858"/>
          </a:xfrm>
        </p:spPr>
        <p:txBody>
          <a:bodyPr/>
          <a:lstStyle/>
          <a:p>
            <a:r>
              <a:rPr lang="ru-RU" sz="2000" b="1" dirty="0" smtClean="0">
                <a:solidFill>
                  <a:srgbClr val="0070C0"/>
                </a:solidFill>
                <a:latin typeface="Adventure" pitchFamily="2" charset="0"/>
              </a:rPr>
              <a:t>Среди животных, как и среди людей, есть свои рекордсмены, достойные того, чтобы оказаться в Книге рекордов </a:t>
            </a:r>
            <a:r>
              <a:rPr lang="ru-RU" sz="2000" b="1" dirty="0" smtClean="0">
                <a:solidFill>
                  <a:srgbClr val="0070C0"/>
                </a:solidFill>
                <a:latin typeface="Adventure" pitchFamily="2" charset="0"/>
              </a:rPr>
              <a:t>Гиннеса. </a:t>
            </a:r>
            <a:r>
              <a:rPr lang="ru-RU" sz="2000" b="1" dirty="0" smtClean="0">
                <a:solidFill>
                  <a:srgbClr val="0070C0"/>
                </a:solidFill>
                <a:latin typeface="Adventure" pitchFamily="2" charset="0"/>
              </a:rPr>
              <a:t>Кто-то признается самым сильным, кто-то - самым быстрым. А кто-то может похвастаться лишь своим весом или количеством зубов. </a:t>
            </a:r>
            <a:r>
              <a:rPr lang="ru-RU" sz="2000" b="1" dirty="0" smtClean="0">
                <a:solidFill>
                  <a:srgbClr val="0070C0"/>
                </a:solidFill>
                <a:latin typeface="Adventure" pitchFamily="2" charset="0"/>
              </a:rPr>
              <a:t/>
            </a:r>
            <a:br>
              <a:rPr lang="ru-RU" sz="2000" b="1" dirty="0" smtClean="0">
                <a:solidFill>
                  <a:srgbClr val="0070C0"/>
                </a:solidFill>
                <a:latin typeface="Adventure" pitchFamily="2" charset="0"/>
              </a:rPr>
            </a:br>
            <a:r>
              <a:rPr lang="ru-RU" sz="2000" b="1" dirty="0" smtClean="0">
                <a:solidFill>
                  <a:srgbClr val="0070C0"/>
                </a:solidFill>
                <a:latin typeface="Adventure" pitchFamily="2" charset="0"/>
              </a:rPr>
              <a:t>О </a:t>
            </a:r>
            <a:r>
              <a:rPr lang="ru-RU" sz="2000" b="1" dirty="0" smtClean="0">
                <a:solidFill>
                  <a:srgbClr val="0070C0"/>
                </a:solidFill>
                <a:latin typeface="Adventure" pitchFamily="2" charset="0"/>
              </a:rPr>
              <a:t>некоторых таких чемпионах животного мира </a:t>
            </a:r>
            <a:r>
              <a:rPr lang="ru-RU" sz="2000" b="1" dirty="0" smtClean="0">
                <a:solidFill>
                  <a:srgbClr val="0070C0"/>
                </a:solidFill>
                <a:latin typeface="Adventure" pitchFamily="2" charset="0"/>
              </a:rPr>
              <a:t>вы сейчас узнаете. </a:t>
            </a:r>
            <a:r>
              <a:rPr lang="ru-RU" sz="2000" dirty="0" smtClean="0">
                <a:solidFill>
                  <a:srgbClr val="0070C0"/>
                </a:solidFill>
                <a:latin typeface="Adventure" pitchFamily="2" charset="0"/>
              </a:rPr>
              <a:t/>
            </a:r>
            <a:br>
              <a:rPr lang="ru-RU" sz="2000" dirty="0" smtClean="0">
                <a:solidFill>
                  <a:srgbClr val="0070C0"/>
                </a:solidFill>
                <a:latin typeface="Adventure" pitchFamily="2" charset="0"/>
              </a:rPr>
            </a:br>
            <a:endParaRPr lang="ru-RU" sz="2000" dirty="0">
              <a:solidFill>
                <a:srgbClr val="0070C0"/>
              </a:solidFill>
              <a:latin typeface="Adventure" pitchFamily="2" charset="0"/>
            </a:endParaRPr>
          </a:p>
        </p:txBody>
      </p:sp>
      <p:pic>
        <p:nvPicPr>
          <p:cNvPr id="4" name="Содержимое 3" descr="слон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44" y="2428868"/>
            <a:ext cx="3849624" cy="3214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белый медведь2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3636" y="2357430"/>
            <a:ext cx="2843893" cy="2231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жираф2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86182" y="3143248"/>
            <a:ext cx="2691493" cy="3102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54494"/>
          </a:xfrm>
        </p:spPr>
        <p:txBody>
          <a:bodyPr/>
          <a:lstStyle/>
          <a:p>
            <a:r>
              <a:rPr lang="ru-RU" sz="4000" b="1" dirty="0" smtClean="0">
                <a:solidFill>
                  <a:srgbClr val="FF0000"/>
                </a:solidFill>
                <a:latin typeface="Adventure" pitchFamily="2" charset="0"/>
              </a:rPr>
              <a:t>Самое сильное </a:t>
            </a:r>
            <a:r>
              <a:rPr lang="ru-RU" sz="4000" b="1" dirty="0" smtClean="0">
                <a:solidFill>
                  <a:srgbClr val="FF0000"/>
                </a:solidFill>
                <a:latin typeface="Adventure" pitchFamily="2" charset="0"/>
              </a:rPr>
              <a:t>животное</a:t>
            </a:r>
            <a:br>
              <a:rPr lang="ru-RU" sz="4000" b="1" dirty="0" smtClean="0">
                <a:solidFill>
                  <a:srgbClr val="FF0000"/>
                </a:solidFill>
                <a:latin typeface="Adventure" pitchFamily="2" charset="0"/>
              </a:rPr>
            </a:br>
            <a:r>
              <a:rPr lang="ru-RU" sz="2400" dirty="0" smtClean="0"/>
              <a:t> </a:t>
            </a:r>
            <a:r>
              <a:rPr lang="ru-RU" sz="2400" dirty="0" smtClean="0"/>
              <a:t>Насколько силен человек, мы можем приблизительно определить по его внешнему виду: росту, весу и мышечной массе. А вот в природе все абсолютно иначе.</a:t>
            </a:r>
            <a:r>
              <a:rPr lang="ru-RU" sz="2400" b="1" dirty="0" smtClean="0"/>
              <a:t> </a:t>
            </a:r>
            <a:br>
              <a:rPr lang="ru-RU" sz="2400" b="1" dirty="0" smtClean="0"/>
            </a:br>
            <a:r>
              <a:rPr lang="ru-RU" sz="2400" b="1" dirty="0" smtClean="0"/>
              <a:t>Вы </a:t>
            </a:r>
            <a:r>
              <a:rPr lang="ru-RU" sz="2400" b="1" dirty="0" smtClean="0"/>
              <a:t>думаете, что самое сильное животное в мире это медведь или слон</a:t>
            </a:r>
            <a:r>
              <a:rPr lang="ru-RU" sz="2400" b="1" dirty="0" smtClean="0"/>
              <a:t>?</a:t>
            </a:r>
            <a:br>
              <a:rPr lang="ru-RU" sz="2400" b="1" dirty="0" smtClean="0"/>
            </a:br>
            <a:r>
              <a:rPr lang="ru-RU" sz="2400" dirty="0" smtClean="0"/>
              <a:t> </a:t>
            </a:r>
            <a:r>
              <a:rPr lang="ru-RU" sz="2400" dirty="0" smtClean="0"/>
              <a:t>Рекордсменом </a:t>
            </a:r>
            <a:r>
              <a:rPr lang="ru-RU" sz="2400" dirty="0" smtClean="0"/>
              <a:t>является веслоногое ракообразное -</a:t>
            </a:r>
            <a:r>
              <a:rPr lang="ru-RU" sz="2400" dirty="0" err="1" smtClean="0"/>
              <a:t>копепод</a:t>
            </a:r>
            <a:r>
              <a:rPr lang="ru-RU" sz="2400" dirty="0" smtClean="0"/>
              <a:t>, которое обитает в водах морей и океанов. </a:t>
            </a:r>
            <a:r>
              <a:rPr lang="ru-RU" sz="2400" dirty="0" smtClean="0">
                <a:latin typeface="Adventure" pitchFamily="2" charset="0"/>
              </a:rPr>
              <a:t/>
            </a:r>
            <a:br>
              <a:rPr lang="ru-RU" sz="2400" dirty="0" smtClean="0">
                <a:latin typeface="Adventure" pitchFamily="2" charset="0"/>
              </a:rPr>
            </a:br>
            <a:r>
              <a:rPr lang="ru-RU" sz="2400" b="1" dirty="0" smtClean="0">
                <a:latin typeface="Adventure" pitchFamily="2" charset="0"/>
              </a:rPr>
              <a:t/>
            </a:r>
            <a:br>
              <a:rPr lang="ru-RU" sz="2400" b="1" dirty="0" smtClean="0">
                <a:latin typeface="Adventure" pitchFamily="2" charset="0"/>
              </a:rPr>
            </a:br>
            <a:r>
              <a:rPr lang="ru-RU" sz="2400" b="1" dirty="0" smtClean="0">
                <a:latin typeface="Adventure" pitchFamily="2" charset="0"/>
              </a:rPr>
              <a:t/>
            </a:r>
            <a:br>
              <a:rPr lang="ru-RU" sz="2400" b="1" dirty="0" smtClean="0">
                <a:latin typeface="Adventure" pitchFamily="2" charset="0"/>
              </a:rPr>
            </a:br>
            <a:r>
              <a:rPr lang="ru-RU" sz="2400" b="1" dirty="0" smtClean="0">
                <a:latin typeface="Adventure" pitchFamily="2" charset="0"/>
              </a:rPr>
              <a:t/>
            </a:r>
            <a:br>
              <a:rPr lang="ru-RU" sz="2400" b="1" dirty="0" smtClean="0">
                <a:latin typeface="Adventure" pitchFamily="2" charset="0"/>
              </a:rPr>
            </a:br>
            <a:endParaRPr lang="ru-RU" sz="2400" dirty="0">
              <a:latin typeface="Adventure" pitchFamily="2" charset="0"/>
            </a:endParaRPr>
          </a:p>
        </p:txBody>
      </p:sp>
      <p:pic>
        <p:nvPicPr>
          <p:cNvPr id="1026" name="Picture 2" descr="копепод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3357562"/>
            <a:ext cx="4686294" cy="32127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0" y="142852"/>
            <a:ext cx="4429156" cy="6500858"/>
          </a:xfrm>
        </p:spPr>
        <p:txBody>
          <a:bodyPr/>
          <a:lstStyle/>
          <a:p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Тело большинства видов </a:t>
            </a:r>
            <a:r>
              <a:rPr lang="ru-RU" sz="2400" dirty="0" err="1" smtClean="0"/>
              <a:t>копеподов</a:t>
            </a:r>
            <a:r>
              <a:rPr lang="ru-RU" sz="2400" dirty="0" smtClean="0"/>
              <a:t> достигает в </a:t>
            </a:r>
            <a:r>
              <a:rPr lang="ru-RU" sz="2400" dirty="0" smtClean="0"/>
              <a:t>длину всего-навсего один </a:t>
            </a:r>
            <a:r>
              <a:rPr lang="ru-RU" sz="2400" dirty="0" smtClean="0"/>
              <a:t>миллиметр</a:t>
            </a:r>
            <a:r>
              <a:rPr lang="ru-RU" sz="2400" dirty="0" smtClean="0"/>
              <a:t>. Это ракообразное имеет несколько пар конечностей, выполняющих разные функции: вибрирующие и плавательные. С помощью первых оно питается, поэтому их еще </a:t>
            </a:r>
            <a:r>
              <a:rPr lang="ru-RU" sz="2400" dirty="0" smtClean="0"/>
              <a:t>называют кормовыми</a:t>
            </a:r>
            <a:r>
              <a:rPr lang="ru-RU" sz="2400" dirty="0" smtClean="0"/>
              <a:t>. Плавательные конечности нужны, чтобы передвигаться в воде, убегать от хищников или нападать на своих жертв. В основном, его добычей стают колониальные водоросли, личинки насекомых или другие виды рачков</a:t>
            </a:r>
            <a:r>
              <a:rPr lang="ru-RU" sz="2400" dirty="0" smtClean="0"/>
              <a:t>.</a:t>
            </a:r>
            <a:br>
              <a:rPr lang="ru-RU" sz="24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/>
          </a:p>
        </p:txBody>
      </p:sp>
      <p:pic>
        <p:nvPicPr>
          <p:cNvPr id="16386" name="Picture 2" descr="копепод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5" y="428604"/>
            <a:ext cx="4214842" cy="55007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082924"/>
          </a:xfrm>
        </p:spPr>
        <p:txBody>
          <a:bodyPr/>
          <a:lstStyle/>
          <a:p>
            <a:r>
              <a:rPr lang="ru-RU" sz="3200" dirty="0" smtClean="0"/>
              <a:t>Ученые сейчас изучают прыгательные способности этого животного, которые будут использоваться в технологии роботов. </a:t>
            </a:r>
            <a:r>
              <a:rPr lang="ru-RU" sz="3200" dirty="0" err="1" smtClean="0"/>
              <a:t>Копепод</a:t>
            </a:r>
            <a:r>
              <a:rPr lang="ru-RU" sz="3200" dirty="0" smtClean="0"/>
              <a:t> считается в 10–30 раз сильнее, чем любая машина или животное в мире.</a:t>
            </a:r>
            <a:br>
              <a:rPr lang="ru-RU" sz="3200" dirty="0" smtClean="0"/>
            </a:br>
            <a:endParaRPr lang="ru-RU" sz="3200" dirty="0"/>
          </a:p>
        </p:txBody>
      </p:sp>
      <p:pic>
        <p:nvPicPr>
          <p:cNvPr id="4" name="Рисунок 3" descr="15 животных с экстраординарными качествами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3071810"/>
            <a:ext cx="523621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97634"/>
          </a:xfrm>
        </p:spPr>
        <p:txBody>
          <a:bodyPr/>
          <a:lstStyle/>
          <a:p>
            <a:r>
              <a:rPr lang="ru-RU" sz="4000" b="1" dirty="0" smtClean="0">
                <a:solidFill>
                  <a:srgbClr val="FF0000"/>
                </a:solidFill>
                <a:latin typeface="Adventure" pitchFamily="2" charset="0"/>
              </a:rPr>
              <a:t>Самое громкое </a:t>
            </a:r>
            <a:r>
              <a:rPr lang="ru-RU" sz="4000" b="1" dirty="0" smtClean="0">
                <a:solidFill>
                  <a:srgbClr val="FF0000"/>
                </a:solidFill>
                <a:latin typeface="Adventure" pitchFamily="2" charset="0"/>
              </a:rPr>
              <a:t>животное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b="1" dirty="0" smtClean="0">
                <a:solidFill>
                  <a:srgbClr val="0070C0"/>
                </a:solidFill>
                <a:latin typeface="Adventure" pitchFamily="2" charset="0"/>
              </a:rPr>
              <a:t>Синие киты </a:t>
            </a:r>
            <a:r>
              <a:rPr lang="ru-RU" sz="4000" dirty="0" smtClean="0">
                <a:solidFill>
                  <a:srgbClr val="0070C0"/>
                </a:solidFill>
                <a:latin typeface="Adventure" pitchFamily="2" charset="0"/>
              </a:rPr>
              <a:t>издают самые громкие звуки в мире, используя низкочастотные импульсы, чей шум имеет интенсивность до 188 децибел. Крики синих китов можно услышать на расстоянии 800 км. Синие киты также являются самыми крупными животными.</a:t>
            </a:r>
            <a:br>
              <a:rPr lang="ru-RU" sz="4000" dirty="0" smtClean="0">
                <a:solidFill>
                  <a:srgbClr val="0070C0"/>
                </a:solidFill>
                <a:latin typeface="Adventure" pitchFamily="2" charset="0"/>
              </a:rPr>
            </a:br>
            <a:endParaRPr lang="ru-RU" sz="4000" dirty="0">
              <a:solidFill>
                <a:srgbClr val="0070C0"/>
              </a:solidFill>
              <a:latin typeface="Adventure" pitchFamily="2" charset="0"/>
            </a:endParaRPr>
          </a:p>
        </p:txBody>
      </p:sp>
      <p:pic>
        <p:nvPicPr>
          <p:cNvPr id="17410" name="Picture 2" descr="синий кит фот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9458" name="Picture 2" descr="D:\Documents and Settings\Mufasa\Рабочий стол\кит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20031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54230"/>
          </a:xfrm>
        </p:spPr>
        <p:txBody>
          <a:bodyPr/>
          <a:lstStyle/>
          <a:p>
            <a:r>
              <a:rPr lang="ru-RU" sz="2000" dirty="0" smtClean="0"/>
              <a:t>Самое смертоносное </a:t>
            </a:r>
            <a:r>
              <a:rPr lang="ru-RU" sz="2000" dirty="0" smtClean="0"/>
              <a:t>животное</a:t>
            </a:r>
            <a:r>
              <a:rPr lang="ru-RU" sz="2000" dirty="0" smtClean="0"/>
              <a:t>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Самка </a:t>
            </a:r>
            <a:r>
              <a:rPr lang="ru-RU" sz="2000" dirty="0" smtClean="0"/>
              <a:t>малярийного комара является самым смертоносным существом в мире. Эти комары, переносящие малярию, каждый год убивают больше миллиона людей во всем мире</a:t>
            </a:r>
            <a:r>
              <a:rPr lang="ru-RU" sz="2000" dirty="0" smtClean="0"/>
              <a:t>.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pic>
        <p:nvPicPr>
          <p:cNvPr id="4" name="Рисунок 3" descr="15 животных с экстраординарными качествами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785926"/>
            <a:ext cx="4307516" cy="3857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2" name="Picture 2" descr="article38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2714620"/>
            <a:ext cx="4286280" cy="38576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83122"/>
          </a:xfrm>
        </p:spPr>
        <p:txBody>
          <a:bodyPr/>
          <a:lstStyle/>
          <a:p>
            <a:r>
              <a:rPr lang="ru-RU" sz="4000" b="1" dirty="0" smtClean="0">
                <a:solidFill>
                  <a:srgbClr val="FF0000"/>
                </a:solidFill>
                <a:latin typeface="Adventure" pitchFamily="2" charset="0"/>
              </a:rPr>
              <a:t>Самое ядовитое </a:t>
            </a:r>
            <a:r>
              <a:rPr lang="ru-RU" sz="4000" b="1" dirty="0" smtClean="0">
                <a:solidFill>
                  <a:srgbClr val="FF0000"/>
                </a:solidFill>
                <a:latin typeface="Adventure" pitchFamily="2" charset="0"/>
              </a:rPr>
              <a:t>животное</a:t>
            </a:r>
            <a:br>
              <a:rPr lang="ru-RU" sz="4000" b="1" dirty="0" smtClean="0">
                <a:solidFill>
                  <a:srgbClr val="FF0000"/>
                </a:solidFill>
                <a:latin typeface="Adventure" pitchFamily="2" charset="0"/>
              </a:rPr>
            </a:b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dirty="0" smtClean="0"/>
              <a:t> </a:t>
            </a:r>
            <a:r>
              <a:rPr lang="ru-RU" sz="3600" dirty="0" smtClean="0">
                <a:latin typeface="Adventure" pitchFamily="2" charset="0"/>
              </a:rPr>
              <a:t>Одна </a:t>
            </a:r>
            <a:r>
              <a:rPr lang="ru-RU" sz="3600" dirty="0" err="1" smtClean="0">
                <a:latin typeface="Adventure" pitchFamily="2" charset="0"/>
              </a:rPr>
              <a:t>кубомедуза</a:t>
            </a:r>
            <a:r>
              <a:rPr lang="ru-RU" sz="3600" dirty="0" smtClean="0">
                <a:latin typeface="Adventure" pitchFamily="2" charset="0"/>
              </a:rPr>
              <a:t> с 60 щупальцами, при том, что длина каждого из них составляет 4,5 метра, обладает достаточным количеством яда, чтобы убить 60 взрослых людей.</a:t>
            </a:r>
            <a:br>
              <a:rPr lang="ru-RU" sz="3600" dirty="0" smtClean="0">
                <a:latin typeface="Adventure" pitchFamily="2" charset="0"/>
              </a:rPr>
            </a:br>
            <a:endParaRPr lang="ru-RU" sz="3600" dirty="0">
              <a:latin typeface="Adventure" pitchFamily="2" charset="0"/>
            </a:endParaRPr>
          </a:p>
        </p:txBody>
      </p:sp>
      <p:pic>
        <p:nvPicPr>
          <p:cNvPr id="4" name="Содержимое 3" descr="15 животных с экстраординарными качествами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797568"/>
          </a:xfrm>
        </p:spPr>
        <p:txBody>
          <a:bodyPr/>
          <a:lstStyle/>
          <a:p>
            <a:r>
              <a:rPr lang="ru-RU" sz="4000" b="1" dirty="0" smtClean="0">
                <a:solidFill>
                  <a:srgbClr val="FF0000"/>
                </a:solidFill>
                <a:latin typeface="Adventure" pitchFamily="2" charset="0"/>
              </a:rPr>
              <a:t>Самое старое </a:t>
            </a:r>
            <a:r>
              <a:rPr lang="ru-RU" sz="4000" b="1" dirty="0" smtClean="0">
                <a:solidFill>
                  <a:srgbClr val="FF0000"/>
                </a:solidFill>
                <a:latin typeface="Adventure" pitchFamily="2" charset="0"/>
              </a:rPr>
              <a:t>животное</a:t>
            </a:r>
            <a:br>
              <a:rPr lang="ru-RU" sz="4000" b="1" dirty="0" smtClean="0">
                <a:solidFill>
                  <a:srgbClr val="FF0000"/>
                </a:solidFill>
                <a:latin typeface="Adventure" pitchFamily="2" charset="0"/>
              </a:rPr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>
                <a:latin typeface="Adventure" pitchFamily="2" charset="0"/>
              </a:rPr>
              <a:t> Самой старой рептилией является </a:t>
            </a:r>
            <a:r>
              <a:rPr lang="ru-RU" sz="3200" dirty="0" err="1" smtClean="0">
                <a:latin typeface="Adventure" pitchFamily="2" charset="0"/>
              </a:rPr>
              <a:t>галапагосская</a:t>
            </a:r>
            <a:r>
              <a:rPr lang="ru-RU" sz="3200" dirty="0" smtClean="0">
                <a:latin typeface="Adventure" pitchFamily="2" charset="0"/>
              </a:rPr>
              <a:t> гигантская черепаха, которая может прожить больше 175 лет. </a:t>
            </a:r>
            <a:r>
              <a:rPr lang="ru-RU" sz="3200" dirty="0" smtClean="0">
                <a:latin typeface="Adventure" pitchFamily="2" charset="0"/>
              </a:rPr>
              <a:t/>
            </a:r>
            <a:br>
              <a:rPr lang="ru-RU" sz="3200" dirty="0" smtClean="0">
                <a:latin typeface="Adventure" pitchFamily="2" charset="0"/>
              </a:rPr>
            </a:br>
            <a:r>
              <a:rPr lang="ru-RU" sz="3200" dirty="0" smtClean="0">
                <a:latin typeface="Adventure" pitchFamily="2" charset="0"/>
              </a:rPr>
              <a:t>Однако </a:t>
            </a:r>
            <a:r>
              <a:rPr lang="ru-RU" sz="3200" dirty="0" smtClean="0">
                <a:latin typeface="Adventure" pitchFamily="2" charset="0"/>
              </a:rPr>
              <a:t>среди самых старых животных есть такие представители, как океанический </a:t>
            </a:r>
            <a:r>
              <a:rPr lang="ru-RU" sz="3200" dirty="0" err="1" smtClean="0">
                <a:latin typeface="Adventure" pitchFamily="2" charset="0"/>
              </a:rPr>
              <a:t>венус</a:t>
            </a:r>
            <a:r>
              <a:rPr lang="ru-RU" sz="3200" dirty="0" smtClean="0">
                <a:latin typeface="Adventure" pitchFamily="2" charset="0"/>
              </a:rPr>
              <a:t> — моллюск, который </a:t>
            </a:r>
            <a:r>
              <a:rPr lang="ru-RU" sz="3200" dirty="0" smtClean="0">
                <a:latin typeface="Adventure" pitchFamily="2" charset="0"/>
              </a:rPr>
              <a:t>дожил</a:t>
            </a:r>
            <a:br>
              <a:rPr lang="ru-RU" sz="3200" dirty="0" smtClean="0">
                <a:latin typeface="Adventure" pitchFamily="2" charset="0"/>
              </a:rPr>
            </a:br>
            <a:r>
              <a:rPr lang="ru-RU" sz="3200" dirty="0" smtClean="0">
                <a:latin typeface="Adventure" pitchFamily="2" charset="0"/>
              </a:rPr>
              <a:t> </a:t>
            </a:r>
            <a:r>
              <a:rPr lang="ru-RU" sz="3200" dirty="0" smtClean="0">
                <a:latin typeface="Adventure" pitchFamily="2" charset="0"/>
              </a:rPr>
              <a:t>до 405 лет.</a:t>
            </a:r>
            <a:br>
              <a:rPr lang="ru-RU" sz="3200" dirty="0" smtClean="0">
                <a:latin typeface="Adventure" pitchFamily="2" charset="0"/>
              </a:rPr>
            </a:br>
            <a:endParaRPr lang="ru-RU" sz="3200" dirty="0">
              <a:latin typeface="Adventure" pitchFamily="2" charset="0"/>
            </a:endParaRPr>
          </a:p>
        </p:txBody>
      </p:sp>
      <p:pic>
        <p:nvPicPr>
          <p:cNvPr id="4" name="Рисунок 3" descr="15 животных с экстраординарными качествами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68940"/>
          </a:xfrm>
        </p:spPr>
        <p:txBody>
          <a:bodyPr/>
          <a:lstStyle/>
          <a:p>
            <a:r>
              <a:rPr lang="ru-RU" sz="4000" b="1" dirty="0" smtClean="0">
                <a:solidFill>
                  <a:srgbClr val="FF0000"/>
                </a:solidFill>
                <a:latin typeface="Adventure" pitchFamily="2" charset="0"/>
              </a:rPr>
              <a:t>Самое быстрое </a:t>
            </a:r>
            <a:r>
              <a:rPr lang="ru-RU" sz="4000" b="1" dirty="0" smtClean="0">
                <a:solidFill>
                  <a:srgbClr val="FF0000"/>
                </a:solidFill>
                <a:latin typeface="Adventure" pitchFamily="2" charset="0"/>
              </a:rPr>
              <a:t>водное млекопитающее</a:t>
            </a:r>
            <a:br>
              <a:rPr lang="ru-RU" sz="4000" b="1" dirty="0" smtClean="0">
                <a:solidFill>
                  <a:srgbClr val="FF0000"/>
                </a:solidFill>
                <a:latin typeface="Adventure" pitchFamily="2" charset="0"/>
              </a:rPr>
            </a:br>
            <a:r>
              <a:rPr lang="ru-RU" sz="4000" b="1" dirty="0" smtClean="0">
                <a:solidFill>
                  <a:srgbClr val="FF0000"/>
                </a:solidFill>
                <a:latin typeface="Adventure" pitchFamily="2" charset="0"/>
              </a:rPr>
              <a:t/>
            </a:r>
            <a:br>
              <a:rPr lang="ru-RU" sz="4000" b="1" dirty="0" smtClean="0">
                <a:solidFill>
                  <a:srgbClr val="FF0000"/>
                </a:solidFill>
                <a:latin typeface="Adventure" pitchFamily="2" charset="0"/>
              </a:rPr>
            </a:br>
            <a:r>
              <a:rPr lang="ru-RU" sz="3600" dirty="0" smtClean="0">
                <a:latin typeface="Adventure" pitchFamily="2" charset="0"/>
              </a:rPr>
              <a:t>Самым быстрым водным млекопитающим является </a:t>
            </a:r>
            <a:r>
              <a:rPr lang="ru-RU" sz="3600" dirty="0" smtClean="0">
                <a:latin typeface="Adventure" pitchFamily="2" charset="0"/>
              </a:rPr>
              <a:t/>
            </a:r>
            <a:br>
              <a:rPr lang="ru-RU" sz="3600" dirty="0" smtClean="0">
                <a:latin typeface="Adventure" pitchFamily="2" charset="0"/>
              </a:rPr>
            </a:br>
            <a:r>
              <a:rPr lang="ru-RU" sz="3600" dirty="0" smtClean="0">
                <a:latin typeface="Adventure" pitchFamily="2" charset="0"/>
              </a:rPr>
              <a:t>белокрылая </a:t>
            </a:r>
            <a:r>
              <a:rPr lang="ru-RU" sz="3600" dirty="0" smtClean="0">
                <a:latin typeface="Adventure" pitchFamily="2" charset="0"/>
              </a:rPr>
              <a:t>морская свинья, </a:t>
            </a:r>
            <a:r>
              <a:rPr lang="ru-RU" sz="3600" dirty="0" smtClean="0">
                <a:latin typeface="Adventure" pitchFamily="2" charset="0"/>
              </a:rPr>
              <a:t/>
            </a:r>
            <a:br>
              <a:rPr lang="ru-RU" sz="3600" dirty="0" smtClean="0">
                <a:latin typeface="Adventure" pitchFamily="2" charset="0"/>
              </a:rPr>
            </a:br>
            <a:r>
              <a:rPr lang="ru-RU" sz="3600" dirty="0" smtClean="0">
                <a:latin typeface="Adventure" pitchFamily="2" charset="0"/>
              </a:rPr>
              <a:t>которая </a:t>
            </a:r>
            <a:r>
              <a:rPr lang="ru-RU" sz="3600" dirty="0" smtClean="0">
                <a:latin typeface="Adventure" pitchFamily="2" charset="0"/>
              </a:rPr>
              <a:t>может проплыть 56 км в час.</a:t>
            </a:r>
            <a:br>
              <a:rPr lang="ru-RU" sz="3600" dirty="0" smtClean="0">
                <a:latin typeface="Adventure" pitchFamily="2" charset="0"/>
              </a:rPr>
            </a:br>
            <a:r>
              <a:rPr lang="ru-RU" sz="4000" b="1" dirty="0" smtClean="0">
                <a:solidFill>
                  <a:srgbClr val="FF0000"/>
                </a:solidFill>
                <a:latin typeface="Adventure" pitchFamily="2" charset="0"/>
              </a:rPr>
              <a:t/>
            </a:r>
            <a:br>
              <a:rPr lang="ru-RU" sz="4000" b="1" dirty="0" smtClean="0">
                <a:solidFill>
                  <a:srgbClr val="FF0000"/>
                </a:solidFill>
                <a:latin typeface="Adventure" pitchFamily="2" charset="0"/>
              </a:rPr>
            </a:br>
            <a:endParaRPr lang="ru-RU" sz="4000" b="1" dirty="0">
              <a:solidFill>
                <a:srgbClr val="FF0000"/>
              </a:solidFill>
              <a:latin typeface="Adventure" pitchFamily="2" charset="0"/>
            </a:endParaRPr>
          </a:p>
        </p:txBody>
      </p:sp>
      <p:pic>
        <p:nvPicPr>
          <p:cNvPr id="21506" name="Picture 2" descr="D:\Documents and Settings\Mufasa\Рабочий стол\кит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50445" cy="6858000"/>
          </a:xfrm>
          <a:prstGeom prst="rect">
            <a:avLst/>
          </a:prstGeom>
          <a:noFill/>
        </p:spPr>
      </p:pic>
      <p:pic>
        <p:nvPicPr>
          <p:cNvPr id="6" name="Рисунок 5" descr="15 животных с экстраординарными качествами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3" presetClass="entr" presetSubtype="0" fill="hold" nodeType="click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225932"/>
          </a:xfrm>
        </p:spPr>
        <p:txBody>
          <a:bodyPr/>
          <a:lstStyle/>
          <a:p>
            <a:r>
              <a:rPr lang="ru-RU" sz="4000" b="1" dirty="0" smtClean="0">
                <a:solidFill>
                  <a:srgbClr val="FF0000"/>
                </a:solidFill>
                <a:latin typeface="Adventure" pitchFamily="2" charset="0"/>
              </a:rPr>
              <a:t>Самая </a:t>
            </a:r>
            <a:r>
              <a:rPr lang="ru-RU" sz="4000" b="1" dirty="0" smtClean="0">
                <a:solidFill>
                  <a:srgbClr val="FF0000"/>
                </a:solidFill>
                <a:latin typeface="Adventure" pitchFamily="2" charset="0"/>
              </a:rPr>
              <a:t>продолжительная беременность у </a:t>
            </a:r>
            <a:r>
              <a:rPr lang="ru-RU" sz="4000" b="1" dirty="0" smtClean="0">
                <a:solidFill>
                  <a:srgbClr val="FF0000"/>
                </a:solidFill>
                <a:latin typeface="Adventure" pitchFamily="2" charset="0"/>
              </a:rPr>
              <a:t>животных</a:t>
            </a:r>
            <a:br>
              <a:rPr lang="ru-RU" sz="4000" b="1" dirty="0" smtClean="0">
                <a:solidFill>
                  <a:srgbClr val="FF0000"/>
                </a:solidFill>
                <a:latin typeface="Adventure" pitchFamily="2" charset="0"/>
              </a:rPr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>
                <a:solidFill>
                  <a:srgbClr val="0070C0"/>
                </a:solidFill>
                <a:latin typeface="Adventure" pitchFamily="2" charset="0"/>
              </a:rPr>
              <a:t>У </a:t>
            </a:r>
            <a:r>
              <a:rPr lang="ru-RU" sz="3600" dirty="0" smtClean="0">
                <a:solidFill>
                  <a:srgbClr val="0070C0"/>
                </a:solidFill>
                <a:latin typeface="Adventure" pitchFamily="2" charset="0"/>
              </a:rPr>
              <a:t>азиатских слонов продолжительность беременности составляет </a:t>
            </a:r>
            <a:r>
              <a:rPr lang="ru-RU" sz="3600" dirty="0" smtClean="0">
                <a:solidFill>
                  <a:srgbClr val="0070C0"/>
                </a:solidFill>
                <a:latin typeface="Adventure" pitchFamily="2" charset="0"/>
              </a:rPr>
              <a:t/>
            </a:r>
            <a:br>
              <a:rPr lang="ru-RU" sz="3600" dirty="0" smtClean="0">
                <a:solidFill>
                  <a:srgbClr val="0070C0"/>
                </a:solidFill>
                <a:latin typeface="Adventure" pitchFamily="2" charset="0"/>
              </a:rPr>
            </a:br>
            <a:r>
              <a:rPr lang="ru-RU" sz="3600" dirty="0" smtClean="0">
                <a:solidFill>
                  <a:srgbClr val="0070C0"/>
                </a:solidFill>
                <a:latin typeface="Adventure" pitchFamily="2" charset="0"/>
              </a:rPr>
              <a:t>19–22 </a:t>
            </a:r>
            <a:r>
              <a:rPr lang="ru-RU" sz="3600" dirty="0" smtClean="0">
                <a:solidFill>
                  <a:srgbClr val="0070C0"/>
                </a:solidFill>
                <a:latin typeface="Adventure" pitchFamily="2" charset="0"/>
              </a:rPr>
              <a:t>месяца</a:t>
            </a:r>
            <a:endParaRPr lang="ru-RU" sz="3600" b="1" dirty="0">
              <a:solidFill>
                <a:srgbClr val="0070C0"/>
              </a:solidFill>
              <a:latin typeface="Adventure" pitchFamily="2" charset="0"/>
            </a:endParaRPr>
          </a:p>
        </p:txBody>
      </p:sp>
      <p:pic>
        <p:nvPicPr>
          <p:cNvPr id="4" name="Рисунок 3" descr="15 животных с экстраординарными качествами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72132" y="571480"/>
            <a:ext cx="3429024" cy="5786478"/>
          </a:xfrm>
        </p:spPr>
        <p:txBody>
          <a:bodyPr/>
          <a:lstStyle/>
          <a:p>
            <a:r>
              <a:rPr lang="ru-RU" sz="3600" b="1" dirty="0" smtClean="0">
                <a:solidFill>
                  <a:srgbClr val="FF0000"/>
                </a:solidFill>
                <a:latin typeface="Adventure" pitchFamily="2" charset="0"/>
              </a:rPr>
              <a:t>Самое умное </a:t>
            </a:r>
            <a:r>
              <a:rPr lang="ru-RU" sz="3600" b="1" dirty="0" smtClean="0">
                <a:solidFill>
                  <a:srgbClr val="FF0000"/>
                </a:solidFill>
                <a:latin typeface="Adventure" pitchFamily="2" charset="0"/>
              </a:rPr>
              <a:t>животное</a:t>
            </a:r>
            <a:br>
              <a:rPr lang="ru-RU" sz="3600" b="1" dirty="0" smtClean="0">
                <a:solidFill>
                  <a:srgbClr val="FF0000"/>
                </a:solidFill>
                <a:latin typeface="Adventure" pitchFamily="2" charset="0"/>
              </a:rPr>
            </a:br>
            <a:r>
              <a:rPr lang="ru-RU" sz="3600" b="1" dirty="0" smtClean="0">
                <a:solidFill>
                  <a:srgbClr val="FF0000"/>
                </a:solidFill>
                <a:latin typeface="Adventure" pitchFamily="2" charset="0"/>
              </a:rPr>
              <a:t/>
            </a:r>
            <a:br>
              <a:rPr lang="ru-RU" sz="3600" b="1" dirty="0" smtClean="0">
                <a:solidFill>
                  <a:srgbClr val="FF0000"/>
                </a:solidFill>
                <a:latin typeface="Adventure" pitchFamily="2" charset="0"/>
              </a:rPr>
            </a:br>
            <a:r>
              <a:rPr lang="ru-RU" sz="3600" dirty="0" smtClean="0">
                <a:latin typeface="Adventure" pitchFamily="2" charset="0"/>
              </a:rPr>
              <a:t>Самым умным животным, исключая человека, является шимпанзе, за которым следует дельфин.</a:t>
            </a:r>
            <a:br>
              <a:rPr lang="ru-RU" sz="3600" dirty="0" smtClean="0">
                <a:latin typeface="Adventure" pitchFamily="2" charset="0"/>
              </a:rPr>
            </a:br>
            <a:endParaRPr lang="ru-RU" sz="3600" b="1" dirty="0">
              <a:solidFill>
                <a:srgbClr val="FF0000"/>
              </a:solidFill>
              <a:latin typeface="Adventure" pitchFamily="2" charset="0"/>
            </a:endParaRPr>
          </a:p>
        </p:txBody>
      </p:sp>
      <p:pic>
        <p:nvPicPr>
          <p:cNvPr id="4" name="Рисунок 3" descr="15 животных с экстраординарными качествами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357298"/>
            <a:ext cx="523621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440246"/>
          </a:xfrm>
        </p:spPr>
        <p:txBody>
          <a:bodyPr/>
          <a:lstStyle/>
          <a:p>
            <a:r>
              <a:rPr lang="ru-RU" sz="4000" b="1" dirty="0" smtClean="0">
                <a:solidFill>
                  <a:srgbClr val="FF0000"/>
                </a:solidFill>
                <a:latin typeface="Adventure" pitchFamily="2" charset="0"/>
              </a:rPr>
              <a:t/>
            </a:r>
            <a:br>
              <a:rPr lang="ru-RU" sz="4000" b="1" dirty="0" smtClean="0">
                <a:solidFill>
                  <a:srgbClr val="FF0000"/>
                </a:solidFill>
                <a:latin typeface="Adventure" pitchFamily="2" charset="0"/>
              </a:rPr>
            </a:br>
            <a:r>
              <a:rPr lang="ru-RU" sz="4000" b="1" dirty="0" smtClean="0">
                <a:solidFill>
                  <a:srgbClr val="FF0000"/>
                </a:solidFill>
                <a:latin typeface="Adventure" pitchFamily="2" charset="0"/>
              </a:rPr>
              <a:t>Самая </a:t>
            </a:r>
            <a:r>
              <a:rPr lang="ru-RU" sz="4000" b="1" dirty="0" smtClean="0">
                <a:solidFill>
                  <a:srgbClr val="FF0000"/>
                </a:solidFill>
                <a:latin typeface="Adventure" pitchFamily="2" charset="0"/>
              </a:rPr>
              <a:t>высоко летающая </a:t>
            </a:r>
            <a:r>
              <a:rPr lang="ru-RU" sz="4000" b="1" dirty="0" smtClean="0">
                <a:solidFill>
                  <a:srgbClr val="FF0000"/>
                </a:solidFill>
                <a:latin typeface="Adventure" pitchFamily="2" charset="0"/>
              </a:rPr>
              <a:t>птица</a:t>
            </a:r>
            <a:br>
              <a:rPr lang="ru-RU" sz="4000" b="1" dirty="0" smtClean="0">
                <a:solidFill>
                  <a:srgbClr val="FF0000"/>
                </a:solidFill>
                <a:latin typeface="Adventure" pitchFamily="2" charset="0"/>
              </a:rPr>
            </a:br>
            <a:r>
              <a:rPr lang="ru-RU" sz="4000" b="1" dirty="0" smtClean="0">
                <a:solidFill>
                  <a:srgbClr val="FF0000"/>
                </a:solidFill>
                <a:latin typeface="Adventure" pitchFamily="2" charset="0"/>
              </a:rPr>
              <a:t/>
            </a:r>
            <a:br>
              <a:rPr lang="ru-RU" sz="4000" b="1" dirty="0" smtClean="0">
                <a:solidFill>
                  <a:srgbClr val="FF0000"/>
                </a:solidFill>
                <a:latin typeface="Adventure" pitchFamily="2" charset="0"/>
              </a:rPr>
            </a:br>
            <a:r>
              <a:rPr lang="ru-RU" sz="3600" b="1" dirty="0" smtClean="0">
                <a:solidFill>
                  <a:srgbClr val="0070C0"/>
                </a:solidFill>
                <a:latin typeface="Adventure" pitchFamily="2" charset="0"/>
              </a:rPr>
              <a:t>Горные гуси </a:t>
            </a:r>
            <a:r>
              <a:rPr lang="ru-RU" sz="3600" dirty="0" smtClean="0">
                <a:solidFill>
                  <a:srgbClr val="0070C0"/>
                </a:solidFill>
                <a:latin typeface="Adventure" pitchFamily="2" charset="0"/>
              </a:rPr>
              <a:t>— это самые высоко летающие птицы. Есть свидетельства того, что они могут летать на высоте 10,175 метров и выше.</a:t>
            </a:r>
            <a:r>
              <a:rPr lang="ru-RU" sz="4000" dirty="0" smtClean="0">
                <a:solidFill>
                  <a:srgbClr val="0070C0"/>
                </a:solidFill>
                <a:latin typeface="Adventure" pitchFamily="2" charset="0"/>
              </a:rPr>
              <a:t/>
            </a:r>
            <a:br>
              <a:rPr lang="ru-RU" sz="4000" dirty="0" smtClean="0">
                <a:solidFill>
                  <a:srgbClr val="0070C0"/>
                </a:solidFill>
                <a:latin typeface="Adventure" pitchFamily="2" charset="0"/>
              </a:rPr>
            </a:br>
            <a:endParaRPr lang="ru-RU" sz="4000" b="1" dirty="0">
              <a:solidFill>
                <a:srgbClr val="0070C0"/>
              </a:solidFill>
              <a:latin typeface="Adventure" pitchFamily="2" charset="0"/>
            </a:endParaRPr>
          </a:p>
        </p:txBody>
      </p:sp>
      <p:pic>
        <p:nvPicPr>
          <p:cNvPr id="4" name="Рисунок 3" descr="15 животных с экстраординарными качествами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26064"/>
          </a:xfrm>
        </p:spPr>
        <p:txBody>
          <a:bodyPr/>
          <a:lstStyle/>
          <a:p>
            <a:r>
              <a:rPr lang="ru-RU" sz="4000" b="1" dirty="0" smtClean="0">
                <a:solidFill>
                  <a:srgbClr val="FF0000"/>
                </a:solidFill>
                <a:latin typeface="Adventure" pitchFamily="2" charset="0"/>
              </a:rPr>
              <a:t>Самое медленное </a:t>
            </a:r>
            <a:r>
              <a:rPr lang="ru-RU" sz="4000" b="1" dirty="0" smtClean="0">
                <a:solidFill>
                  <a:srgbClr val="FF0000"/>
                </a:solidFill>
                <a:latin typeface="Adventure" pitchFamily="2" charset="0"/>
              </a:rPr>
              <a:t>животное</a:t>
            </a:r>
            <a:br>
              <a:rPr lang="ru-RU" sz="4000" b="1" dirty="0" smtClean="0">
                <a:solidFill>
                  <a:srgbClr val="FF0000"/>
                </a:solidFill>
                <a:latin typeface="Adventure" pitchFamily="2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600" b="1" dirty="0" smtClean="0">
                <a:solidFill>
                  <a:srgbClr val="0070C0"/>
                </a:solidFill>
                <a:latin typeface="Adventure" pitchFamily="2" charset="0"/>
              </a:rPr>
              <a:t>Садовая </a:t>
            </a:r>
            <a:r>
              <a:rPr lang="ru-RU" sz="3600" b="1" dirty="0" smtClean="0">
                <a:solidFill>
                  <a:srgbClr val="0070C0"/>
                </a:solidFill>
                <a:latin typeface="Adventure" pitchFamily="2" charset="0"/>
              </a:rPr>
              <a:t>улитка </a:t>
            </a:r>
            <a:r>
              <a:rPr lang="ru-RU" sz="3600" b="1" dirty="0" smtClean="0">
                <a:solidFill>
                  <a:srgbClr val="0070C0"/>
                </a:solidFill>
                <a:latin typeface="Adventure" pitchFamily="2" charset="0"/>
              </a:rPr>
              <a:t/>
            </a:r>
            <a:br>
              <a:rPr lang="ru-RU" sz="3600" b="1" dirty="0" smtClean="0">
                <a:solidFill>
                  <a:srgbClr val="0070C0"/>
                </a:solidFill>
                <a:latin typeface="Adventure" pitchFamily="2" charset="0"/>
              </a:rPr>
            </a:br>
            <a:r>
              <a:rPr lang="ru-RU" sz="3600" dirty="0" smtClean="0">
                <a:solidFill>
                  <a:srgbClr val="0070C0"/>
                </a:solidFill>
                <a:latin typeface="Adventure" pitchFamily="2" charset="0"/>
              </a:rPr>
              <a:t>самое </a:t>
            </a:r>
            <a:r>
              <a:rPr lang="ru-RU" sz="3600" dirty="0" smtClean="0">
                <a:solidFill>
                  <a:srgbClr val="0070C0"/>
                </a:solidFill>
                <a:latin typeface="Adventure" pitchFamily="2" charset="0"/>
              </a:rPr>
              <a:t>медленное животное, </a:t>
            </a:r>
            <a:r>
              <a:rPr lang="ru-RU" sz="3600" dirty="0" smtClean="0">
                <a:solidFill>
                  <a:srgbClr val="0070C0"/>
                </a:solidFill>
                <a:latin typeface="Adventure" pitchFamily="2" charset="0"/>
              </a:rPr>
              <a:t/>
            </a:r>
            <a:br>
              <a:rPr lang="ru-RU" sz="3600" dirty="0" smtClean="0">
                <a:solidFill>
                  <a:srgbClr val="0070C0"/>
                </a:solidFill>
                <a:latin typeface="Adventure" pitchFamily="2" charset="0"/>
              </a:rPr>
            </a:br>
            <a:r>
              <a:rPr lang="ru-RU" sz="3600" dirty="0" smtClean="0">
                <a:solidFill>
                  <a:srgbClr val="0070C0"/>
                </a:solidFill>
                <a:latin typeface="Adventure" pitchFamily="2" charset="0"/>
              </a:rPr>
              <a:t>которое </a:t>
            </a:r>
            <a:r>
              <a:rPr lang="ru-RU" sz="3600" dirty="0" smtClean="0">
                <a:solidFill>
                  <a:srgbClr val="0070C0"/>
                </a:solidFill>
                <a:latin typeface="Adventure" pitchFamily="2" charset="0"/>
              </a:rPr>
              <a:t>проходит </a:t>
            </a:r>
            <a:r>
              <a:rPr lang="ru-RU" sz="3600" dirty="0" smtClean="0">
                <a:solidFill>
                  <a:srgbClr val="0070C0"/>
                </a:solidFill>
                <a:latin typeface="Adventure" pitchFamily="2" charset="0"/>
              </a:rPr>
              <a:t/>
            </a:r>
            <a:br>
              <a:rPr lang="ru-RU" sz="3600" dirty="0" smtClean="0">
                <a:solidFill>
                  <a:srgbClr val="0070C0"/>
                </a:solidFill>
                <a:latin typeface="Adventure" pitchFamily="2" charset="0"/>
              </a:rPr>
            </a:br>
            <a:r>
              <a:rPr lang="ru-RU" sz="3600" dirty="0" smtClean="0">
                <a:solidFill>
                  <a:srgbClr val="0070C0"/>
                </a:solidFill>
                <a:latin typeface="Adventure" pitchFamily="2" charset="0"/>
              </a:rPr>
              <a:t>48 метров </a:t>
            </a:r>
            <a:r>
              <a:rPr lang="ru-RU" sz="3600" dirty="0" smtClean="0">
                <a:solidFill>
                  <a:srgbClr val="0070C0"/>
                </a:solidFill>
                <a:latin typeface="Adventure" pitchFamily="2" charset="0"/>
              </a:rPr>
              <a:t>в час</a:t>
            </a:r>
            <a:r>
              <a:rPr lang="ru-RU" sz="3600" dirty="0" smtClean="0">
                <a:solidFill>
                  <a:srgbClr val="0070C0"/>
                </a:solidFill>
                <a:latin typeface="Adventure" pitchFamily="2" charset="0"/>
              </a:rPr>
              <a:t>.</a:t>
            </a:r>
            <a:r>
              <a:rPr lang="ru-RU" sz="3600" dirty="0" smtClean="0">
                <a:solidFill>
                  <a:srgbClr val="0070C0"/>
                </a:solidFill>
                <a:latin typeface="Adventure" pitchFamily="2" charset="0"/>
              </a:rPr>
              <a:t/>
            </a:r>
            <a:br>
              <a:rPr lang="ru-RU" sz="3600" dirty="0" smtClean="0">
                <a:solidFill>
                  <a:srgbClr val="0070C0"/>
                </a:solidFill>
                <a:latin typeface="Adventure" pitchFamily="2" charset="0"/>
              </a:rPr>
            </a:br>
            <a:endParaRPr lang="ru-RU" sz="3600" dirty="0">
              <a:solidFill>
                <a:srgbClr val="0070C0"/>
              </a:solidFill>
              <a:latin typeface="Adventure" pitchFamily="2" charset="0"/>
            </a:endParaRPr>
          </a:p>
        </p:txBody>
      </p:sp>
      <p:pic>
        <p:nvPicPr>
          <p:cNvPr id="22530" name="Picture 2" descr="D:\Documents and Settings\Mufasa\Рабочий стол\Рогатая-улитка-1268659532_78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30473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smtClean="0">
                <a:solidFill>
                  <a:srgbClr val="FF0000"/>
                </a:solidFill>
                <a:latin typeface="Adventure" pitchFamily="2" charset="0"/>
              </a:rPr>
              <a:t>Самое высокое и длинное </a:t>
            </a:r>
            <a:r>
              <a:rPr lang="ru-RU" sz="4000" dirty="0" smtClean="0">
                <a:solidFill>
                  <a:srgbClr val="FF0000"/>
                </a:solidFill>
                <a:latin typeface="Adventure" pitchFamily="2" charset="0"/>
              </a:rPr>
              <a:t/>
            </a:r>
            <a:br>
              <a:rPr lang="ru-RU" sz="4000" dirty="0" smtClean="0">
                <a:solidFill>
                  <a:srgbClr val="FF0000"/>
                </a:solidFill>
                <a:latin typeface="Adventure" pitchFamily="2" charset="0"/>
              </a:rPr>
            </a:br>
            <a:r>
              <a:rPr lang="ru-RU" sz="4000" dirty="0" smtClean="0">
                <a:solidFill>
                  <a:srgbClr val="FF0000"/>
                </a:solidFill>
                <a:latin typeface="Adventure" pitchFamily="2" charset="0"/>
              </a:rPr>
              <a:t>наземное </a:t>
            </a:r>
            <a:r>
              <a:rPr lang="ru-RU" sz="4000" dirty="0" smtClean="0">
                <a:solidFill>
                  <a:srgbClr val="FF0000"/>
                </a:solidFill>
                <a:latin typeface="Adventure" pitchFamily="2" charset="0"/>
              </a:rPr>
              <a:t>животное</a:t>
            </a:r>
            <a:endParaRPr lang="ru-RU" sz="4000" dirty="0">
              <a:solidFill>
                <a:srgbClr val="FF0000"/>
              </a:solidFill>
              <a:latin typeface="Adventure" pitchFamily="2" charset="0"/>
            </a:endParaRPr>
          </a:p>
        </p:txBody>
      </p:sp>
      <p:pic>
        <p:nvPicPr>
          <p:cNvPr id="6" name="Содержимое 5" descr="15 животных с экстраординарными качествами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1785926"/>
            <a:ext cx="6027312" cy="4525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6572264" y="1857364"/>
            <a:ext cx="228601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FF0000"/>
                </a:solidFill>
                <a:latin typeface="Adventure" pitchFamily="2" charset="0"/>
              </a:rPr>
              <a:t>Самым длинным и высоким наземным животным является жираф. Он может вырастать до 6 метров в высоту, что примерно приравнивается к двухэтажному зданию.</a:t>
            </a:r>
            <a:endParaRPr lang="ru-RU" sz="2000" dirty="0">
              <a:solidFill>
                <a:srgbClr val="FF0000"/>
              </a:solidFill>
              <a:latin typeface="Adventure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/>
          <a:lstStyle/>
          <a:p>
            <a:r>
              <a:rPr lang="ru-RU" sz="4000" b="1" dirty="0" smtClean="0">
                <a:solidFill>
                  <a:srgbClr val="FF0000"/>
                </a:solidFill>
                <a:latin typeface="Adventure" pitchFamily="2" charset="0"/>
              </a:rPr>
              <a:t>Самое быстрое животное</a:t>
            </a:r>
            <a:endParaRPr lang="ru-RU" sz="4000" b="1" dirty="0">
              <a:solidFill>
                <a:srgbClr val="FF0000"/>
              </a:solidFill>
              <a:latin typeface="Adventure" pitchFamily="2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2971792" cy="4840303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solidFill>
                  <a:srgbClr val="0070C0"/>
                </a:solidFill>
                <a:latin typeface="Adventure" pitchFamily="2" charset="0"/>
              </a:rPr>
              <a:t>Самым быстрым из животных является хищная птица сапсан. Она может развить </a:t>
            </a:r>
            <a:r>
              <a:rPr lang="ru-RU" dirty="0" smtClean="0">
                <a:solidFill>
                  <a:srgbClr val="0070C0"/>
                </a:solidFill>
                <a:latin typeface="Adventure" pitchFamily="2" charset="0"/>
              </a:rPr>
              <a:t>скорость до </a:t>
            </a:r>
            <a:r>
              <a:rPr lang="ru-RU" dirty="0" smtClean="0">
                <a:solidFill>
                  <a:srgbClr val="0070C0"/>
                </a:solidFill>
                <a:latin typeface="Adventure" pitchFamily="2" charset="0"/>
              </a:rPr>
              <a:t>321 км </a:t>
            </a:r>
            <a:endParaRPr lang="ru-RU" dirty="0" smtClean="0">
              <a:solidFill>
                <a:srgbClr val="0070C0"/>
              </a:solidFill>
              <a:latin typeface="Adventure" pitchFamily="2" charset="0"/>
            </a:endParaRPr>
          </a:p>
          <a:p>
            <a:pPr algn="ctr">
              <a:buNone/>
            </a:pPr>
            <a:r>
              <a:rPr lang="ru-RU" dirty="0" smtClean="0">
                <a:solidFill>
                  <a:srgbClr val="0070C0"/>
                </a:solidFill>
                <a:latin typeface="Adventure" pitchFamily="2" charset="0"/>
              </a:rPr>
              <a:t>в час</a:t>
            </a:r>
            <a:r>
              <a:rPr lang="ru-RU" dirty="0" smtClean="0">
                <a:solidFill>
                  <a:srgbClr val="0070C0"/>
                </a:solidFill>
                <a:latin typeface="Adventure" pitchFamily="2" charset="0"/>
              </a:rPr>
              <a:t>.</a:t>
            </a:r>
          </a:p>
          <a:p>
            <a:pPr algn="ctr"/>
            <a:endParaRPr lang="ru-RU" dirty="0">
              <a:solidFill>
                <a:srgbClr val="0070C0"/>
              </a:solidFill>
              <a:latin typeface="Adventure" pitchFamily="2" charset="0"/>
            </a:endParaRPr>
          </a:p>
        </p:txBody>
      </p:sp>
      <p:pic>
        <p:nvPicPr>
          <p:cNvPr id="4" name="Рисунок 3" descr="15 животных с экстраординарными качествами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7686" y="928670"/>
            <a:ext cx="4378954" cy="5787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smtClean="0">
                <a:solidFill>
                  <a:srgbClr val="FF0000"/>
                </a:solidFill>
                <a:latin typeface="Adventure" pitchFamily="2" charset="0"/>
              </a:rPr>
              <a:t>Самое маленькое насекомое</a:t>
            </a:r>
            <a:endParaRPr lang="ru-RU" sz="4000" b="1" dirty="0">
              <a:solidFill>
                <a:srgbClr val="FF0000"/>
              </a:solidFill>
              <a:latin typeface="Adventure" pitchFamily="2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3600" dirty="0" smtClean="0">
                <a:solidFill>
                  <a:srgbClr val="0070C0"/>
                </a:solidFill>
                <a:latin typeface="Adventure" pitchFamily="2" charset="0"/>
              </a:rPr>
              <a:t>Осы-крошки, мимариды — это самые маленькие насекомые, чей размер составляет примерно 0,46 мм.</a:t>
            </a:r>
          </a:p>
          <a:p>
            <a:endParaRPr lang="ru-RU" dirty="0"/>
          </a:p>
        </p:txBody>
      </p:sp>
      <p:pic>
        <p:nvPicPr>
          <p:cNvPr id="4" name="Рисунок 3" descr="15 животных с экстраординарными качествами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540192"/>
            <a:ext cx="8001056" cy="4889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smtClean="0">
                <a:solidFill>
                  <a:srgbClr val="FF0000"/>
                </a:solidFill>
                <a:latin typeface="Adventure" pitchFamily="2" charset="0"/>
              </a:rPr>
              <a:t>Самое длинное животное</a:t>
            </a:r>
            <a:endParaRPr lang="ru-RU" sz="4000" b="1" dirty="0">
              <a:solidFill>
                <a:srgbClr val="FF0000"/>
              </a:solidFill>
              <a:latin typeface="Adventure" pitchFamily="2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Самыми длинными животными являются </a:t>
            </a:r>
            <a:r>
              <a:rPr lang="ru-RU" dirty="0" smtClean="0"/>
              <a:t>черви-немертины. </a:t>
            </a:r>
            <a:r>
              <a:rPr lang="ru-RU" dirty="0" smtClean="0"/>
              <a:t>Самый длинный их представитель достигает 55 метров в длину.</a:t>
            </a:r>
          </a:p>
          <a:p>
            <a:endParaRPr lang="ru-RU" dirty="0"/>
          </a:p>
        </p:txBody>
      </p:sp>
      <p:pic>
        <p:nvPicPr>
          <p:cNvPr id="4" name="Рисунок 3" descr="15 животных с экстраординарными качествами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8" name="Picture 2" descr="D:\Documents and Settings\Mufasa\Рабочий стол\червь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502014" y="-23145936"/>
            <a:ext cx="4512869" cy="8929750"/>
          </a:xfrm>
          <a:prstGeom prst="rect">
            <a:avLst/>
          </a:prstGeom>
          <a:noFill/>
        </p:spPr>
      </p:pic>
      <p:pic>
        <p:nvPicPr>
          <p:cNvPr id="24579" name="Picture 3" descr="D:\Documents and Settings\Mufasa\Рабочий стол\червь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20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40114"/>
          </a:xfrm>
        </p:spPr>
        <p:txBody>
          <a:bodyPr/>
          <a:lstStyle/>
          <a:p>
            <a:r>
              <a:rPr lang="ru-RU" sz="4000" b="1" dirty="0" smtClean="0">
                <a:solidFill>
                  <a:srgbClr val="FF0000"/>
                </a:solidFill>
                <a:latin typeface="Adventure" pitchFamily="2" charset="0"/>
              </a:rPr>
              <a:t>Самое удивительное животное</a:t>
            </a:r>
            <a:r>
              <a:rPr lang="ru-RU" sz="3600" dirty="0" smtClean="0">
                <a:latin typeface="Adventure" pitchFamily="2" charset="0"/>
              </a:rPr>
              <a:t> </a:t>
            </a:r>
            <a:r>
              <a:rPr lang="ru-RU" sz="3600" dirty="0" smtClean="0">
                <a:latin typeface="Adventure" pitchFamily="2" charset="0"/>
              </a:rPr>
              <a:t/>
            </a:r>
            <a:br>
              <a:rPr lang="ru-RU" sz="3600" dirty="0" smtClean="0">
                <a:latin typeface="Adventure" pitchFamily="2" charset="0"/>
              </a:rPr>
            </a:br>
            <a:r>
              <a:rPr lang="ru-RU" sz="3600" dirty="0" smtClean="0">
                <a:solidFill>
                  <a:srgbClr val="0070C0"/>
                </a:solidFill>
                <a:latin typeface="Adventure" pitchFamily="2" charset="0"/>
              </a:rPr>
              <a:t>- это як. Он имеет голову коровы, хвост лошади, скелет бизона, шерсть козла, рога быка и плюс ко всему еще хрюкает, как свинья.</a:t>
            </a:r>
            <a:r>
              <a:rPr lang="ru-RU" dirty="0" smtClean="0">
                <a:solidFill>
                  <a:srgbClr val="0070C0"/>
                </a:solidFill>
              </a:rPr>
              <a:t/>
            </a:r>
            <a:br>
              <a:rPr lang="ru-RU" dirty="0" smtClean="0">
                <a:solidFill>
                  <a:srgbClr val="0070C0"/>
                </a:solidFill>
              </a:rPr>
            </a:b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25602" name="Picture 2" descr="D:\Documents and Settings\Mufasa\Рабочий стол\якк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785794"/>
            <a:ext cx="7929618" cy="56614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smtClean="0">
                <a:solidFill>
                  <a:srgbClr val="FF0000"/>
                </a:solidFill>
                <a:latin typeface="Adventure" pitchFamily="2" charset="0"/>
              </a:rPr>
              <a:t>Самое маленькое сердце </a:t>
            </a:r>
            <a:r>
              <a:rPr lang="ru-RU" sz="4000" dirty="0" smtClean="0">
                <a:solidFill>
                  <a:srgbClr val="FF0000"/>
                </a:solidFill>
                <a:latin typeface="Adventure" pitchFamily="2" charset="0"/>
              </a:rPr>
              <a:t/>
            </a:r>
            <a:br>
              <a:rPr lang="ru-RU" sz="4000" dirty="0" smtClean="0">
                <a:solidFill>
                  <a:srgbClr val="FF0000"/>
                </a:solidFill>
                <a:latin typeface="Adventure" pitchFamily="2" charset="0"/>
              </a:rPr>
            </a:br>
            <a:r>
              <a:rPr lang="ru-RU" sz="4000" dirty="0" smtClean="0">
                <a:solidFill>
                  <a:srgbClr val="FF0000"/>
                </a:solidFill>
                <a:latin typeface="Adventure" pitchFamily="2" charset="0"/>
              </a:rPr>
              <a:t>изо </a:t>
            </a:r>
            <a:r>
              <a:rPr lang="ru-RU" sz="4000" dirty="0" smtClean="0">
                <a:solidFill>
                  <a:srgbClr val="FF0000"/>
                </a:solidFill>
                <a:latin typeface="Adventure" pitchFamily="2" charset="0"/>
              </a:rPr>
              <a:t>всех хищников имеет... лев.</a:t>
            </a:r>
            <a:endParaRPr lang="ru-RU" sz="4000" dirty="0">
              <a:solidFill>
                <a:srgbClr val="FF0000"/>
              </a:solidFill>
              <a:latin typeface="Adventure" pitchFamily="2" charset="0"/>
            </a:endParaRPr>
          </a:p>
        </p:txBody>
      </p:sp>
      <p:pic>
        <p:nvPicPr>
          <p:cNvPr id="26626" name="Picture 2" descr="D:\Documents and Settings\Mufasa\Рабочий стол\lev_01_small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43042" y="1571612"/>
            <a:ext cx="5120501" cy="5120501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click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>
          <a:xfrm>
            <a:off x="685800" y="1285860"/>
            <a:ext cx="7772400" cy="2786081"/>
          </a:xfrm>
        </p:spPr>
        <p:txBody>
          <a:bodyPr/>
          <a:lstStyle/>
          <a:p>
            <a:r>
              <a:rPr lang="ru-RU" sz="6600" b="1" dirty="0" smtClean="0">
                <a:solidFill>
                  <a:srgbClr val="FFFF00"/>
                </a:solidFill>
                <a:latin typeface="Adventure" pitchFamily="2" charset="0"/>
              </a:rPr>
              <a:t>Спасибо </a:t>
            </a:r>
            <a:r>
              <a:rPr lang="ru-RU" sz="6600" b="1" dirty="0" smtClean="0">
                <a:solidFill>
                  <a:srgbClr val="FFFF00"/>
                </a:solidFill>
                <a:latin typeface="Adventure" pitchFamily="2" charset="0"/>
              </a:rPr>
              <a:t/>
            </a:r>
            <a:br>
              <a:rPr lang="ru-RU" sz="6600" b="1" dirty="0" smtClean="0">
                <a:solidFill>
                  <a:srgbClr val="FFFF00"/>
                </a:solidFill>
                <a:latin typeface="Adventure" pitchFamily="2" charset="0"/>
              </a:rPr>
            </a:br>
            <a:r>
              <a:rPr lang="ru-RU" sz="6600" b="1" dirty="0" smtClean="0">
                <a:solidFill>
                  <a:srgbClr val="FFFF00"/>
                </a:solidFill>
                <a:latin typeface="Adventure" pitchFamily="2" charset="0"/>
              </a:rPr>
              <a:t>за </a:t>
            </a:r>
            <a:r>
              <a:rPr lang="ru-RU" sz="6600" b="1" dirty="0" smtClean="0">
                <a:solidFill>
                  <a:srgbClr val="FFFF00"/>
                </a:solidFill>
                <a:latin typeface="Adventure" pitchFamily="2" charset="0"/>
              </a:rPr>
              <a:t>внимание!</a:t>
            </a:r>
            <a:endParaRPr lang="ru-RU" sz="6600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</TotalTime>
  <Words>209</Words>
  <Application>Microsoft Office PowerPoint</Application>
  <PresentationFormat>Экран (4:3)</PresentationFormat>
  <Paragraphs>28</Paragraphs>
  <Slides>22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Самые – самые… животные! </vt:lpstr>
      <vt:lpstr>Среди животных, как и среди людей, есть свои рекордсмены, достойные того, чтобы оказаться в Книге рекордов Гиннеса. Кто-то признается самым сильным, кто-то - самым быстрым. А кто-то может похвастаться лишь своим весом или количеством зубов.  О некоторых таких чемпионах животного мира вы сейчас узнаете.  </vt:lpstr>
      <vt:lpstr>Самое сильное животное  Насколько силен человек, мы можем приблизительно определить по его внешнему виду: росту, весу и мышечной массе. А вот в природе все абсолютно иначе.  Вы думаете, что самое сильное животное в мире это медведь или слон?  Рекордсменом является веслоногое ракообразное -копепод, которое обитает в водах морей и океанов.     </vt:lpstr>
      <vt:lpstr>  Тело большинства видов копеподов достигает в длину всего-навсего один миллиметр. Это ракообразное имеет несколько пар конечностей, выполняющих разные функции: вибрирующие и плавательные. С помощью первых оно питается, поэтому их еще называют кормовыми. Плавательные конечности нужны, чтобы передвигаться в воде, убегать от хищников или нападать на своих жертв. В основном, его добычей стают колониальные водоросли, личинки насекомых или другие виды рачков.  </vt:lpstr>
      <vt:lpstr>Ученые сейчас изучают прыгательные способности этого животного, которые будут использоваться в технологии роботов. Копепод считается в 10–30 раз сильнее, чем любая машина или животное в мире. </vt:lpstr>
      <vt:lpstr>Самое громкое животное Синие киты издают самые громкие звуки в мире, используя низкочастотные импульсы, чей шум имеет интенсивность до 188 децибел. Крики синих китов можно услышать на расстоянии 800 км. Синие киты также являются самыми крупными животными. </vt:lpstr>
      <vt:lpstr>Слайд 7</vt:lpstr>
      <vt:lpstr>Самое смертоносное животное  Самка малярийного комара является самым смертоносным существом в мире. Эти комары, переносящие малярию, каждый год убивают больше миллиона людей во всем мире.  </vt:lpstr>
      <vt:lpstr>Самое ядовитое животное   Одна кубомедуза с 60 щупальцами, при том, что длина каждого из них составляет 4,5 метра, обладает достаточным количеством яда, чтобы убить 60 взрослых людей. </vt:lpstr>
      <vt:lpstr>Самое старое животное   Самой старой рептилией является галапагосская гигантская черепаха, которая может прожить больше 175 лет.  Однако среди самых старых животных есть такие представители, как океанический венус — моллюск, который дожил  до 405 лет. </vt:lpstr>
      <vt:lpstr>Самое быстрое водное млекопитающее  Самым быстрым водным млекопитающим является  белокрылая морская свинья,  которая может проплыть 56 км в час.  </vt:lpstr>
      <vt:lpstr>Самая продолжительная беременность у животных  У азиатских слонов продолжительность беременности составляет  19–22 месяца</vt:lpstr>
      <vt:lpstr>Самое умное животное  Самым умным животным, исключая человека, является шимпанзе, за которым следует дельфин. </vt:lpstr>
      <vt:lpstr> Самая высоко летающая птица  Горные гуси — это самые высоко летающие птицы. Есть свидетельства того, что они могут летать на высоте 10,175 метров и выше. </vt:lpstr>
      <vt:lpstr>Самое медленное животное  Садовая улитка  самое медленное животное,  которое проходит  48 метров в час. </vt:lpstr>
      <vt:lpstr>Самое высокое и длинное  наземное животное</vt:lpstr>
      <vt:lpstr>Самое быстрое животное</vt:lpstr>
      <vt:lpstr>Самое маленькое насекомое</vt:lpstr>
      <vt:lpstr>Самое длинное животное</vt:lpstr>
      <vt:lpstr>Самое удивительное животное  - это як. Он имеет голову коровы, хвост лошади, скелет бизона, шерсть козла, рога быка и плюс ко всему еще хрюкает, как свинья. </vt:lpstr>
      <vt:lpstr>Самое маленькое сердце  изо всех хищников имеет... лев.</vt:lpstr>
      <vt:lpstr>Спасибо 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Helen</dc:creator>
  <cp:lastModifiedBy>Paradise</cp:lastModifiedBy>
  <cp:revision>26</cp:revision>
  <dcterms:created xsi:type="dcterms:W3CDTF">2011-10-24T15:27:25Z</dcterms:created>
  <dcterms:modified xsi:type="dcterms:W3CDTF">2013-06-14T10:28:16Z</dcterms:modified>
</cp:coreProperties>
</file>