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7" r:id="rId3"/>
    <p:sldId id="258" r:id="rId4"/>
    <p:sldId id="260" r:id="rId5"/>
    <p:sldId id="268" r:id="rId6"/>
    <p:sldId id="269" r:id="rId7"/>
    <p:sldId id="266" r:id="rId8"/>
    <p:sldId id="267" r:id="rId9"/>
    <p:sldId id="270" r:id="rId10"/>
    <p:sldId id="271" r:id="rId11"/>
    <p:sldId id="263" r:id="rId12"/>
    <p:sldId id="264" r:id="rId13"/>
    <p:sldId id="272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3333FF"/>
    <a:srgbClr val="33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1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7760B-4961-4ED0-83BD-3E6EC1863422}" type="datetimeFigureOut">
              <a:rPr lang="ru-RU" smtClean="0"/>
              <a:pPr/>
              <a:t>04.11.2013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B4B5A-76F7-4C0A-841A-E745D5CC2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7760B-4961-4ED0-83BD-3E6EC1863422}" type="datetimeFigureOut">
              <a:rPr lang="ru-RU" smtClean="0"/>
              <a:pPr/>
              <a:t>04.11.2013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B4B5A-76F7-4C0A-841A-E745D5CC2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7760B-4961-4ED0-83BD-3E6EC1863422}" type="datetimeFigureOut">
              <a:rPr lang="ru-RU" smtClean="0"/>
              <a:pPr/>
              <a:t>04.11.2013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B4B5A-76F7-4C0A-841A-E745D5CC2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7760B-4961-4ED0-83BD-3E6EC1863422}" type="datetimeFigureOut">
              <a:rPr lang="ru-RU" smtClean="0"/>
              <a:pPr/>
              <a:t>04.11.2013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B4B5A-76F7-4C0A-841A-E745D5CC2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7760B-4961-4ED0-83BD-3E6EC1863422}" type="datetimeFigureOut">
              <a:rPr lang="ru-RU" smtClean="0"/>
              <a:pPr/>
              <a:t>04.11.2013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B4B5A-76F7-4C0A-841A-E745D5CC2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7760B-4961-4ED0-83BD-3E6EC1863422}" type="datetimeFigureOut">
              <a:rPr lang="ru-RU" smtClean="0"/>
              <a:pPr/>
              <a:t>04.11.2013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B4B5A-76F7-4C0A-841A-E745D5CC2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7760B-4961-4ED0-83BD-3E6EC1863422}" type="datetimeFigureOut">
              <a:rPr lang="ru-RU" smtClean="0"/>
              <a:pPr/>
              <a:t>04.11.2013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B4B5A-76F7-4C0A-841A-E745D5CC2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7760B-4961-4ED0-83BD-3E6EC1863422}" type="datetimeFigureOut">
              <a:rPr lang="ru-RU" smtClean="0"/>
              <a:pPr/>
              <a:t>04.11.2013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B4B5A-76F7-4C0A-841A-E745D5CC2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7760B-4961-4ED0-83BD-3E6EC1863422}" type="datetimeFigureOut">
              <a:rPr lang="ru-RU" smtClean="0"/>
              <a:pPr/>
              <a:t>04.11.2013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B4B5A-76F7-4C0A-841A-E745D5CC2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7760B-4961-4ED0-83BD-3E6EC1863422}" type="datetimeFigureOut">
              <a:rPr lang="ru-RU" smtClean="0"/>
              <a:pPr/>
              <a:t>04.11.2013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B4B5A-76F7-4C0A-841A-E745D5CC2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7760B-4961-4ED0-83BD-3E6EC1863422}" type="datetimeFigureOut">
              <a:rPr lang="ru-RU" smtClean="0"/>
              <a:pPr/>
              <a:t>04.11.2013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B4B5A-76F7-4C0A-841A-E745D5CC2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77760B-4961-4ED0-83BD-3E6EC1863422}" type="datetimeFigureOut">
              <a:rPr lang="ru-RU" smtClean="0"/>
              <a:pPr/>
              <a:t>04.11.2013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B4B5A-76F7-4C0A-841A-E745D5CC2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drevo.pravbeseda.ru/index.php?id=175" TargetMode="External"/><Relationship Id="rId3" Type="http://schemas.openxmlformats.org/officeDocument/2006/relationships/hyperlink" Target="http://drevo.pravbeseda.ru/index.php?id=2424" TargetMode="External"/><Relationship Id="rId7" Type="http://schemas.openxmlformats.org/officeDocument/2006/relationships/hyperlink" Target="http://drevo.pravbeseda.ru/index.php?id=254" TargetMode="External"/><Relationship Id="rId2" Type="http://schemas.openxmlformats.org/officeDocument/2006/relationships/hyperlink" Target="http://drevo.pravbeseda.ru/index.php?id=111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drevo.pravbeseda.ru/index.php?id=5" TargetMode="External"/><Relationship Id="rId5" Type="http://schemas.openxmlformats.org/officeDocument/2006/relationships/hyperlink" Target="http://drevo.pravbeseda.ru/index.php?title=%D0%9C%D0%90%D0%9A%D0%95%D0%94%D0%9E%D0%9D%D0%98%D0%AF" TargetMode="External"/><Relationship Id="rId4" Type="http://schemas.openxmlformats.org/officeDocument/2006/relationships/hyperlink" Target="http://drevo.pravbeseda.ru/index.php?title=%D0%A1%D0%9E%D0%9B%D0%A3%D0%9D%D0%AC" TargetMode="External"/><Relationship Id="rId9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drevo.pravbeseda.ru/index.php?title=%D0%98%D0%9A%D0%9E%D0%9D%D0%9E%D0%9F%D0%98%D0%A1%D0%9D%D0%AB%D0%99%20%D0%9F%D0%9E%D0%94%D0%9B%D0%98%D0%9D%D0%9D%D0%98%D0%9A" TargetMode="Externa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drevo.pravbeseda.ru/index.php?page=shownews&amp;id=6610" TargetMode="Externa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yandex.ru/yandsearch?text=%D0%B4%D0%B5%D0%BD%D1%8C+%D1%81%D0%BB%D0%B0%D0%B2%D1%8F%D0%BD%D1%81%D0%BA%D0%BE%D0%B9+%D0%BF%D0%B8%D1%81%D1%8C%D0%BC%D0%B5%D0%BD%D0%BD%D0%BE%D1%81%D1%82%D0%B8+%D0%B8+%D0%BA%D1%83%D0%BB%D1%8C%D1%82%D1%83%D1%80%D1%8B+%D0%B2+%D0%A1%D0%BA%D0%B0%D1%80%D0%B0%D1%82%D0%BE%D0%B2%D0%B5&amp;clid=47185-101&amp;lr=11143&amp;rstr=-194" TargetMode="External"/><Relationship Id="rId3" Type="http://schemas.openxmlformats.org/officeDocument/2006/relationships/hyperlink" Target="http://ru.wikipedia.org/" TargetMode="External"/><Relationship Id="rId7" Type="http://schemas.openxmlformats.org/officeDocument/2006/relationships/hyperlink" Target="http://saratov.bezformata.ru/listnews/sgu-otmechaet-dni-slavyanskoj/4455062/" TargetMode="External"/><Relationship Id="rId2" Type="http://schemas.openxmlformats.org/officeDocument/2006/relationships/hyperlink" Target="http://images.yandex.ru/?lr=11143&amp;source=wiz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aratov.bezformata.ru/listnews" TargetMode="External"/><Relationship Id="rId5" Type="http://schemas.openxmlformats.org/officeDocument/2006/relationships/hyperlink" Target="http://saratov.bezformata.ru/" TargetMode="External"/><Relationship Id="rId4" Type="http://schemas.openxmlformats.org/officeDocument/2006/relationships/hyperlink" Target="http://www.temasaratov.ru/news/culture/item/7566/" TargetMode="External"/><Relationship Id="rId9" Type="http://schemas.openxmlformats.org/officeDocument/2006/relationships/hyperlink" Target="http://www.tvsar.ru/news/v-saratove-otkryli-pamyatnik-kirilly-i-mefodi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188640"/>
            <a:ext cx="7956376" cy="1296144"/>
          </a:xfrm>
        </p:spPr>
        <p:txBody>
          <a:bodyPr>
            <a:normAutofit/>
          </a:bodyPr>
          <a:lstStyle/>
          <a:p>
            <a:pPr lvl="0" fontAlgn="base">
              <a:spcAft>
                <a:spcPct val="0"/>
              </a:spcAft>
            </a:pPr>
            <a:r>
              <a:rPr lang="ru-RU" sz="2400" b="1" spc="50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1F497D">
                    <a:lumMod val="75000"/>
                  </a:srgbClr>
                </a:solidFill>
                <a:effectLst>
                  <a:glow rad="53100">
                    <a:srgbClr val="A5C249">
                      <a:satMod val="180000"/>
                      <a:alpha val="30000"/>
                    </a:srgbClr>
                  </a:glow>
                </a:effectLst>
                <a:latin typeface="Arial" charset="0"/>
                <a:ea typeface="+mn-ea"/>
                <a:cs typeface="+mn-cs"/>
              </a:rPr>
              <a:t> </a:t>
            </a:r>
            <a:br>
              <a:rPr lang="ru-RU" sz="2400" b="1" spc="50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1F497D">
                    <a:lumMod val="75000"/>
                  </a:srgbClr>
                </a:solidFill>
                <a:effectLst>
                  <a:glow rad="53100">
                    <a:srgbClr val="A5C249">
                      <a:satMod val="180000"/>
                      <a:alpha val="30000"/>
                    </a:srgbClr>
                  </a:glow>
                </a:effectLst>
                <a:latin typeface="Arial" charset="0"/>
                <a:ea typeface="+mn-ea"/>
                <a:cs typeface="+mn-cs"/>
              </a:rPr>
            </a:br>
            <a:r>
              <a:rPr lang="ru-RU" sz="3100" b="1" spc="50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53100">
                    <a:srgbClr val="A5C249">
                      <a:satMod val="180000"/>
                      <a:alpha val="30000"/>
                    </a:srgbClr>
                  </a:glow>
                </a:effectLst>
                <a:latin typeface="Arial" charset="0"/>
                <a:ea typeface="+mn-ea"/>
                <a:cs typeface="+mn-cs"/>
              </a:rPr>
              <a:t> </a:t>
            </a:r>
            <a:endParaRPr lang="ru-RU" sz="31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332656"/>
            <a:ext cx="4968552" cy="6525344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ru-RU" sz="7000" b="1" dirty="0" smtClean="0"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 </a:t>
            </a:r>
            <a:r>
              <a:rPr lang="ru-RU" sz="7000" b="1" dirty="0" smtClean="0"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 «</a:t>
            </a:r>
            <a:r>
              <a:rPr lang="ru-RU" sz="7000" b="1" dirty="0" smtClean="0"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Страницы  </a:t>
            </a:r>
            <a:r>
              <a:rPr lang="ru-RU" sz="7000" b="1" dirty="0" smtClean="0"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 </a:t>
            </a:r>
            <a:r>
              <a:rPr lang="ru-RU" sz="7000" b="1" dirty="0" smtClean="0"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биографии  </a:t>
            </a:r>
            <a:r>
              <a:rPr lang="ru-RU" sz="7000" b="1" dirty="0" smtClean="0"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                            </a:t>
            </a:r>
            <a:r>
              <a:rPr lang="ru-RU" sz="7000" b="1" dirty="0" smtClean="0"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к</a:t>
            </a:r>
            <a:r>
              <a:rPr lang="ru-RU" sz="7000" b="1" dirty="0" smtClean="0"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ниги</a:t>
            </a:r>
            <a:r>
              <a:rPr lang="ru-RU" sz="7000" b="1" dirty="0" smtClean="0"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» </a:t>
            </a:r>
            <a:endParaRPr lang="ru-RU" sz="7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учитель 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русского языка                                                 и литературы</a:t>
            </a:r>
          </a:p>
          <a:p>
            <a:pPr algn="l"/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Горелова                                                                  Тамара Александровна</a:t>
            </a:r>
          </a:p>
          <a:p>
            <a:pPr algn="l"/>
            <a:endParaRPr lang="ru-RU" sz="36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3600" b="1" i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7" descr="031.jpg"/>
          <p:cNvPicPr>
            <a:picLocks noChangeAspect="1"/>
          </p:cNvPicPr>
          <p:nvPr/>
        </p:nvPicPr>
        <p:blipFill>
          <a:blip r:embed="rId2" cstate="print"/>
          <a:srcRect t="16027" r="1863"/>
          <a:stretch>
            <a:fillRect/>
          </a:stretch>
        </p:blipFill>
        <p:spPr bwMode="auto">
          <a:xfrm>
            <a:off x="5364088" y="1755106"/>
            <a:ext cx="3528392" cy="496002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14290"/>
            <a:ext cx="6696744" cy="1143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24 апреля - </a:t>
            </a:r>
            <a:r>
              <a:rPr lang="ru-RU" dirty="0">
                <a:solidFill>
                  <a:schemeClr val="bg1"/>
                </a:solidFill>
              </a:rPr>
              <a:t>День </a:t>
            </a:r>
            <a:r>
              <a:rPr lang="ru-RU" dirty="0" smtClean="0">
                <a:solidFill>
                  <a:schemeClr val="bg1"/>
                </a:solidFill>
              </a:rPr>
              <a:t>славянской письменности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sz="4000" i="1" dirty="0" smtClean="0"/>
              <a:t> </a:t>
            </a:r>
            <a:r>
              <a:rPr lang="ru-RU" sz="4000" b="1" i="1" dirty="0"/>
              <a:t>Говорит она беззвучно,</a:t>
            </a:r>
            <a:endParaRPr lang="ru-RU" sz="4000" i="1" dirty="0"/>
          </a:p>
          <a:p>
            <a:pPr>
              <a:buNone/>
            </a:pPr>
            <a:r>
              <a:rPr lang="ru-RU" sz="4000" b="1" i="1" dirty="0"/>
              <a:t>А понятно и нескучно.</a:t>
            </a:r>
            <a:endParaRPr lang="ru-RU" sz="4000" i="1" dirty="0"/>
          </a:p>
          <a:p>
            <a:pPr>
              <a:buNone/>
            </a:pPr>
            <a:r>
              <a:rPr lang="ru-RU" sz="4000" b="1" i="1" dirty="0"/>
              <a:t>Ты беседуй чаще с ней –</a:t>
            </a:r>
            <a:endParaRPr lang="ru-RU" sz="4000" i="1" dirty="0"/>
          </a:p>
          <a:p>
            <a:pPr>
              <a:buNone/>
            </a:pPr>
            <a:r>
              <a:rPr lang="ru-RU" sz="4000" b="1" i="1" dirty="0"/>
              <a:t>Станешь вчетверо умней</a:t>
            </a:r>
            <a:r>
              <a:rPr lang="ru-RU" sz="4000" b="1" i="1" dirty="0" smtClean="0"/>
              <a:t>!</a:t>
            </a:r>
          </a:p>
          <a:p>
            <a:pPr>
              <a:buNone/>
            </a:pPr>
            <a:r>
              <a:rPr lang="ru-RU" sz="4000" b="1" i="1" dirty="0" smtClean="0"/>
              <a:t>                      (народная мудрость)</a:t>
            </a:r>
            <a:endParaRPr lang="ru-RU" sz="4000" i="1" dirty="0"/>
          </a:p>
        </p:txBody>
      </p:sp>
      <p:sp>
        <p:nvSpPr>
          <p:cNvPr id="6" name="Волна 5"/>
          <p:cNvSpPr/>
          <p:nvPr/>
        </p:nvSpPr>
        <p:spPr>
          <a:xfrm>
            <a:off x="0" y="5786454"/>
            <a:ext cx="9144000" cy="1271590"/>
          </a:xfrm>
          <a:prstGeom prst="wave">
            <a:avLst>
              <a:gd name="adj1" fmla="val 12500"/>
              <a:gd name="adj2" fmla="val 476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289" name="Picture 1" descr="&amp;Vcy; &amp;Scy;&amp;acy;&amp;rcy;&amp;acy;&amp;tcy;&amp;ocy;&amp;vcy;&amp;iecy; &amp;pcy;&amp;rcy;&amp;ocy;&amp;jcy;&amp;dcy;&amp;ucy;&amp;tcy; &amp;Dcy;&amp;ncy;&amp;icy; &amp;scy;&amp;lcy;&amp;acy;&amp;vcy;&amp;yacy;&amp;ncy;&amp;scy;&amp;kcy;&amp;ocy;&amp;jcy; &amp;pcy;&amp;icy;&amp;scy;&amp;softcy;&amp;mcy;&amp;iecy;&amp;ncy;&amp;ncy;&amp;ocy;&amp;scy;&amp;tcy;&amp;icy; &amp;icy; &amp;kcy;&amp;ucy;&amp;lcy;&amp;softcy;&amp;tcy;&amp;ucy;&amp;rcy;&amp;y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188640"/>
            <a:ext cx="1325315" cy="1314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Можешь ли ты ответить на вопросы: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500066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 dirty="0" smtClean="0"/>
              <a:t> Что такое КНИГА ?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Когда она родилась?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Зачем люди во все времена создавали книги?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У разных народов книга выглядит одинаково?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Какую роль книга играет в современном обществе?</a:t>
            </a:r>
            <a:endParaRPr lang="ru-RU" dirty="0"/>
          </a:p>
        </p:txBody>
      </p:sp>
      <p:sp>
        <p:nvSpPr>
          <p:cNvPr id="4" name="Волна 3"/>
          <p:cNvSpPr/>
          <p:nvPr/>
        </p:nvSpPr>
        <p:spPr>
          <a:xfrm>
            <a:off x="0" y="6150767"/>
            <a:ext cx="9144000" cy="1414466"/>
          </a:xfrm>
          <a:prstGeom prst="wav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1582726"/>
          </a:xfrm>
          <a:solidFill>
            <a:schemeClr val="accent6">
              <a:lumMod val="75000"/>
            </a:scheme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dirty="0"/>
              <a:t>ИСТОРИЯ КНИГИ — это составная часть истории </a:t>
            </a:r>
            <a:r>
              <a:rPr lang="ru-RU" sz="2800" dirty="0" smtClean="0"/>
              <a:t>культуры</a:t>
            </a:r>
            <a:r>
              <a:rPr lang="ru-RU" sz="2800" dirty="0"/>
              <a:t>, а сама </a:t>
            </a:r>
            <a:r>
              <a:rPr lang="ru-RU" sz="2800" dirty="0" smtClean="0"/>
              <a:t>книга </a:t>
            </a:r>
            <a:r>
              <a:rPr lang="ru-RU" sz="2800" dirty="0"/>
              <a:t>- «</a:t>
            </a:r>
            <a:r>
              <a:rPr lang="ru-RU" sz="2800" dirty="0" smtClean="0"/>
              <a:t>инструмент </a:t>
            </a:r>
            <a:r>
              <a:rPr lang="ru-RU" sz="2800" dirty="0"/>
              <a:t>насаждения </a:t>
            </a:r>
            <a:r>
              <a:rPr lang="ru-RU" sz="2800" dirty="0" smtClean="0"/>
              <a:t>мудрости</a:t>
            </a:r>
            <a:r>
              <a:rPr lang="ru-RU" sz="2800" dirty="0"/>
              <a:t>», наиболее полное и </a:t>
            </a:r>
            <a:r>
              <a:rPr lang="ru-RU" sz="2800" dirty="0" smtClean="0"/>
              <a:t>всестороннее выражение культуры человечества</a:t>
            </a:r>
            <a:r>
              <a:rPr lang="ru-RU" sz="2800" dirty="0"/>
              <a:t>. 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-2988840" y="1124744"/>
            <a:ext cx="501452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-4501007" y="1124744"/>
            <a:ext cx="1368152" cy="251953"/>
          </a:xfrm>
        </p:spPr>
        <p:txBody>
          <a:bodyPr>
            <a:normAutofit fontScale="55000" lnSpcReduction="20000"/>
          </a:bodyPr>
          <a:lstStyle/>
          <a:p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4572000" y="2357430"/>
            <a:ext cx="4041775" cy="395128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099" name="Picture 3" descr="D:\ТАМАРА АЛЕКСАНДРОВНА\Картинки\фрески\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928802"/>
            <a:ext cx="3857620" cy="4929198"/>
          </a:xfrm>
          <a:prstGeom prst="rect">
            <a:avLst/>
          </a:prstGeom>
          <a:noFill/>
        </p:spPr>
      </p:pic>
      <p:pic>
        <p:nvPicPr>
          <p:cNvPr id="4100" name="Picture 4" descr="D:\ТАМАРА АЛЕКСАНДРОВНА\Картинки\История\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873773"/>
            <a:ext cx="3315218" cy="49842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88640"/>
            <a:ext cx="8143932" cy="1240096"/>
          </a:xfrm>
          <a:solidFill>
            <a:schemeClr val="accent6">
              <a:lumMod val="75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3600" dirty="0" smtClean="0"/>
              <a:t>Из какого материала изготавливали книги в разные времена?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75656" y="1484784"/>
            <a:ext cx="6408712" cy="4968552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Камень</a:t>
            </a:r>
          </a:p>
          <a:p>
            <a:r>
              <a:rPr lang="ru-RU" dirty="0" smtClean="0"/>
              <a:t>Дерево</a:t>
            </a:r>
          </a:p>
          <a:p>
            <a:r>
              <a:rPr lang="ru-RU" dirty="0" smtClean="0"/>
              <a:t>Береста</a:t>
            </a:r>
          </a:p>
          <a:p>
            <a:r>
              <a:rPr lang="ru-RU" dirty="0" smtClean="0"/>
              <a:t>Кожа</a:t>
            </a:r>
          </a:p>
          <a:p>
            <a:r>
              <a:rPr lang="ru-RU" dirty="0" smtClean="0"/>
              <a:t>Ткань</a:t>
            </a:r>
          </a:p>
          <a:p>
            <a:r>
              <a:rPr lang="ru-RU" dirty="0" smtClean="0"/>
              <a:t>Папирус</a:t>
            </a:r>
          </a:p>
          <a:p>
            <a:r>
              <a:rPr lang="ru-RU" dirty="0" smtClean="0"/>
              <a:t>Войлок</a:t>
            </a:r>
          </a:p>
          <a:p>
            <a:r>
              <a:rPr lang="ru-RU" dirty="0" smtClean="0"/>
              <a:t>Бумага </a:t>
            </a:r>
          </a:p>
          <a:p>
            <a:endParaRPr lang="ru-RU" dirty="0"/>
          </a:p>
        </p:txBody>
      </p:sp>
      <p:sp>
        <p:nvSpPr>
          <p:cNvPr id="6" name="Волна 5"/>
          <p:cNvSpPr/>
          <p:nvPr/>
        </p:nvSpPr>
        <p:spPr>
          <a:xfrm>
            <a:off x="0" y="6309320"/>
            <a:ext cx="9144000" cy="1414466"/>
          </a:xfrm>
          <a:prstGeom prst="wav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19" name="Picture 3" descr="i?id=310342641-30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1484784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5" descr="i?id=391834965-15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916832"/>
            <a:ext cx="1641782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6" descr="image00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67475" y="2132856"/>
            <a:ext cx="2676525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7" descr="i?id=7684489-68-72&amp;n=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3848" y="3140968"/>
            <a:ext cx="14478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8" descr="i?id=264804098-36-72&amp;n=2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3573016"/>
            <a:ext cx="228985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9" descr="i?id=384731206-55-72&amp;n=2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14660" y="3573016"/>
            <a:ext cx="2080338" cy="1356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 descr="i?id=108850550-06-72&amp;n=2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51920" y="4941168"/>
            <a:ext cx="16764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7" name="Picture 11" descr="i?id=19454857-16-72&amp;n=2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796136" y="4941168"/>
            <a:ext cx="20097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75000"/>
            </a:schemeClr>
          </a:solidFill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Роль книги в обществе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844824"/>
            <a:ext cx="4464496" cy="4752528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sz="3600" dirty="0" smtClean="0"/>
              <a:t>    Зарождение                   и развитие книги неразрывно связаны       с развитием общества. Книги - «корабли мысли, странствующие по волнам времени         и бережно несущие свой драгоценный груз от поколения к поколению».</a:t>
            </a:r>
          </a:p>
          <a:p>
            <a:endParaRPr lang="ru-RU" dirty="0"/>
          </a:p>
        </p:txBody>
      </p:sp>
      <p:pic>
        <p:nvPicPr>
          <p:cNvPr id="3076" name="Picture 4" descr="878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93911" y="1916832"/>
            <a:ext cx="4121303" cy="4742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0080"/>
          </a:xfrm>
          <a:solidFill>
            <a:schemeClr val="accent6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i="1" u="sng" dirty="0" smtClean="0"/>
              <a:t/>
            </a:r>
            <a:br>
              <a:rPr lang="ru-RU" b="1" i="1" u="sng" dirty="0" smtClean="0"/>
            </a:br>
            <a:r>
              <a:rPr lang="ru-RU" dirty="0" smtClean="0">
                <a:solidFill>
                  <a:schemeClr val="bg1"/>
                </a:solidFill>
              </a:rPr>
              <a:t>КИРИЛЛ И МЕФОДИЙ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-1836712" y="1556792"/>
            <a:ext cx="1080120" cy="6397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79512" y="908720"/>
            <a:ext cx="4680520" cy="576064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85000" lnSpcReduction="10000"/>
          </a:bodyPr>
          <a:lstStyle/>
          <a:p>
            <a:pPr algn="just"/>
            <a:r>
              <a:rPr lang="ru-RU" sz="2600" b="1" dirty="0" smtClean="0"/>
              <a:t>Равноапостольные               </a:t>
            </a:r>
            <a:r>
              <a:rPr lang="ru-RU" sz="2600" b="1" dirty="0" smtClean="0">
                <a:hlinkClick r:id="rId2" tooltip="КИРИЛЛ РАВНОАПОСТОЛЬНЫЙ"/>
              </a:rPr>
              <a:t>Кирилл</a:t>
            </a:r>
            <a:r>
              <a:rPr lang="ru-RU" sz="2600" b="1" dirty="0" smtClean="0"/>
              <a:t> и </a:t>
            </a:r>
            <a:r>
              <a:rPr lang="ru-RU" sz="2600" b="1" dirty="0" err="1" smtClean="0">
                <a:hlinkClick r:id="rId3" tooltip="МЕФОДИЙ РАВНОАПОСТОЛЬНЫЙ"/>
              </a:rPr>
              <a:t>Мефодий</a:t>
            </a:r>
            <a:r>
              <a:rPr lang="ru-RU" sz="2600" dirty="0" smtClean="0"/>
              <a:t> - братья, славянские первоучители, уроженцы города </a:t>
            </a:r>
            <a:r>
              <a:rPr lang="ru-RU" sz="2600" dirty="0" err="1" smtClean="0">
                <a:hlinkClick r:id="rId4" tooltip="СОЛУНЬ"/>
              </a:rPr>
              <a:t>Солуни</a:t>
            </a:r>
            <a:r>
              <a:rPr lang="ru-RU" sz="2600" dirty="0" smtClean="0"/>
              <a:t>           в </a:t>
            </a:r>
            <a:r>
              <a:rPr lang="ru-RU" sz="2600" dirty="0" smtClean="0">
                <a:hlinkClick r:id="rId5" tooltip="МАКЕДОНИЯ"/>
              </a:rPr>
              <a:t>Македонии</a:t>
            </a:r>
            <a:r>
              <a:rPr lang="ru-RU" sz="2600" dirty="0" smtClean="0"/>
              <a:t>, греки, создатели славянской азбуки и первые переводчики богослужебных книг на славянский язык. </a:t>
            </a:r>
          </a:p>
          <a:p>
            <a:pPr algn="just"/>
            <a:r>
              <a:rPr lang="ru-RU" sz="2600" dirty="0" smtClean="0"/>
              <a:t> К лику святых равноапостольные Кирилл и </a:t>
            </a:r>
            <a:r>
              <a:rPr lang="ru-RU" sz="2600" dirty="0" err="1" smtClean="0"/>
              <a:t>Мефодий</a:t>
            </a:r>
            <a:r>
              <a:rPr lang="ru-RU" sz="2600" dirty="0" smtClean="0"/>
              <a:t> причислены в древности.                                           В </a:t>
            </a:r>
            <a:r>
              <a:rPr lang="ru-RU" sz="2600" dirty="0" smtClean="0">
                <a:hlinkClick r:id="rId6" tooltip="РУССКАЯ ПРАВОСЛАВНАЯ ЦЕРКОВЬ"/>
              </a:rPr>
              <a:t>Русской Православной Церкви</a:t>
            </a:r>
            <a:r>
              <a:rPr lang="ru-RU" sz="2600" dirty="0" smtClean="0"/>
              <a:t> память равноапостольных просветителей славян чествуется с </a:t>
            </a:r>
            <a:r>
              <a:rPr lang="ru-RU" sz="2600" dirty="0" smtClean="0">
                <a:hlinkClick r:id="rId7" tooltip="XI"/>
              </a:rPr>
              <a:t>XI</a:t>
            </a:r>
            <a:r>
              <a:rPr lang="ru-RU" sz="2600" dirty="0" smtClean="0"/>
              <a:t> века. Древнейшие службы святым, дошедшие до нашего времени, относятся к </a:t>
            </a:r>
            <a:r>
              <a:rPr lang="ru-RU" sz="2600" dirty="0" smtClean="0">
                <a:hlinkClick r:id="rId8" tooltip="XIII"/>
              </a:rPr>
              <a:t>XIII</a:t>
            </a:r>
            <a:r>
              <a:rPr lang="ru-RU" sz="2600" dirty="0" smtClean="0"/>
              <a:t> веку. 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-1908720" y="2492896"/>
            <a:ext cx="514400" cy="6397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300192" y="2174875"/>
            <a:ext cx="2386608" cy="395128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Рисунок 1" descr="Святые Кирилл и Мефодий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215029" y="1196752"/>
            <a:ext cx="3610429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08112"/>
          </a:xfrm>
          <a:solidFill>
            <a:schemeClr val="accent6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bg1"/>
                </a:solidFill>
              </a:rPr>
              <a:t>Канон изображения преподобных просветителей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-1404664" y="116632"/>
            <a:ext cx="874440" cy="381719"/>
          </a:xfrm>
        </p:spPr>
        <p:txBody>
          <a:bodyPr>
            <a:normAutofit fontScale="92500" lnSpcReduction="20000"/>
          </a:bodyPr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23528" y="1268760"/>
            <a:ext cx="4173860" cy="532859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     В </a:t>
            </a:r>
            <a:r>
              <a:rPr lang="ru-RU" dirty="0" smtClean="0">
                <a:hlinkClick r:id="rId2" tooltip="ИКОНОПИСНЫЙ ПОДЛИННИК"/>
              </a:rPr>
              <a:t>Иконописном подлиннике</a:t>
            </a:r>
            <a:r>
              <a:rPr lang="ru-RU" dirty="0" smtClean="0"/>
              <a:t>   сказано: «Преподобных отец наших </a:t>
            </a:r>
            <a:r>
              <a:rPr lang="ru-RU" dirty="0" err="1" smtClean="0"/>
              <a:t>Мефодия</a:t>
            </a:r>
            <a:r>
              <a:rPr lang="ru-RU" dirty="0" smtClean="0"/>
              <a:t> и Константина, нареченного Кирилла, епископов Моравских, учителей Словенских. </a:t>
            </a:r>
            <a:r>
              <a:rPr lang="ru-RU" dirty="0" err="1" smtClean="0"/>
              <a:t>Мефодий</a:t>
            </a:r>
            <a:r>
              <a:rPr lang="ru-RU" dirty="0" smtClean="0"/>
              <a:t> — подобием стар, власы седы, брада долга </a:t>
            </a:r>
            <a:r>
              <a:rPr lang="ru-RU" dirty="0" err="1" smtClean="0"/>
              <a:t>аки</a:t>
            </a:r>
            <a:r>
              <a:rPr lang="ru-RU" dirty="0" smtClean="0"/>
              <a:t> </a:t>
            </a:r>
            <a:r>
              <a:rPr lang="ru-RU" dirty="0" err="1" smtClean="0"/>
              <a:t>Власиева</a:t>
            </a:r>
            <a:r>
              <a:rPr lang="ru-RU" dirty="0" smtClean="0"/>
              <a:t>, ризы святительские и омофор, в руках Евангелие. Константин — ризы </a:t>
            </a:r>
            <a:r>
              <a:rPr lang="ru-RU" dirty="0" err="1" smtClean="0"/>
              <a:t>преподобнические</a:t>
            </a:r>
            <a:r>
              <a:rPr lang="ru-RU" dirty="0" smtClean="0"/>
              <a:t> и в схиме, в руках книга, а в ней написана русская азбука А, Б, В, Г, Д и прочие слова (буквы) все по ряду...». 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76815_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340768"/>
            <a:ext cx="4221802" cy="5262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80120"/>
          </a:xfrm>
          <a:solidFill>
            <a:schemeClr val="accent6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18.05.2009 В Саратове открыт памятник создателям славянской письменности – святым равноапостольным Кириллу и </a:t>
            </a:r>
            <a:r>
              <a:rPr lang="ru-RU" sz="2400" b="1" dirty="0" err="1" smtClean="0">
                <a:solidFill>
                  <a:schemeClr val="bg1"/>
                </a:solidFill>
              </a:rPr>
              <a:t>Мефодию</a:t>
            </a:r>
            <a:r>
              <a:rPr lang="ru-RU" sz="2400" b="1" dirty="0" smtClean="0">
                <a:solidFill>
                  <a:schemeClr val="bg1"/>
                </a:solidFill>
                <a:hlinkClick r:id="rId2" tooltip="Показать текст"/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-1548680" y="476672"/>
            <a:ext cx="658416" cy="309711"/>
          </a:xfrm>
        </p:spPr>
        <p:txBody>
          <a:bodyPr>
            <a:normAutofit fontScale="70000" lnSpcReduction="20000"/>
          </a:bodyPr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79512" y="1268760"/>
            <a:ext cx="4320480" cy="54006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ru-RU" dirty="0" smtClean="0"/>
              <a:t>      </a:t>
            </a:r>
            <a:r>
              <a:rPr lang="ru-RU" sz="2800" i="1" dirty="0" smtClean="0"/>
              <a:t>В Саратовской области             к празднику приурочили открытие вновь отстроенного Троицкого собора. Тысячи верующих прошли крестным ходом по улицам города</a:t>
            </a:r>
            <a:r>
              <a:rPr lang="ru-RU" sz="2800" dirty="0" smtClean="0"/>
              <a:t>. На главной сцене праздника звучит колокольный звон. Когда-то этот звон связал всю Россию, объединив её одним церковным началом. И теперь колокола - это неотъемлемый символ служения Богу. И главный символ дня славянской письменности          и культуры - вечевой колокол - был передан Саратовской области.</a:t>
            </a:r>
          </a:p>
          <a:p>
            <a:pPr algn="just"/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&amp;Pcy;&amp;acy;&amp;mcy;&amp;yacy;&amp;tcy;&amp;ncy;&amp;icy;&amp;kcy; &amp;Kcy;&amp;icy;&amp;rcy;&amp;icy;&amp;lcy;&amp;lcy;&amp;ucy; &amp;icy; &amp;Mcy;&amp;iecy;&amp;fcy;&amp;ocy;&amp;dcy;&amp;icy;&amp;yucy;, &amp;Scy;&amp;acy;&amp;rcy;&amp;acy;&amp;tcy;&amp;ocy;&amp;v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56423" y="1268761"/>
            <a:ext cx="4429831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Роль книги в современном обществе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700808"/>
            <a:ext cx="3744416" cy="4464496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r>
              <a:rPr lang="ru-RU" dirty="0" smtClean="0"/>
              <a:t> Книга помогает обществу совершенствоваться, перенимать и использовать всю массу знаний, накопленных человечеством.</a:t>
            </a:r>
          </a:p>
          <a:p>
            <a:r>
              <a:rPr lang="ru-RU" dirty="0" smtClean="0"/>
              <a:t>С другой стороны, прогрессивное развитие общества, его растущие интеллектуальные запросы заставляют совершенствовать технологию производства книги и организацию ее распространения.</a:t>
            </a:r>
            <a:endParaRPr lang="ru-RU" dirty="0"/>
          </a:p>
        </p:txBody>
      </p:sp>
      <p:pic>
        <p:nvPicPr>
          <p:cNvPr id="4098" name="Picture 2" descr="http://www.upmonitor.ru/imgnews/http%253A%252F%252Fimage.newsru.com%252Fpict%252Fid%252Flarge%252F1533187_2013011709591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6439" y="1916832"/>
            <a:ext cx="4989749" cy="37444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Роль книги в современном обществе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600200"/>
            <a:ext cx="3456384" cy="4925144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ru-RU" sz="2400" dirty="0" smtClean="0"/>
              <a:t>    Несмотря на развитие современных средств связи и коммуникации , книга остаётся основным средством передачи информации, хранителем того опыта, который накоплен человечеством на протяжении многих веков.</a:t>
            </a:r>
            <a:endParaRPr lang="ru-RU" sz="2400" dirty="0"/>
          </a:p>
        </p:txBody>
      </p:sp>
      <p:pic>
        <p:nvPicPr>
          <p:cNvPr id="3073" name="Picture 1" descr="DSC01491ппп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58734" y="1628800"/>
            <a:ext cx="5093018" cy="4895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08912" cy="571480"/>
          </a:xfrm>
          <a:solidFill>
            <a:schemeClr val="accent6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Памятка читателя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5572164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r>
              <a:rPr lang="ru-RU" sz="4000" dirty="0" smtClean="0"/>
              <a:t>Помните</a:t>
            </a:r>
            <a:r>
              <a:rPr lang="ru-RU" sz="4000" dirty="0"/>
              <a:t>: хорошее чтение – залог успешного обучения. Учись читать вслух выразительно.</a:t>
            </a:r>
          </a:p>
          <a:p>
            <a:pPr lvl="0"/>
            <a:r>
              <a:rPr lang="ru-RU" sz="4000" dirty="0"/>
              <a:t>Нужно правильно выбрать книгу: она должна соответствовать твоему возрасту и увлечениям.</a:t>
            </a:r>
          </a:p>
          <a:p>
            <a:pPr lvl="0"/>
            <a:r>
              <a:rPr lang="ru-RU" sz="4000" dirty="0"/>
              <a:t>Начинать чтение нужно с обложки и титульного листа.</a:t>
            </a:r>
          </a:p>
          <a:p>
            <a:pPr lvl="0"/>
            <a:r>
              <a:rPr lang="ru-RU" sz="4000" dirty="0"/>
              <a:t>Своя собственная библиотека, пусть и небольшая, развивает интерес к чтению.</a:t>
            </a:r>
          </a:p>
          <a:p>
            <a:pPr lvl="0"/>
            <a:r>
              <a:rPr lang="ru-RU" sz="4000" dirty="0"/>
              <a:t>Обменивайтесь книгами с товарищами, это даст возможность обсудить прочитанное, высказать своё мнение и выслушать мнение другого.</a:t>
            </a:r>
          </a:p>
          <a:p>
            <a:pPr lvl="0"/>
            <a:r>
              <a:rPr lang="ru-RU" sz="4000" dirty="0"/>
              <a:t>Соблюдай правила гигиены. Место для чтения должно быть удобным, хорошо освещённым. После чтения обязательно вымой руки с мылом.</a:t>
            </a:r>
          </a:p>
          <a:p>
            <a:pPr lvl="0"/>
            <a:r>
              <a:rPr lang="ru-RU" sz="4000" dirty="0"/>
              <a:t>Аккуратно обращайся с книгой.</a:t>
            </a:r>
          </a:p>
          <a:p>
            <a:pPr lvl="0"/>
            <a:r>
              <a:rPr lang="ru-RU" sz="4000" dirty="0"/>
              <a:t>Веди дневник прочитанных книг.</a:t>
            </a:r>
          </a:p>
        </p:txBody>
      </p:sp>
      <p:sp>
        <p:nvSpPr>
          <p:cNvPr id="4" name="Волна 3"/>
          <p:cNvSpPr/>
          <p:nvPr/>
        </p:nvSpPr>
        <p:spPr>
          <a:xfrm>
            <a:off x="0" y="6072206"/>
            <a:ext cx="9144000" cy="1200152"/>
          </a:xfrm>
          <a:prstGeom prst="wav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3" descr="D:\ТАМАРА АЛЕКСАНДРОВНА\Картинки\Animated\руки и канцелярия\0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4869160"/>
            <a:ext cx="1428750" cy="142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75000"/>
            </a:schemeClr>
          </a:solidFill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Использованные источники: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37111"/>
          </a:xfrm>
        </p:spPr>
        <p:txBody>
          <a:bodyPr>
            <a:normAutofit/>
          </a:bodyPr>
          <a:lstStyle/>
          <a:p>
            <a:pPr lvl="0">
              <a:buNone/>
            </a:pPr>
            <a:endParaRPr lang="ru-RU" sz="2600" u="sng" dirty="0" smtClean="0">
              <a:solidFill>
                <a:srgbClr val="0000CC"/>
              </a:solidFill>
            </a:endParaRPr>
          </a:p>
          <a:p>
            <a:r>
              <a:rPr lang="ru-RU" sz="2600" dirty="0" err="1" smtClean="0">
                <a:solidFill>
                  <a:srgbClr val="3333FF"/>
                </a:solidFill>
                <a:hlinkClick r:id="rId2"/>
              </a:rPr>
              <a:t>images.yandex.ru</a:t>
            </a:r>
            <a:r>
              <a:rPr lang="ru-RU" sz="2600" dirty="0" smtClean="0">
                <a:solidFill>
                  <a:srgbClr val="3333FF"/>
                </a:solidFill>
              </a:rPr>
              <a:t>›</a:t>
            </a:r>
          </a:p>
          <a:p>
            <a:r>
              <a:rPr lang="ru-RU" sz="2600" dirty="0" err="1" smtClean="0">
                <a:solidFill>
                  <a:srgbClr val="3333FF"/>
                </a:solidFill>
                <a:hlinkClick r:id="rId3"/>
              </a:rPr>
              <a:t>ru.wikipedia.org</a:t>
            </a:r>
            <a:r>
              <a:rPr lang="ru-RU" sz="2600" dirty="0" smtClean="0">
                <a:solidFill>
                  <a:srgbClr val="3333FF"/>
                </a:solidFill>
              </a:rPr>
              <a:t>›</a:t>
            </a:r>
          </a:p>
          <a:p>
            <a:r>
              <a:rPr lang="ru-RU" sz="2600" dirty="0" smtClean="0">
                <a:solidFill>
                  <a:srgbClr val="3333FF"/>
                </a:solidFill>
                <a:hlinkClick r:id="rId4"/>
              </a:rPr>
              <a:t>http://www.temasaratov.ru/news/culture/item/7566/</a:t>
            </a:r>
            <a:endParaRPr lang="ru-RU" sz="2600" dirty="0" smtClean="0">
              <a:solidFill>
                <a:srgbClr val="3333FF"/>
              </a:solidFill>
            </a:endParaRPr>
          </a:p>
          <a:p>
            <a:r>
              <a:rPr lang="ru-RU" sz="2600" dirty="0" err="1" smtClean="0">
                <a:solidFill>
                  <a:srgbClr val="3333FF"/>
                </a:solidFill>
                <a:hlinkClick r:id="rId5"/>
              </a:rPr>
              <a:t>Saratov.BezFormata.ru</a:t>
            </a:r>
            <a:r>
              <a:rPr lang="ru-RU" sz="2600" dirty="0" smtClean="0">
                <a:solidFill>
                  <a:srgbClr val="3333FF"/>
                </a:solidFill>
              </a:rPr>
              <a:t>›</a:t>
            </a:r>
            <a:r>
              <a:rPr lang="ru-RU" sz="2600" dirty="0" smtClean="0">
                <a:solidFill>
                  <a:srgbClr val="3333FF"/>
                </a:solidFill>
                <a:hlinkClick r:id="rId6"/>
              </a:rPr>
              <a:t>Лента</a:t>
            </a:r>
            <a:r>
              <a:rPr lang="ru-RU" sz="2600" dirty="0" smtClean="0">
                <a:solidFill>
                  <a:srgbClr val="3333FF"/>
                </a:solidFill>
              </a:rPr>
              <a:t>›</a:t>
            </a:r>
            <a:r>
              <a:rPr lang="ru-RU" sz="2600" dirty="0" smtClean="0">
                <a:solidFill>
                  <a:srgbClr val="3333FF"/>
                </a:solidFill>
                <a:hlinkClick r:id="rId7"/>
              </a:rPr>
              <a:t>…-</a:t>
            </a:r>
            <a:r>
              <a:rPr lang="ru-RU" sz="2600" dirty="0" err="1" smtClean="0">
                <a:solidFill>
                  <a:srgbClr val="3333FF"/>
                </a:solidFill>
                <a:hlinkClick r:id="rId7"/>
              </a:rPr>
              <a:t>dni-slavyanskoj</a:t>
            </a:r>
            <a:r>
              <a:rPr lang="ru-RU" sz="2600" dirty="0" smtClean="0">
                <a:solidFill>
                  <a:srgbClr val="3333FF"/>
                </a:solidFill>
                <a:hlinkClick r:id="rId7"/>
              </a:rPr>
              <a:t>/4455062</a:t>
            </a:r>
            <a:r>
              <a:rPr lang="ru-RU" sz="2600" dirty="0" smtClean="0">
                <a:solidFill>
                  <a:srgbClr val="3333FF"/>
                </a:solidFill>
              </a:rPr>
              <a:t> </a:t>
            </a:r>
            <a:r>
              <a:rPr lang="ru-RU" sz="2600" dirty="0" smtClean="0">
                <a:solidFill>
                  <a:srgbClr val="3333FF"/>
                </a:solidFill>
                <a:hlinkClick r:id="rId8"/>
              </a:rPr>
              <a:t>Саратов</a:t>
            </a:r>
            <a:endParaRPr lang="ru-RU" sz="2600" dirty="0" smtClean="0">
              <a:solidFill>
                <a:srgbClr val="3333FF"/>
              </a:solidFill>
            </a:endParaRPr>
          </a:p>
          <a:p>
            <a:r>
              <a:rPr lang="ru-RU" sz="2600" dirty="0" smtClean="0">
                <a:solidFill>
                  <a:srgbClr val="3333FF"/>
                </a:solidFill>
                <a:hlinkClick r:id="rId9"/>
              </a:rPr>
              <a:t>http://www.tvsar.ru/news/v-saratove-otkryli-pamyatnik-kirilly-i-mefodiu</a:t>
            </a:r>
            <a:endParaRPr lang="ru-RU" sz="2600" dirty="0" smtClean="0">
              <a:solidFill>
                <a:srgbClr val="3333FF"/>
              </a:solidFill>
            </a:endParaRPr>
          </a:p>
          <a:p>
            <a:pPr lvl="0"/>
            <a:r>
              <a:rPr lang="en-US" sz="2600" u="sng" dirty="0" smtClean="0">
                <a:solidFill>
                  <a:srgbClr val="0000CC"/>
                </a:solidFill>
              </a:rPr>
              <a:t>http://www.rulex.ru/01111203.htm </a:t>
            </a:r>
          </a:p>
          <a:p>
            <a:pPr lvl="0"/>
            <a:r>
              <a:rPr lang="en-US" sz="2600" u="sng" dirty="0" smtClean="0">
                <a:solidFill>
                  <a:srgbClr val="0000CC"/>
                </a:solidFill>
              </a:rPr>
              <a:t>http://www.days.ru/Life/life6671.htm</a:t>
            </a:r>
            <a:endParaRPr lang="ru-RU" sz="2600" u="sng" dirty="0" smtClean="0">
              <a:solidFill>
                <a:srgbClr val="0000CC"/>
              </a:solidFill>
            </a:endParaRPr>
          </a:p>
          <a:p>
            <a:endParaRPr lang="ru-RU" sz="2600" dirty="0" smtClean="0"/>
          </a:p>
          <a:p>
            <a:endParaRPr lang="ru-RU" sz="2600" dirty="0" smtClean="0"/>
          </a:p>
          <a:p>
            <a:endParaRPr lang="ru-RU" sz="2600" dirty="0" smtClean="0"/>
          </a:p>
          <a:p>
            <a:pPr lvl="0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540</TotalTime>
  <Words>611</Words>
  <Application>Microsoft Office PowerPoint</Application>
  <PresentationFormat>Экран (4:3)</PresentationFormat>
  <Paragraphs>68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   </vt:lpstr>
      <vt:lpstr>24 апреля - День славянской письменности</vt:lpstr>
      <vt:lpstr>Можешь ли ты ответить на вопросы:</vt:lpstr>
      <vt:lpstr>ИСТОРИЯ КНИГИ — это составная часть истории культуры, а сама книга - «инструмент насаждения мудрости», наиболее полное и всестороннее выражение культуры человечества. </vt:lpstr>
      <vt:lpstr>Из какого материала изготавливали книги в разные времена?</vt:lpstr>
      <vt:lpstr>Роль книги в обществе</vt:lpstr>
      <vt:lpstr> КИРИЛЛ И МЕФОДИЙ  </vt:lpstr>
      <vt:lpstr>Канон изображения преподобных просветителей</vt:lpstr>
      <vt:lpstr>18.05.2009 В Саратове открыт памятник создателям славянской письменности – святым равноапостольным Кириллу и Мефодию  </vt:lpstr>
      <vt:lpstr>Роль книги в современном обществе</vt:lpstr>
      <vt:lpstr>Роль книги в современном обществе</vt:lpstr>
      <vt:lpstr>Памятка читателя</vt:lpstr>
      <vt:lpstr>Использованные источники:</vt:lpstr>
    </vt:vector>
  </TitlesOfParts>
  <Company>Wg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777</dc:creator>
  <cp:lastModifiedBy>Smeshnoj</cp:lastModifiedBy>
  <cp:revision>51</cp:revision>
  <dcterms:created xsi:type="dcterms:W3CDTF">2009-04-23T13:52:49Z</dcterms:created>
  <dcterms:modified xsi:type="dcterms:W3CDTF">2013-11-04T13:11:04Z</dcterms:modified>
</cp:coreProperties>
</file>