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0" d="100"/>
          <a:sy n="70" d="100"/>
        </p:scale>
        <p:origin x="-516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20"/>
          <p:cNvSpPr>
            <a:spLocks noGrp="1"/>
          </p:cNvSpPr>
          <p:nvPr>
            <p:ph type="ctrTitle"/>
          </p:nvPr>
        </p:nvSpPr>
        <p:spPr>
          <a:xfrm>
            <a:off x="685800" y="990601"/>
            <a:ext cx="7772400" cy="2609850"/>
          </a:xfrm>
        </p:spPr>
        <p:txBody>
          <a:bodyPr anchor="b" anchorCtr="0">
            <a:noAutofit/>
            <a:scene3d>
              <a:camera prst="orthographicFront"/>
              <a:lightRig rig="soft" dir="t">
                <a:rot lat="0" lon="0" rev="2100000"/>
              </a:lightRig>
            </a:scene3d>
            <a:sp3d prstMaterial="matte">
              <a:bevelT w="38100" h="38100"/>
              <a:contourClr>
                <a:srgbClr val="FFFFFF"/>
              </a:contourClr>
            </a:sp3d>
          </a:bodyPr>
          <a:lstStyle>
            <a:lvl1pPr algn="ctr">
              <a:defRPr lang="en-US" sz="5800" dirty="0" smtClean="0">
                <a:ln w="9525">
                  <a:noFill/>
                </a:ln>
                <a:effectLst>
                  <a:outerShdw blurRad="50800" dist="38100" dir="8220000" algn="tl" rotWithShape="0">
                    <a:srgbClr val="000000">
                      <a:alpha val="40000"/>
                    </a:srgbClr>
                  </a:outerShdw>
                </a:effectLst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4" name="Rectangle 26"/>
          <p:cNvSpPr>
            <a:spLocks noGrp="1"/>
          </p:cNvSpPr>
          <p:nvPr>
            <p:ph type="subTitle" idx="1"/>
          </p:nvPr>
        </p:nvSpPr>
        <p:spPr>
          <a:xfrm>
            <a:off x="1371600" y="3657600"/>
            <a:ext cx="6400800" cy="1967089"/>
          </a:xfrm>
        </p:spPr>
        <p:txBody>
          <a:bodyPr>
            <a:normAutofit/>
          </a:bodyPr>
          <a:lstStyle>
            <a:lvl1pPr marL="0" indent="0" algn="ctr">
              <a:buNone/>
              <a:defRPr lang="en-US" sz="3000" b="0">
                <a:solidFill>
                  <a:schemeClr val="tx2"/>
                </a:solidFill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18" name="Rectangle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lang="en-US" smtClean="0"/>
            </a:lvl1pPr>
          </a:lstStyle>
          <a:p>
            <a:fld id="{AE631D48-84F0-4DBB-9AF7-F996AAD1ADBA}" type="datetimeFigureOut">
              <a:rPr lang="ru-RU" smtClean="0"/>
              <a:pPr/>
              <a:t>10.10.2011</a:t>
            </a:fld>
            <a:endParaRPr lang="ru-RU"/>
          </a:p>
        </p:txBody>
      </p:sp>
      <p:sp>
        <p:nvSpPr>
          <p:cNvPr id="9" name="Rectangle 1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 lang="en-US" smtClean="0"/>
            </a:lvl1pPr>
          </a:lstStyle>
          <a:p>
            <a:fld id="{05683DC3-70BB-413A-A8A0-690480F3DE5A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5" name="Rectangle 27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 lang="en-US" smtClean="0"/>
            </a:lvl1pPr>
          </a:lstStyle>
          <a:p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Rectangle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Rectangl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631D48-84F0-4DBB-9AF7-F996AAD1ADBA}" type="datetimeFigureOut">
              <a:rPr lang="ru-RU" smtClean="0"/>
              <a:pPr/>
              <a:t>10.10.2011</a:t>
            </a:fld>
            <a:endParaRPr lang="ru-RU"/>
          </a:p>
        </p:txBody>
      </p:sp>
      <p:sp>
        <p:nvSpPr>
          <p:cNvPr id="5" name="Rectangl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Rectangl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683DC3-70BB-413A-A8A0-690480F3DE5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/>
          </p:cNvSpPr>
          <p:nvPr>
            <p:ph type="title"/>
          </p:nvPr>
        </p:nvSpPr>
        <p:spPr>
          <a:xfrm>
            <a:off x="722313" y="2685391"/>
            <a:ext cx="7772400" cy="3112843"/>
          </a:xfrm>
        </p:spPr>
        <p:txBody>
          <a:bodyPr anchor="t">
            <a:normAutofit/>
          </a:bodyPr>
          <a:lstStyle>
            <a:lvl1pPr algn="ctr">
              <a:buNone/>
              <a:defRPr lang="en-US" sz="6000" b="1" dirty="0">
                <a:solidFill>
                  <a:schemeClr val="tx2">
                    <a:shade val="85000"/>
                    <a:satMod val="150000"/>
                  </a:schemeClr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Rectangle 3"/>
          <p:cNvSpPr>
            <a:spLocks noGrp="1"/>
          </p:cNvSpPr>
          <p:nvPr>
            <p:ph type="body" idx="1"/>
          </p:nvPr>
        </p:nvSpPr>
        <p:spPr>
          <a:xfrm>
            <a:off x="722313" y="1128932"/>
            <a:ext cx="7772400" cy="1509712"/>
          </a:xfrm>
        </p:spPr>
        <p:txBody>
          <a:bodyPr anchor="b">
            <a:normAutofit/>
          </a:bodyPr>
          <a:lstStyle>
            <a:lvl1pPr algn="ctr">
              <a:buNone/>
              <a:defRPr lang="en-US" sz="2400" b="0" smtClean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631D48-84F0-4DBB-9AF7-F996AAD1ADBA}" type="datetimeFigureOut">
              <a:rPr lang="ru-RU" smtClean="0"/>
              <a:pPr/>
              <a:t>10.10.2011</a:t>
            </a:fld>
            <a:endParaRPr lang="ru-RU"/>
          </a:p>
        </p:txBody>
      </p:sp>
      <p:sp>
        <p:nvSpPr>
          <p:cNvPr id="5" name="Rectangl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Rectangl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683DC3-70BB-413A-A8A0-690480F3DE5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Rectangle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Rectangle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Rectangl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631D48-84F0-4DBB-9AF7-F996AAD1ADBA}" type="datetimeFigureOut">
              <a:rPr lang="ru-RU" smtClean="0"/>
              <a:pPr/>
              <a:t>10.10.2011</a:t>
            </a:fld>
            <a:endParaRPr lang="ru-RU"/>
          </a:p>
        </p:txBody>
      </p:sp>
      <p:sp>
        <p:nvSpPr>
          <p:cNvPr id="6" name="Rectangl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Rectangl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683DC3-70BB-413A-A8A0-690480F3DE5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Rectangl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>
            <a:noAutofit/>
          </a:bodyPr>
          <a:lstStyle>
            <a:lvl1pPr marL="0" indent="0" algn="l">
              <a:buNone/>
              <a:defRPr sz="2200" b="1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Rectangl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>
            <a:noAutofit/>
          </a:bodyPr>
          <a:lstStyle>
            <a:lvl1pPr marL="0" indent="0" algn="l">
              <a:buNone/>
              <a:defRPr sz="2200" b="1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Rectangle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7" name="Rectangl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631D48-84F0-4DBB-9AF7-F996AAD1ADBA}" type="datetimeFigureOut">
              <a:rPr lang="ru-RU" smtClean="0"/>
              <a:pPr/>
              <a:t>10.10.2011</a:t>
            </a:fld>
            <a:endParaRPr lang="ru-RU"/>
          </a:p>
        </p:txBody>
      </p:sp>
      <p:sp>
        <p:nvSpPr>
          <p:cNvPr id="8" name="Rectangl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Rectangl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683DC3-70BB-413A-A8A0-690480F3DE5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lang="en-US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Rectangl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631D48-84F0-4DBB-9AF7-F996AAD1ADBA}" type="datetimeFigureOut">
              <a:rPr lang="ru-RU" smtClean="0"/>
              <a:pPr/>
              <a:t>10.10.2011</a:t>
            </a:fld>
            <a:endParaRPr lang="ru-RU"/>
          </a:p>
        </p:txBody>
      </p:sp>
      <p:sp>
        <p:nvSpPr>
          <p:cNvPr id="4" name="Rectangl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Rectangl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683DC3-70BB-413A-A8A0-690480F3DE5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631D48-84F0-4DBB-9AF7-F996AAD1ADBA}" type="datetimeFigureOut">
              <a:rPr lang="ru-RU" smtClean="0"/>
              <a:pPr/>
              <a:t>10.10.2011</a:t>
            </a:fld>
            <a:endParaRPr lang="ru-RU"/>
          </a:p>
        </p:txBody>
      </p:sp>
      <p:sp>
        <p:nvSpPr>
          <p:cNvPr id="3" name="Rectangl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Rectangl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683DC3-70BB-413A-A8A0-690480F3DE5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>
            <a:normAutofit/>
          </a:bodyPr>
          <a:lstStyle>
            <a:lvl1pPr algn="ctr">
              <a:defRPr sz="2400" b="1">
                <a:solidFill>
                  <a:schemeClr val="tx2"/>
                </a:solidFill>
                <a:effectLst>
                  <a:outerShdw blurRad="38100" dist="25400" dir="8220000" algn="tr" rotWithShape="0">
                    <a:prstClr val="black">
                      <a:alpha val="35000"/>
                    </a:prstClr>
                  </a:outerShdw>
                </a:effectLst>
              </a:defRPr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Rectangle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Rectangl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 algn="ctr">
              <a:buNone/>
              <a:defRPr sz="1400">
                <a:solidFill>
                  <a:schemeClr val="tx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631D48-84F0-4DBB-9AF7-F996AAD1ADBA}" type="datetimeFigureOut">
              <a:rPr lang="ru-RU" smtClean="0"/>
              <a:pPr/>
              <a:t>10.10.2011</a:t>
            </a:fld>
            <a:endParaRPr lang="ru-RU"/>
          </a:p>
        </p:txBody>
      </p:sp>
      <p:sp>
        <p:nvSpPr>
          <p:cNvPr id="6" name="Rectangl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Rectangl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683DC3-70BB-413A-A8A0-690480F3DE5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727729" y="1062637"/>
            <a:ext cx="4599432" cy="3977640"/>
          </a:xfrm>
          <a:prstGeom prst="rect">
            <a:avLst/>
          </a:prstGeom>
          <a:solidFill>
            <a:schemeClr val="tx2">
              <a:shade val="15000"/>
            </a:schemeClr>
          </a:solidFill>
          <a:ln w="63500">
            <a:noFill/>
            <a:miter lim="800000"/>
          </a:ln>
          <a:effectLst>
            <a:outerShdw blurRad="63500" dist="25400" dir="7200000" algn="t" rotWithShape="0">
              <a:prstClr val="black">
                <a:alpha val="45000"/>
              </a:prstClr>
            </a:outerShdw>
          </a:effectLst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lIns="45720" rIns="45720" rtlCol="0" anchor="ctr">
            <a:normAutofit/>
          </a:bodyPr>
          <a:lstStyle/>
          <a:p>
            <a:pPr marL="0" indent="-274320" algn="l">
              <a:buClr>
                <a:schemeClr val="accent1"/>
              </a:buClr>
              <a:buSzPct val="80000"/>
              <a:buFont typeface="Wingdings 2" pitchFamily="18" charset="2"/>
              <a:buNone/>
            </a:pPr>
            <a:endParaRPr lang="en-US" sz="20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" name="Rectangle 2"/>
          <p:cNvSpPr>
            <a:spLocks noGrp="1"/>
          </p:cNvSpPr>
          <p:nvPr>
            <p:ph type="title"/>
          </p:nvPr>
        </p:nvSpPr>
        <p:spPr>
          <a:xfrm>
            <a:off x="5514536" y="4343400"/>
            <a:ext cx="3048000" cy="709858"/>
          </a:xfrm>
        </p:spPr>
        <p:txBody>
          <a:bodyPr anchor="t">
            <a:noAutofit/>
          </a:bodyPr>
          <a:lstStyle>
            <a:lvl1pPr algn="l">
              <a:buNone/>
              <a:defRPr sz="2200" b="1">
                <a:solidFill>
                  <a:schemeClr val="tx2"/>
                </a:solidFill>
                <a:effectLst>
                  <a:outerShdw blurRad="38100" dist="25400" dir="8220000" algn="tr" rotWithShape="0">
                    <a:prstClr val="black">
                      <a:alpha val="35000"/>
                    </a:prstClr>
                  </a:outerShdw>
                </a:effectLst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Rectangle 3"/>
          <p:cNvSpPr>
            <a:spLocks noGrp="1"/>
          </p:cNvSpPr>
          <p:nvPr>
            <p:ph type="pic" idx="1"/>
          </p:nvPr>
        </p:nvSpPr>
        <p:spPr>
          <a:xfrm>
            <a:off x="739645" y="1222657"/>
            <a:ext cx="4575601" cy="3657600"/>
          </a:xfrm>
          <a:solidFill>
            <a:schemeClr val="tx2">
              <a:shade val="75000"/>
            </a:schemeClr>
          </a:solidFill>
          <a:ln w="63500">
            <a:noFill/>
            <a:miter lim="800000"/>
          </a:ln>
          <a:effectLst/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/>
          <a:lstStyle>
            <a:lvl1pPr>
              <a:buNone/>
              <a:defRPr sz="3200"/>
            </a:lvl1pPr>
          </a:lstStyle>
          <a:p>
            <a:r>
              <a:rPr lang="ru-RU" sz="2000" smtClean="0"/>
              <a:t>Вставка рисунка</a:t>
            </a:r>
            <a:endParaRPr lang="en-US" sz="2000" dirty="0"/>
          </a:p>
        </p:txBody>
      </p:sp>
      <p:sp>
        <p:nvSpPr>
          <p:cNvPr id="4" name="Rectangle 4"/>
          <p:cNvSpPr>
            <a:spLocks noGrp="1"/>
          </p:cNvSpPr>
          <p:nvPr>
            <p:ph type="body" sz="half" idx="2"/>
          </p:nvPr>
        </p:nvSpPr>
        <p:spPr>
          <a:xfrm>
            <a:off x="5514536" y="1371600"/>
            <a:ext cx="3044952" cy="2930086"/>
          </a:xfrm>
        </p:spPr>
        <p:txBody>
          <a:bodyPr bIns="0" anchor="b">
            <a:normAutofit/>
          </a:bodyPr>
          <a:lstStyle>
            <a:lvl1pPr marL="0" marR="0" indent="0" algn="l">
              <a:buFontTx/>
              <a:buNone/>
              <a:defRPr sz="1300">
                <a:solidFill>
                  <a:schemeClr val="tx1">
                    <a:tint val="95000"/>
                  </a:schemeClr>
                </a:solidFill>
              </a:defRPr>
            </a:lvl1pPr>
            <a:lvl2pPr marL="460375" marR="0" indent="-112713">
              <a:buFontTx/>
              <a:buNone/>
              <a:defRPr sz="1200"/>
            </a:lvl2pPr>
            <a:lvl3pPr marL="914400" marR="0" indent="-117475">
              <a:buFontTx/>
              <a:buNone/>
              <a:defRPr sz="1000"/>
            </a:lvl3pPr>
            <a:lvl4pPr marL="1316038" marR="0" indent="-112713">
              <a:buFontTx/>
              <a:buNone/>
              <a:defRPr sz="900"/>
            </a:lvl4pPr>
            <a:lvl5pPr marL="1711325" marR="0" indent="-117475">
              <a:buFontTx/>
              <a:buNone/>
              <a:defRPr sz="900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631D48-84F0-4DBB-9AF7-F996AAD1ADBA}" type="datetimeFigureOut">
              <a:rPr lang="ru-RU" smtClean="0"/>
              <a:pPr/>
              <a:t>10.10.2011</a:t>
            </a:fld>
            <a:endParaRPr lang="ru-RU"/>
          </a:p>
        </p:txBody>
      </p:sp>
      <p:sp>
        <p:nvSpPr>
          <p:cNvPr id="6" name="Rectangle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Rectangle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683DC3-70BB-413A-A8A0-690480F3DE5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631D48-84F0-4DBB-9AF7-F996AAD1ADBA}" type="datetimeFigureOut">
              <a:rPr lang="ru-RU" smtClean="0"/>
              <a:pPr/>
              <a:t>10.10.2011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683DC3-70BB-413A-A8A0-690480F3DE5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631D48-84F0-4DBB-9AF7-F996AAD1ADBA}" type="datetimeFigureOut">
              <a:rPr lang="ru-RU" smtClean="0"/>
              <a:pPr/>
              <a:t>10.10.2011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683DC3-70BB-413A-A8A0-690480F3DE5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"/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600" cy="1143000"/>
          </a:xfrm>
          <a:prstGeom prst="rect">
            <a:avLst/>
          </a:prstGeom>
        </p:spPr>
        <p:txBody>
          <a:bodyPr anchor="b" anchorCtr="0">
            <a:normAutofit/>
            <a:scene3d>
              <a:camera prst="orthographicFront"/>
              <a:lightRig rig="soft" dir="t">
                <a:rot lat="0" lon="0" rev="2100000"/>
              </a:lightRig>
            </a:scene3d>
            <a:sp3d prstMaterial="matte">
              <a:bevelT w="38100" h="38100"/>
            </a:sp3d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5" name="Rectangle 11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lIns="45720" rIns="4572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 smtClean="0"/>
          </a:p>
        </p:txBody>
      </p:sp>
      <p:sp>
        <p:nvSpPr>
          <p:cNvPr id="27" name="Rectangle 22"/>
          <p:cNvSpPr>
            <a:spLocks noGrp="1"/>
          </p:cNvSpPr>
          <p:nvPr>
            <p:ph type="dt" sz="half" idx="2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</p:spPr>
        <p:txBody>
          <a:bodyPr anchor="b" anchorCtr="0"/>
          <a:lstStyle>
            <a:lvl1pPr>
              <a:defRPr lang="en-US" sz="1200" smtClean="0">
                <a:solidFill>
                  <a:schemeClr val="tx2"/>
                </a:solidFill>
                <a:latin typeface="+mn-lt"/>
                <a:ea typeface="+mn-lt"/>
                <a:cs typeface="+mn-lt"/>
              </a:defRPr>
            </a:lvl1pPr>
          </a:lstStyle>
          <a:p>
            <a:fld id="{AE631D48-84F0-4DBB-9AF7-F996AAD1ADBA}" type="datetimeFigureOut">
              <a:rPr lang="ru-RU" smtClean="0"/>
              <a:pPr/>
              <a:t>10.10.2011</a:t>
            </a:fld>
            <a:endParaRPr lang="ru-RU"/>
          </a:p>
        </p:txBody>
      </p:sp>
      <p:sp>
        <p:nvSpPr>
          <p:cNvPr id="18" name="Rectangle 18"/>
          <p:cNvSpPr>
            <a:spLocks noGrp="1"/>
          </p:cNvSpPr>
          <p:nvPr>
            <p:ph type="ftr" sz="quarter" idx="3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</p:spPr>
        <p:txBody>
          <a:bodyPr anchor="b" anchorCtr="0"/>
          <a:lstStyle>
            <a:lvl1pPr algn="ctr">
              <a:defRPr lang="en-US" sz="1200" smtClean="0">
                <a:solidFill>
                  <a:schemeClr val="tx2"/>
                </a:solidFill>
                <a:latin typeface="+mn-lt"/>
                <a:ea typeface="+mn-lt"/>
                <a:cs typeface="+mn-lt"/>
              </a:defRPr>
            </a:lvl1pPr>
          </a:lstStyle>
          <a:p>
            <a:endParaRPr lang="ru-RU"/>
          </a:p>
        </p:txBody>
      </p:sp>
      <p:sp>
        <p:nvSpPr>
          <p:cNvPr id="13" name="Rectangle 15"/>
          <p:cNvSpPr>
            <a:spLocks noGrp="1"/>
          </p:cNvSpPr>
          <p:nvPr>
            <p:ph type="sldNum" sz="quarter" idx="4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</p:spPr>
        <p:txBody>
          <a:bodyPr anchor="b" anchorCtr="0"/>
          <a:lstStyle>
            <a:lvl1pPr algn="r">
              <a:defRPr lang="en-US" sz="1200" smtClean="0">
                <a:solidFill>
                  <a:schemeClr val="tx2"/>
                </a:solidFill>
                <a:latin typeface="+mn-lt"/>
                <a:ea typeface="+mn-lt"/>
                <a:cs typeface="+mn-lt"/>
              </a:defRPr>
            </a:lvl1pPr>
          </a:lstStyle>
          <a:p>
            <a:fld id="{05683DC3-70BB-413A-A8A0-690480F3DE5A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defPPr>
        <a:defRPr sz="4400">
          <a:solidFill>
            <a:schemeClr val="tx2">
              <a:shade val="85000"/>
              <a:satMod val="150000"/>
            </a:schemeClr>
          </a:solidFill>
          <a:latin typeface="+mj-lt"/>
          <a:ea typeface="+mj-ea"/>
          <a:cs typeface="+mj-cs"/>
        </a:defRPr>
      </a:defPPr>
      <a:lvl1pPr algn="ctr" eaLnBrk="1" hangingPunct="1">
        <a:buNone/>
        <a:defRPr lang="en-US" sz="4800" b="1" strike="noStrike" kern="1200" baseline="0" dirty="0" smtClean="0">
          <a:solidFill>
            <a:schemeClr val="tx2">
              <a:shade val="85000"/>
              <a:satMod val="150000"/>
            </a:schemeClr>
          </a:solidFill>
          <a:effectLst>
            <a:outerShdw blurRad="63500" dist="38100" dir="8220000" algn="tl" rotWithShape="0">
              <a:srgbClr val="000000">
                <a:alpha val="30000"/>
              </a:srgbClr>
            </a:outerShdw>
          </a:effectLst>
          <a:latin typeface="+mj-lt"/>
          <a:ea typeface="+mj-lt"/>
          <a:cs typeface="+mj-lt"/>
        </a:defRPr>
      </a:lvl1pPr>
    </p:titleStyle>
    <p:bodyStyle>
      <a:defPPr>
        <a:defRPr>
          <a:solidFill>
            <a:schemeClr val="tx1"/>
          </a:solidFill>
          <a:latin typeface="+mn-lt"/>
          <a:ea typeface="+mn-ea"/>
          <a:cs typeface="+mn-cs"/>
        </a:defRPr>
      </a:defPPr>
      <a:lvl1pPr marL="0" indent="-274320" algn="l" eaLnBrk="1" hangingPunct="1">
        <a:buClr>
          <a:schemeClr val="accent1"/>
        </a:buClr>
        <a:buSzPct val="80000"/>
        <a:buFont typeface="Wingdings 2" pitchFamily="18" charset="2"/>
        <a:buChar char="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marL="557784" indent="-228600" algn="l" eaLnBrk="1" hangingPunct="1">
        <a:buClr>
          <a:schemeClr val="tx2"/>
        </a:buClr>
        <a:buFont typeface="Wingdings 2" pitchFamily="18" charset="2"/>
        <a:buChar char=""/>
        <a:defRPr sz="2200">
          <a:solidFill>
            <a:schemeClr val="tx1"/>
          </a:solidFill>
          <a:latin typeface="+mn-lt"/>
          <a:ea typeface="+mn-lt"/>
          <a:cs typeface="+mn-lt"/>
        </a:defRPr>
      </a:lvl2pPr>
      <a:lvl3pPr marL="813816" indent="-228600" algn="l" eaLnBrk="1" hangingPunct="1">
        <a:buClr>
          <a:schemeClr val="accent1"/>
        </a:buClr>
        <a:buFont typeface="Wingdings 2" pitchFamily="18" charset="2"/>
        <a:buChar char="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marL="1069848" indent="-228600" algn="l" eaLnBrk="1" hangingPunct="1">
        <a:buClr>
          <a:schemeClr val="tx2"/>
        </a:buClr>
        <a:buFont typeface="Wingdings 2" pitchFamily="18" charset="2"/>
        <a:buChar char="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marL="1316736" indent="-228600" algn="l" eaLnBrk="1" hangingPunct="1">
        <a:buClr>
          <a:schemeClr val="accent1"/>
        </a:buClr>
        <a:buFont typeface="Wingdings 2" pitchFamily="18" charset="2"/>
        <a:buChar char="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marL="1572768" indent="-228600" algn="l" eaLnBrk="1" hangingPunct="1">
        <a:buClr>
          <a:schemeClr val="tx2"/>
        </a:buClr>
        <a:buFont typeface="Wingdings 2" pitchFamily="18" charset="2"/>
        <a:buChar char=""/>
        <a:defRPr lang="en-US" sz="1600" baseline="0" smtClean="0">
          <a:latin typeface="+mn-lt"/>
        </a:defRPr>
      </a:lvl6pPr>
      <a:lvl7pPr marL="1819656" indent="-228600" algn="l" eaLnBrk="1" hangingPunct="1">
        <a:buClr>
          <a:schemeClr val="accent1"/>
        </a:buClr>
        <a:buFont typeface="Wingdings 2" pitchFamily="18" charset="2"/>
        <a:buChar char=""/>
        <a:defRPr lang="en-US" sz="1600" baseline="0" smtClean="0">
          <a:latin typeface="+mn-lt"/>
        </a:defRPr>
      </a:lvl7pPr>
      <a:lvl8pPr marL="2066544" indent="-228600" algn="l" eaLnBrk="1" hangingPunct="1">
        <a:buClr>
          <a:schemeClr val="tx2"/>
        </a:buClr>
        <a:buFont typeface="Wingdings 2" pitchFamily="18" charset="2"/>
        <a:buChar char=""/>
        <a:defRPr sz="1600" baseline="0">
          <a:latin typeface="+mn-lt"/>
        </a:defRPr>
      </a:lvl8pPr>
      <a:lvl9pPr marL="2313432" indent="-228600" algn="l" eaLnBrk="1" hangingPunct="1">
        <a:buClr>
          <a:schemeClr val="accent1"/>
        </a:buClr>
        <a:buFont typeface="Wingdings 2" pitchFamily="18" charset="2"/>
        <a:buChar char=""/>
        <a:defRPr sz="1400" baseline="0">
          <a:latin typeface="+mn-lt"/>
        </a:defRPr>
      </a:lvl9pPr>
    </p:bodyStyle>
    <p:otherStyle>
      <a:defPPr>
        <a:defRPr>
          <a:solidFill>
            <a:schemeClr val="tx1"/>
          </a:solidFill>
          <a:latin typeface="+mn-lt"/>
          <a:ea typeface="+mn-ea"/>
          <a:cs typeface="+mn-cs"/>
        </a:defRPr>
      </a:defPPr>
      <a:lvl1pPr marL="0" eaLnBrk="1" hangingPunct="1"/>
      <a:lvl2pPr marL="457200" eaLnBrk="1" hangingPunct="1"/>
      <a:lvl3pPr marL="914400" eaLnBrk="1" hangingPunct="1"/>
      <a:lvl4pPr marL="1371600" eaLnBrk="1" hangingPunct="1"/>
      <a:lvl5pPr marL="1828800" eaLnBrk="1" hangingPunct="1"/>
      <a:lvl6pPr marL="2286000" eaLnBrk="1" hangingPunct="1"/>
      <a:lvl7pPr marL="2743200" eaLnBrk="1" hangingPunct="1"/>
      <a:lvl8pPr marL="3200400" eaLnBrk="1" hangingPunct="1"/>
      <a:lvl9pPr marL="3657600" eaLnBrk="1" hangingPunct="1"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hyperlink" Target="http://ru.wikipedia.org/wiki/%D0%9C%D0%BE%D0%B4%D0%B5%D1%80%D0%BD" TargetMode="External"/><Relationship Id="rId3" Type="http://schemas.openxmlformats.org/officeDocument/2006/relationships/hyperlink" Target="http://ru.wikipedia.org/wiki/1926" TargetMode="External"/><Relationship Id="rId7" Type="http://schemas.openxmlformats.org/officeDocument/2006/relationships/hyperlink" Target="http://ru.wikipedia.org/wiki/%D0%A1%D1%86%D0%B5%D0%BD%D0%BE%D0%B3%D1%80%D0%B0%D1%84" TargetMode="External"/><Relationship Id="rId2" Type="http://schemas.openxmlformats.org/officeDocument/2006/relationships/hyperlink" Target="http://ru.wikipedia.org/wiki/1859" TargetMode="External"/><Relationship Id="rId1" Type="http://schemas.openxmlformats.org/officeDocument/2006/relationships/slideLayout" Target="../slideLayouts/slideLayout9.xml"/><Relationship Id="rId6" Type="http://schemas.openxmlformats.org/officeDocument/2006/relationships/hyperlink" Target="http://ru.wikipedia.org/wiki/%D0%96%D0%B8%D0%B2%D0%BE%D0%BF%D0%B8%D1%81%D0%B5%D1%86" TargetMode="External"/><Relationship Id="rId5" Type="http://schemas.openxmlformats.org/officeDocument/2006/relationships/hyperlink" Target="http://ru.wikipedia.org/wiki/%D0%90%D1%80%D1%85%D0%B8%D1%82%D0%B5%D0%BA%D1%82%D0%BE%D1%80" TargetMode="External"/><Relationship Id="rId10" Type="http://schemas.openxmlformats.org/officeDocument/2006/relationships/image" Target="../media/image1.jpeg"/><Relationship Id="rId4" Type="http://schemas.openxmlformats.org/officeDocument/2006/relationships/hyperlink" Target="http://ru.wikipedia.org/wiki/%D0%9C%D0%BE%D1%81%D0%BA%D0%B2%D0%B0" TargetMode="External"/><Relationship Id="rId9" Type="http://schemas.openxmlformats.org/officeDocument/2006/relationships/hyperlink" Target="http://ru.wikipedia.org/wiki/%D0%A4%D0%B0%D0%B9%D0%BB:Fyodor_Schechtel_1890th.jpg" TargetMode="Externa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hyperlink" Target="http://ru.wikipedia.org/wiki/%D0%A4%D0%B0%D0%B9%D0%BB:Moscow,_Baumanskaya_58-25_04.JPG" TargetMode="External"/><Relationship Id="rId1" Type="http://schemas.openxmlformats.org/officeDocument/2006/relationships/slideLayout" Target="../slideLayouts/slideLayout9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://ru.wikipedia.org/wiki/%D0%A3%D1%81%D0%B0%D0%B4%D1%8C%D0%B1%D0%B0_%D0%9B%D0%BE%D0%BA%D0%B0%D0%BB%D0%BE%D0%B2%D0%B0" TargetMode="External"/><Relationship Id="rId2" Type="http://schemas.openxmlformats.org/officeDocument/2006/relationships/hyperlink" Target="http://ru.wikipedia.org/wiki/%D0%92%D0%B5%D0%BB%D0%B8%D0%BA%D0%BE%D0%B5_(%D0%AF%D1%80%D0%BE%D1%81%D0%BB%D0%B0%D0%B2%D1%81%D0%BA%D0%B0%D1%8F_%D0%BE%D0%B1%D0%BB%D0%B0%D1%81%D1%82%D1%8C)" TargetMode="External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3.jpeg"/><Relationship Id="rId4" Type="http://schemas.openxmlformats.org/officeDocument/2006/relationships/hyperlink" Target="http://ru.wikipedia.org/wiki/%D0%A4%D0%B0%D0%B9%D0%BB:Lokalov_House6.jpg" TargetMode="Externa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://ru.wikipedia.org/wiki/%D0%A4%D0%B0%D0%B9%D0%BB:Fyodor_Schechtel._St._Peter_und_Paul_Chapel_.jpg" TargetMode="External"/><Relationship Id="rId2" Type="http://schemas.openxmlformats.org/officeDocument/2006/relationships/hyperlink" Target="http://ru.wikipedia.org/wiki/%D0%9A%D0%B0%D1%84%D0%B5%D0%B4%D1%80%D0%B0%D0%BB%D1%8C%D0%BD%D1%8B%D0%B9_%D1%81%D0%BE%D0%B1%D0%BE%D1%80_%D0%A1%D0%B2%D1%8F%D1%82%D1%8B%D1%85_%D0%9F%D0%B5%D1%82%D1%80%D0%B0_%D0%B8_%D0%9F%D0%B0%D0%B2%D0%BB%D0%B0_(%D0%9C%D0%BE%D1%81%D0%BA%D0%B2%D0%B0)" TargetMode="External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4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://ru.wikipedia.org/wiki/%D0%9C%D0%BE%D1%80%D0%BE%D0%B7%D0%BE%D0%B2,_%D0%A1%D0%B0%D0%B2%D0%B2%D0%B0_%D0%A2%D0%B8%D0%BC%D0%BE%D1%84%D0%B5%D0%B5%D0%B2%D0%B8%D1%87" TargetMode="External"/><Relationship Id="rId2" Type="http://schemas.openxmlformats.org/officeDocument/2006/relationships/hyperlink" Target="http://ru.wikipedia.org/wiki/%D0%A1%D0%BF%D0%B8%D1%80%D0%B8%D0%B4%D0%BE%D0%BD%D0%BE%D0%B2%D0%BA%D0%B0_(%D1%83%D0%BB%D0%B8%D1%86%D0%B0)" TargetMode="External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5.jpeg"/><Relationship Id="rId5" Type="http://schemas.openxmlformats.org/officeDocument/2006/relationships/hyperlink" Target="http://ru.wikipedia.org/wiki/%D0%A4%D0%B0%D0%B9%D0%BB:17_Spiridonovka_Street,_Moscow,_Russia.jpg" TargetMode="External"/><Relationship Id="rId4" Type="http://schemas.openxmlformats.org/officeDocument/2006/relationships/hyperlink" Target="http://ru.wikipedia.org/wiki/%D0%92%D1%80%D1%83%D0%B1%D0%B5%D0%BB%D1%8C,_%D0%9C%D0%B8%D1%85%D0%B0%D0%B8%D0%BB_%D0%90%D0%BB%D0%B5%D0%BA%D1%81%D0%B0%D0%BD%D0%B4%D1%80%D0%BE%D0%B2%D0%B8%D1%87" TargetMode="Externa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hyperlink" Target="http://ru.wikipedia.org/wiki/%D0%A4%D0%B0%D0%B9%D0%BB:Mus_Grad_03.jpg" TargetMode="External"/><Relationship Id="rId1" Type="http://schemas.openxmlformats.org/officeDocument/2006/relationships/slideLayout" Target="../slideLayouts/slideLayout9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#cite_note-.D0.A0.D0.BE.D0.BC.D0.B0.D0.BD.D1.82.D0.B8.D1.87.D0.B5.D1.81.D0.BA.D0.B8.D0.B9_.D0.B7.D0.BE.D0.B4.D1.87.D0.B8.D0.B9_.D0.BC.D0.BE.D0.B4.D0.B5.D1.80.D0.BD.D0.B0.E2.80.942000.E2.80.94.E2.80.94327-53"/><Relationship Id="rId2" Type="http://schemas.openxmlformats.org/officeDocument/2006/relationships/hyperlink" Target="#cite_note-.D0.A4.D1.91.D0.B4.D0.BE.D1.80_.D0.A8.D0.B5.D1.85.D1.82.D0.B5.D0.BB.D1.8C_.D0.B8_.D1.8D.D0.BF.D0.BE.D1.85.D0.B0_.D0.BC.D0.BE.D0.B4.D0.B5.D1.80.D0.BD.D0.B0.E2.80.942009.E2.80.94.E2.80.94101-76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7.jpeg"/><Relationship Id="rId4" Type="http://schemas.openxmlformats.org/officeDocument/2006/relationships/hyperlink" Target="http://ru.wikipedia.org/wiki/%D0%A4%D0%B0%D0%B9%D0%BB:Grave-schechtel.jpg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Autofit/>
          </a:bodyPr>
          <a:lstStyle/>
          <a:p>
            <a:r>
              <a:rPr lang="ru-RU" sz="4800" b="1" i="1" dirty="0" smtClean="0">
                <a:latin typeface="Times New Roman" pitchFamily="18" charset="0"/>
                <a:cs typeface="Times New Roman" pitchFamily="18" charset="0"/>
              </a:rPr>
              <a:t>Духовная жизнь Серебренного века</a:t>
            </a:r>
            <a:endParaRPr lang="ru-RU" sz="4800" b="1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ru-RU" sz="4000" dirty="0" smtClean="0">
                <a:latin typeface="Times New Roman" pitchFamily="18" charset="0"/>
                <a:cs typeface="Times New Roman" pitchFamily="18" charset="0"/>
              </a:rPr>
              <a:t>Архитектура</a:t>
            </a:r>
            <a:endParaRPr lang="ru-RU" sz="40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spd="slow">
    <p:newsflash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5514536" y="548680"/>
            <a:ext cx="3044952" cy="3753006"/>
          </a:xfr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/>
          <a:lstStyle/>
          <a:p>
            <a:pPr algn="ctr"/>
            <a:r>
              <a:rPr lang="ru-RU" sz="1800" b="1" i="1" dirty="0" smtClean="0">
                <a:latin typeface="Times New Roman" pitchFamily="18" charset="0"/>
                <a:cs typeface="Times New Roman" pitchFamily="18" charset="0"/>
              </a:rPr>
              <a:t>Фёдор </a:t>
            </a:r>
            <a:r>
              <a:rPr lang="ru-RU" sz="1800" b="1" i="1" dirty="0" err="1" smtClean="0">
                <a:latin typeface="Times New Roman" pitchFamily="18" charset="0"/>
                <a:cs typeface="Times New Roman" pitchFamily="18" charset="0"/>
              </a:rPr>
              <a:t>О́сипович</a:t>
            </a:r>
            <a:r>
              <a:rPr lang="ru-RU" sz="1800" b="1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1" i="1" dirty="0" err="1" smtClean="0">
                <a:latin typeface="Times New Roman" pitchFamily="18" charset="0"/>
                <a:cs typeface="Times New Roman" pitchFamily="18" charset="0"/>
              </a:rPr>
              <a:t>Шехтель</a:t>
            </a:r>
            <a:r>
              <a:rPr lang="ru-RU" sz="1800" b="1" i="1" dirty="0" smtClean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ru-RU" sz="1800" b="1" i="1" dirty="0" smtClean="0">
                <a:latin typeface="Times New Roman" pitchFamily="18" charset="0"/>
                <a:cs typeface="Times New Roman" pitchFamily="18" charset="0"/>
                <a:hlinkClick r:id="rId2" tooltip="1859"/>
              </a:rPr>
              <a:t>1859</a:t>
            </a:r>
            <a:r>
              <a:rPr lang="ru-RU" sz="1800" b="1" i="1" dirty="0" smtClean="0">
                <a:latin typeface="Times New Roman" pitchFamily="18" charset="0"/>
                <a:cs typeface="Times New Roman" pitchFamily="18" charset="0"/>
              </a:rPr>
              <a:t> -</a:t>
            </a:r>
            <a:r>
              <a:rPr lang="ru-RU" sz="1800" b="1" i="1" dirty="0" smtClean="0">
                <a:latin typeface="Times New Roman" pitchFamily="18" charset="0"/>
                <a:cs typeface="Times New Roman" pitchFamily="18" charset="0"/>
                <a:hlinkClick r:id="rId3" tooltip="1926"/>
              </a:rPr>
              <a:t>1926</a:t>
            </a:r>
            <a:r>
              <a:rPr lang="ru-RU" sz="1800" b="1" i="1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800" b="1" i="1" dirty="0" smtClean="0">
                <a:latin typeface="Times New Roman" pitchFamily="18" charset="0"/>
                <a:cs typeface="Times New Roman" pitchFamily="18" charset="0"/>
                <a:hlinkClick r:id="rId4" tooltip="Москва"/>
              </a:rPr>
              <a:t>Москва</a:t>
            </a:r>
            <a:r>
              <a:rPr lang="ru-RU" sz="1800" b="1" i="1" dirty="0" smtClean="0">
                <a:latin typeface="Times New Roman" pitchFamily="18" charset="0"/>
                <a:cs typeface="Times New Roman" pitchFamily="18" charset="0"/>
              </a:rPr>
              <a:t>) — российский </a:t>
            </a:r>
            <a:r>
              <a:rPr lang="ru-RU" sz="1800" b="1" i="1" dirty="0" smtClean="0">
                <a:latin typeface="Times New Roman" pitchFamily="18" charset="0"/>
                <a:cs typeface="Times New Roman" pitchFamily="18" charset="0"/>
                <a:hlinkClick r:id="rId5" tooltip="Архитектор"/>
              </a:rPr>
              <a:t>архитектор</a:t>
            </a:r>
            <a:r>
              <a:rPr lang="ru-RU" sz="1800" b="1" i="1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800" b="1" i="1" dirty="0" smtClean="0">
                <a:latin typeface="Times New Roman" pitchFamily="18" charset="0"/>
                <a:cs typeface="Times New Roman" pitchFamily="18" charset="0"/>
                <a:hlinkClick r:id="rId6" tooltip="Живописец"/>
              </a:rPr>
              <a:t>живописец</a:t>
            </a:r>
            <a:r>
              <a:rPr lang="ru-RU" sz="1800" b="1" i="1" dirty="0" smtClean="0">
                <a:latin typeface="Times New Roman" pitchFamily="18" charset="0"/>
                <a:cs typeface="Times New Roman" pitchFamily="18" charset="0"/>
              </a:rPr>
              <a:t>, график, </a:t>
            </a:r>
            <a:r>
              <a:rPr lang="ru-RU" sz="1800" b="1" i="1" dirty="0" smtClean="0">
                <a:latin typeface="Times New Roman" pitchFamily="18" charset="0"/>
                <a:cs typeface="Times New Roman" pitchFamily="18" charset="0"/>
                <a:hlinkClick r:id="rId7" tooltip="Сценограф"/>
              </a:rPr>
              <a:t>сценограф</a:t>
            </a:r>
            <a:r>
              <a:rPr lang="ru-RU" sz="1800" b="1" i="1" dirty="0" smtClean="0">
                <a:latin typeface="Times New Roman" pitchFamily="18" charset="0"/>
                <a:cs typeface="Times New Roman" pitchFamily="18" charset="0"/>
              </a:rPr>
              <a:t>. Один из наиболее ярких представителей стиля </a:t>
            </a:r>
            <a:r>
              <a:rPr lang="ru-RU" sz="1800" b="1" i="1" dirty="0" smtClean="0">
                <a:latin typeface="Times New Roman" pitchFamily="18" charset="0"/>
                <a:cs typeface="Times New Roman" pitchFamily="18" charset="0"/>
                <a:hlinkClick r:id="rId8" tooltip="Модерн"/>
              </a:rPr>
              <a:t>модерн</a:t>
            </a:r>
            <a:r>
              <a:rPr lang="ru-RU" sz="1800" b="1" i="1" dirty="0" smtClean="0">
                <a:latin typeface="Times New Roman" pitchFamily="18" charset="0"/>
                <a:cs typeface="Times New Roman" pitchFamily="18" charset="0"/>
              </a:rPr>
              <a:t> в русском и европейском зодчестве.</a:t>
            </a:r>
          </a:p>
          <a:p>
            <a:pPr algn="ctr"/>
            <a:endParaRPr lang="ru-RU" b="1" dirty="0" smtClean="0"/>
          </a:p>
          <a:p>
            <a:pPr algn="ctr"/>
            <a:endParaRPr lang="ru-RU" b="1" dirty="0" smtClean="0"/>
          </a:p>
          <a:p>
            <a:pPr algn="ctr"/>
            <a:endParaRPr lang="ru-RU" b="1" dirty="0" smtClean="0"/>
          </a:p>
          <a:p>
            <a:pPr algn="ctr"/>
            <a:endParaRPr lang="ru-RU" b="1" dirty="0" smtClean="0"/>
          </a:p>
          <a:p>
            <a:pPr algn="ctr"/>
            <a:endParaRPr lang="ru-RU" b="1" dirty="0" err="1" smtClean="0"/>
          </a:p>
        </p:txBody>
      </p:sp>
      <p:pic>
        <p:nvPicPr>
          <p:cNvPr id="1028" name="Picture 4" descr="Fyodor Schechtel 1890th.jpg">
            <a:hlinkClick r:id="rId9"/>
          </p:cNvPr>
          <p:cNvPicPr>
            <a:picLocks noGrp="1" noChangeAspect="1" noChangeArrowheads="1"/>
          </p:cNvPicPr>
          <p:nvPr>
            <p:ph type="pic" idx="1"/>
          </p:nvPr>
        </p:nvPicPr>
        <p:blipFill>
          <a:blip r:embed="rId10" cstate="print"/>
          <a:srcRect t="3829" b="3829"/>
          <a:stretch>
            <a:fillRect/>
          </a:stretch>
        </p:blipFill>
        <p:spPr bwMode="auto">
          <a:xfrm>
            <a:off x="611188" y="404813"/>
            <a:ext cx="4719637" cy="5818187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chemeClr val="accent1">
                <a:lumMod val="40000"/>
                <a:lumOff val="60000"/>
              </a:schemeClr>
            </a:solidFill>
            <a:miter lim="800000"/>
          </a:ln>
          <a:effectLst>
            <a:glow rad="101600">
              <a:schemeClr val="accent1">
                <a:satMod val="175000"/>
                <a:alpha val="40000"/>
              </a:schemeClr>
            </a:glow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p:transition spd="slow">
    <p:dissolv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5514536" y="764704"/>
            <a:ext cx="3044952" cy="3536982"/>
          </a:xfrm>
          <a:solidFill>
            <a:schemeClr val="accent4">
              <a:lumMod val="40000"/>
              <a:lumOff val="60000"/>
            </a:schemeClr>
          </a:solidFill>
        </p:spPr>
        <p:txBody>
          <a:bodyPr>
            <a:normAutofit/>
            <a:scene3d>
              <a:camera prst="isometricOffAxis1Right"/>
              <a:lightRig rig="threePt" dir="t"/>
            </a:scene3d>
          </a:bodyPr>
          <a:lstStyle/>
          <a:p>
            <a:pPr algn="ctr"/>
            <a:r>
              <a:rPr lang="ru-RU" sz="1800" i="1" dirty="0" smtClean="0">
                <a:ln>
                  <a:solidFill>
                    <a:sysClr val="windowText" lastClr="000000"/>
                  </a:solidFill>
                </a:ln>
                <a:effectLst/>
                <a:latin typeface="Times New Roman" pitchFamily="18" charset="0"/>
                <a:cs typeface="Times New Roman" pitchFamily="18" charset="0"/>
              </a:rPr>
              <a:t>Дом</a:t>
            </a:r>
          </a:p>
          <a:p>
            <a:pPr algn="ctr"/>
            <a:r>
              <a:rPr lang="ru-RU" sz="1800" i="1" dirty="0" smtClean="0">
                <a:ln>
                  <a:solidFill>
                    <a:sysClr val="windowText" lastClr="000000"/>
                  </a:solidFill>
                </a:ln>
                <a:effectLst/>
                <a:latin typeface="Times New Roman" pitchFamily="18" charset="0"/>
                <a:cs typeface="Times New Roman" pitchFamily="18" charset="0"/>
              </a:rPr>
              <a:t>Щапова. Возможно, первая самостоятельная постройка Ф. О. </a:t>
            </a:r>
            <a:r>
              <a:rPr lang="ru-RU" sz="1800" i="1" dirty="0" err="1" smtClean="0">
                <a:ln>
                  <a:solidFill>
                    <a:sysClr val="windowText" lastClr="000000"/>
                  </a:solidFill>
                </a:ln>
                <a:effectLst/>
                <a:latin typeface="Times New Roman" pitchFamily="18" charset="0"/>
                <a:cs typeface="Times New Roman" pitchFamily="18" charset="0"/>
              </a:rPr>
              <a:t>Шехтеля</a:t>
            </a:r>
            <a:endParaRPr lang="ru-RU" sz="1800" i="1" dirty="0" smtClean="0">
              <a:ln>
                <a:solidFill>
                  <a:sysClr val="windowText" lastClr="000000"/>
                </a:solidFill>
              </a:ln>
              <a:effectLst/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1800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1800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1800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1800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1800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1800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endParaRPr lang="ru-RU" b="1" dirty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noFill/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  <p:pic>
        <p:nvPicPr>
          <p:cNvPr id="27650" name="Picture 2" descr="http://upload.wikimedia.org/wikipedia/commons/thumb/0/08/Moscow%2C_Baumanskaya_58-25_04.JPG/200px-Moscow%2C_Baumanskaya_58-25_04.JPG">
            <a:hlinkClick r:id="rId2"/>
          </p:cNvPr>
          <p:cNvPicPr>
            <a:picLocks noGrp="1" noChangeAspect="1" noChangeArrowheads="1"/>
          </p:cNvPicPr>
          <p:nvPr>
            <p:ph type="pic" idx="1"/>
          </p:nvPr>
        </p:nvPicPr>
        <p:blipFill>
          <a:blip r:embed="rId3" cstate="print"/>
          <a:srcRect l="12220" r="12220"/>
          <a:stretch>
            <a:fillRect/>
          </a:stretch>
        </p:blipFill>
        <p:spPr bwMode="auto">
          <a:xfrm>
            <a:off x="683568" y="260648"/>
            <a:ext cx="4679950" cy="5976938"/>
          </a:xfrm>
          <a:prstGeom prst="rect">
            <a:avLst/>
          </a:prstGeom>
          <a:ln w="190500" cap="sq">
            <a:solidFill>
              <a:schemeClr val="accent1">
                <a:lumMod val="40000"/>
                <a:lumOff val="60000"/>
              </a:schemeClr>
            </a:solidFill>
            <a:prstDash val="solid"/>
            <a:miter lim="800000"/>
          </a:ln>
          <a:effectLst>
            <a:glow rad="63500">
              <a:schemeClr val="accent2">
                <a:satMod val="175000"/>
                <a:alpha val="40000"/>
              </a:schemeClr>
            </a:glow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</p:spTree>
  </p:cSld>
  <p:clrMapOvr>
    <a:masterClrMapping/>
  </p:clrMapOvr>
  <p:transition spd="slow">
    <p:checker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5514536" y="836712"/>
            <a:ext cx="3044952" cy="3464974"/>
          </a:xfrm>
          <a:ln/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endParaRPr lang="ru-RU" dirty="0" smtClean="0"/>
          </a:p>
          <a:p>
            <a:endParaRPr lang="ru-RU" dirty="0" smtClean="0"/>
          </a:p>
          <a:p>
            <a:pPr algn="ctr"/>
            <a:endParaRPr lang="ru-RU" sz="1800" b="1" i="1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18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dirty="0" smtClean="0"/>
          </a:p>
          <a:p>
            <a:pPr algn="ctr"/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В конце 1880-х — начале 1890-х годов по проектам </a:t>
            </a:r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Шехтеля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 были осуществлены также две усадебных постройки в селе </a:t>
            </a:r>
            <a:r>
              <a:rPr lang="ru-RU" sz="18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  <a:hlinkClick r:id="rId2" action="ppaction://hlinkfile" tooltip="Великое (Ярославская область)"/>
              </a:rPr>
              <a:t>Великом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 Ярославской губернии — 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  <a:hlinkClick r:id="rId3" action="ppaction://hlinkfile" tooltip="Усадьба Локалова"/>
              </a:rPr>
              <a:t>дом А. А. </a:t>
            </a:r>
            <a:r>
              <a:rPr lang="ru-RU" sz="1800" dirty="0" err="1" smtClean="0">
                <a:latin typeface="Times New Roman" pitchFamily="18" charset="0"/>
                <a:cs typeface="Times New Roman" pitchFamily="18" charset="0"/>
                <a:hlinkClick r:id="rId3" action="ppaction://hlinkfile" tooltip="Усадьба Локалова"/>
              </a:rPr>
              <a:t>Локалова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 .</a:t>
            </a:r>
            <a:endParaRPr lang="ru-RU" sz="18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endParaRPr lang="ru-RU" dirty="0"/>
          </a:p>
        </p:txBody>
      </p:sp>
      <p:pic>
        <p:nvPicPr>
          <p:cNvPr id="30722" name="Picture 2" descr="http://upload.wikimedia.org/wikipedia/commons/thumb/0/03/Lokalov_House6.jpg/220px-Lokalov_House6.jpg">
            <a:hlinkClick r:id="rId4"/>
          </p:cNvPr>
          <p:cNvPicPr>
            <a:picLocks noGrp="1" noChangeAspect="1" noChangeArrowheads="1"/>
          </p:cNvPicPr>
          <p:nvPr>
            <p:ph type="pic" idx="1"/>
          </p:nvPr>
        </p:nvPicPr>
        <p:blipFill>
          <a:blip r:embed="rId5" cstate="print"/>
          <a:srcRect l="22680" r="22680"/>
          <a:stretch>
            <a:fillRect/>
          </a:stretch>
        </p:blipFill>
        <p:spPr bwMode="auto">
          <a:xfrm>
            <a:off x="683568" y="332656"/>
            <a:ext cx="4752528" cy="5328592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chemeClr val="accent1">
                <a:lumMod val="40000"/>
                <a:lumOff val="60000"/>
              </a:schemeClr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</p:spTree>
  </p:cSld>
  <p:clrMapOvr>
    <a:masterClrMapping/>
  </p:clrMapOvr>
  <p:transition spd="slow">
    <p:blinds dir="vert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/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/>
          <a:lstStyle/>
          <a:p>
            <a:pPr algn="ctr"/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В начале 1890-х годов по проектам </a:t>
            </a:r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Шехтеля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 была установлена железная сень над фамильным участком Морозовых на Рогожском кладбище, а также возведена часовня со сторожкой при 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  <a:hlinkClick r:id="rId2" action="ppaction://hlinkfile" tooltip="Кафедральный собор Святых Петра и Павла (Москва)"/>
              </a:rPr>
              <a:t>Соборе Святых Петра и 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  <a:hlinkClick r:id="rId2" action="ppaction://hlinkfile" tooltip="Кафедральный собор Святых Петра и Павла (Москва)"/>
              </a:rPr>
              <a:t>Павла</a:t>
            </a:r>
            <a:endParaRPr lang="ru-RU" sz="18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dirty="0"/>
          </a:p>
        </p:txBody>
      </p:sp>
      <p:pic>
        <p:nvPicPr>
          <p:cNvPr id="1026" name="Picture 2" descr="http://upload.wikimedia.org/wikipedia/commons/thumb/0/06/Fyodor_Schechtel._St._Peter_und_Paul_Chapel_.jpg/220px-Fyodor_Schechtel._St._Peter_und_Paul_Chapel_.jpg">
            <a:hlinkClick r:id="rId3"/>
          </p:cNvPr>
          <p:cNvPicPr>
            <a:picLocks noGrp="1" noChangeAspect="1" noChangeArrowheads="1"/>
          </p:cNvPicPr>
          <p:nvPr>
            <p:ph type="pic" idx="1"/>
          </p:nvPr>
        </p:nvPicPr>
        <p:blipFill>
          <a:blip r:embed="rId4" cstate="print"/>
          <a:srcRect l="23704" r="23704"/>
          <a:stretch>
            <a:fillRect/>
          </a:stretch>
        </p:blipFill>
        <p:spPr bwMode="auto">
          <a:xfrm>
            <a:off x="683568" y="404664"/>
            <a:ext cx="4679950" cy="5905500"/>
          </a:xfrm>
          <a:prstGeom prst="rect">
            <a:avLst/>
          </a:prstGeom>
          <a:ln w="190500" cap="sq">
            <a:solidFill>
              <a:schemeClr val="accent3">
                <a:lumMod val="60000"/>
                <a:lumOff val="40000"/>
              </a:schemeClr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</p:spTree>
  </p:cSld>
  <p:clrMapOvr>
    <a:masterClrMapping/>
  </p:clrMapOvr>
  <p:transition spd="slow">
    <p:wheel spokes="3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5514536" y="620688"/>
            <a:ext cx="3044952" cy="3680998"/>
          </a:xfr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ctr"/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Первой самостоятельной постройкой </a:t>
            </a:r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Шехтеля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 в новом десятилетии стал особняк З. Г. Морозовой на </a:t>
            </a:r>
            <a:r>
              <a:rPr lang="ru-RU" sz="1800" dirty="0" err="1" smtClean="0">
                <a:latin typeface="Times New Roman" pitchFamily="18" charset="0"/>
                <a:cs typeface="Times New Roman" pitchFamily="18" charset="0"/>
                <a:hlinkClick r:id="rId2" action="ppaction://hlinkfile" tooltip="Спиридоновка (улица)"/>
              </a:rPr>
              <a:t>Спиридоновке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 (1893 г.), где 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  <a:hlinkClick r:id="rId3" action="ppaction://hlinkfile" tooltip="Морозов, Савва Тимофеевич"/>
              </a:rPr>
              <a:t>С. Т. Морозов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 дал архитектору практически неограниченные финансовые ресурсы. К работе над оформлением этого здания </a:t>
            </a:r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Шехтель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 привлёк тогда ещё малоизвестного 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  <a:hlinkClick r:id="rId4" action="ppaction://hlinkfile" tooltip="Врубель, Михаил Александрович"/>
              </a:rPr>
              <a:t>М. А. Врубеля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endParaRPr lang="ru-RU" dirty="0"/>
          </a:p>
        </p:txBody>
      </p:sp>
      <p:pic>
        <p:nvPicPr>
          <p:cNvPr id="18436" name="Picture 4" descr="http://upload.wikimedia.org/wikipedia/commons/thumb/d/de/17_Spiridonovka_Street%2C_Moscow%2C_Russia.jpg/200px-17_Spiridonovka_Street%2C_Moscow%2C_Russia.jpg">
            <a:hlinkClick r:id="rId5"/>
          </p:cNvPr>
          <p:cNvPicPr>
            <a:picLocks noGrp="1" noChangeAspect="1" noChangeArrowheads="1"/>
          </p:cNvPicPr>
          <p:nvPr>
            <p:ph type="pic" idx="1"/>
          </p:nvPr>
        </p:nvPicPr>
        <p:blipFill>
          <a:blip r:embed="rId6" cstate="print"/>
          <a:srcRect l="19852" r="19852"/>
          <a:stretch>
            <a:fillRect/>
          </a:stretch>
        </p:blipFill>
        <p:spPr bwMode="auto">
          <a:xfrm>
            <a:off x="251520" y="548680"/>
            <a:ext cx="5111750" cy="5256212"/>
          </a:xfrm>
          <a:prstGeom prst="rect">
            <a:avLst/>
          </a:prstGeom>
          <a:ln w="190500" cap="sq">
            <a:solidFill>
              <a:schemeClr val="accent4">
                <a:lumMod val="60000"/>
                <a:lumOff val="40000"/>
              </a:schemeClr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</p:spTree>
  </p:cSld>
  <p:clrMapOvr>
    <a:masterClrMapping/>
  </p:clrMapOvr>
  <p:transition spd="slow">
    <p:wipe dir="u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/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ctr"/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Среди других его значительных работ 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—особняк А. И. </a:t>
            </a:r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Дерожинского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 в Кропоткинском переулке, (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1901), 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благодаря </a:t>
            </a:r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Шехтелю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 он обрёл свой « фирменный дизайн».</a:t>
            </a:r>
            <a:endParaRPr lang="ru-RU" sz="18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9458" name="Picture 2" descr="http://upload.wikimedia.org/wikipedia/ru/thumb/8/82/Mus_Grad_03.jpg/200px-Mus_Grad_03.jpg">
            <a:hlinkClick r:id="rId2"/>
          </p:cNvPr>
          <p:cNvPicPr>
            <a:picLocks noGrp="1" noChangeAspect="1" noChangeArrowheads="1"/>
          </p:cNvPicPr>
          <p:nvPr>
            <p:ph type="pic" idx="1"/>
          </p:nvPr>
        </p:nvPicPr>
        <p:blipFill>
          <a:blip r:embed="rId3" cstate="print"/>
          <a:srcRect l="13760" r="13760"/>
          <a:stretch>
            <a:fillRect/>
          </a:stretch>
        </p:blipFill>
        <p:spPr bwMode="auto">
          <a:xfrm>
            <a:off x="611188" y="476251"/>
            <a:ext cx="4719637" cy="4968974"/>
          </a:xfrm>
          <a:prstGeom prst="rect">
            <a:avLst/>
          </a:prstGeom>
          <a:ln w="190500" cap="sq">
            <a:solidFill>
              <a:schemeClr val="accent5">
                <a:lumMod val="60000"/>
                <a:lumOff val="40000"/>
              </a:schemeClr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</p:spTree>
  </p:cSld>
  <p:clrMapOvr>
    <a:masterClrMapping/>
  </p:clrMapOvr>
  <p:transition spd="slow">
    <p:dissolv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/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/>
          <a:lstStyle/>
          <a:p>
            <a:pPr algn="ctr"/>
            <a:r>
              <a:rPr lang="ru-RU" sz="1800" i="1" dirty="0" smtClean="0">
                <a:latin typeface="Times New Roman" pitchFamily="18" charset="0"/>
                <a:cs typeface="Times New Roman" pitchFamily="18" charset="0"/>
              </a:rPr>
              <a:t>Ф. О. </a:t>
            </a:r>
            <a:r>
              <a:rPr lang="ru-RU" sz="1800" i="1" dirty="0" err="1" smtClean="0">
                <a:latin typeface="Times New Roman" pitchFamily="18" charset="0"/>
                <a:cs typeface="Times New Roman" pitchFamily="18" charset="0"/>
              </a:rPr>
              <a:t>Шехтель</a:t>
            </a:r>
            <a:r>
              <a:rPr lang="ru-RU" sz="1800" i="1" dirty="0" smtClean="0">
                <a:latin typeface="Times New Roman" pitchFamily="18" charset="0"/>
                <a:cs typeface="Times New Roman" pitchFamily="18" charset="0"/>
              </a:rPr>
              <a:t> был похоронен в Москве на </a:t>
            </a:r>
            <a:r>
              <a:rPr lang="ru-RU" sz="1800" i="1" dirty="0" smtClean="0">
                <a:latin typeface="Times New Roman" pitchFamily="18" charset="0"/>
                <a:cs typeface="Times New Roman" pitchFamily="18" charset="0"/>
              </a:rPr>
              <a:t>Ваганьковском кладбище (участок </a:t>
            </a:r>
            <a:r>
              <a:rPr lang="ru-RU" sz="1800" i="1" dirty="0" smtClean="0">
                <a:latin typeface="Times New Roman" pitchFamily="18" charset="0"/>
                <a:cs typeface="Times New Roman" pitchFamily="18" charset="0"/>
              </a:rPr>
              <a:t>15) на территории фамильного захоронения семьи </a:t>
            </a:r>
            <a:r>
              <a:rPr lang="ru-RU" sz="1800" i="1" dirty="0" err="1" smtClean="0">
                <a:latin typeface="Times New Roman" pitchFamily="18" charset="0"/>
                <a:cs typeface="Times New Roman" pitchFamily="18" charset="0"/>
              </a:rPr>
              <a:t>Шехтель</a:t>
            </a:r>
            <a:r>
              <a:rPr lang="ru-RU" sz="1800" i="1" dirty="0" smtClean="0">
                <a:latin typeface="Times New Roman" pitchFamily="18" charset="0"/>
                <a:cs typeface="Times New Roman" pitchFamily="18" charset="0"/>
              </a:rPr>
              <a:t>, надгробие которого было сооружено по проекту зодчего в 1895 году.</a:t>
            </a:r>
            <a:r>
              <a:rPr lang="ru-RU" sz="1800" i="1" baseline="30000" dirty="0" smtClean="0">
                <a:latin typeface="Times New Roman" pitchFamily="18" charset="0"/>
                <a:cs typeface="Times New Roman" pitchFamily="18" charset="0"/>
                <a:hlinkClick r:id="rId2" action="ppaction://hlinkfile"/>
              </a:rPr>
              <a:t>[71]</a:t>
            </a:r>
            <a:r>
              <a:rPr lang="ru-RU" sz="1800" i="1" baseline="30000" dirty="0" smtClean="0">
                <a:latin typeface="Times New Roman" pitchFamily="18" charset="0"/>
                <a:cs typeface="Times New Roman" pitchFamily="18" charset="0"/>
                <a:hlinkClick r:id="rId3" action="ppaction://hlinkfile"/>
              </a:rPr>
              <a:t>[49]</a:t>
            </a:r>
            <a:endParaRPr lang="ru-RU" sz="1800" i="1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dirty="0"/>
          </a:p>
        </p:txBody>
      </p:sp>
      <p:pic>
        <p:nvPicPr>
          <p:cNvPr id="20482" name="Picture 2" descr="http://upload.wikimedia.org/wikipedia/commons/thumb/2/2f/Grave-schechtel.jpg/220px-Grave-schechtel.jpg">
            <a:hlinkClick r:id="rId4"/>
          </p:cNvPr>
          <p:cNvPicPr>
            <a:picLocks noGrp="1" noChangeAspect="1" noChangeArrowheads="1"/>
          </p:cNvPicPr>
          <p:nvPr>
            <p:ph type="pic" idx="1"/>
          </p:nvPr>
        </p:nvPicPr>
        <p:blipFill>
          <a:blip r:embed="rId5" cstate="print"/>
          <a:srcRect l="18814" r="18814"/>
          <a:stretch>
            <a:fillRect/>
          </a:stretch>
        </p:blipFill>
        <p:spPr bwMode="auto">
          <a:xfrm>
            <a:off x="611560" y="548680"/>
            <a:ext cx="4719067" cy="5097724"/>
          </a:xfrm>
          <a:prstGeom prst="rect">
            <a:avLst/>
          </a:prstGeom>
          <a:ln w="190500" cap="sq">
            <a:solidFill>
              <a:schemeClr val="accent4">
                <a:lumMod val="60000"/>
                <a:lumOff val="40000"/>
              </a:schemeClr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</p:spTree>
  </p:cSld>
  <p:clrMapOvr>
    <a:masterClrMapping/>
  </p:clrMapOvr>
  <p:transition spd="slow">
    <p:newsflash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Human">
  <a:themeElements>
    <a:clrScheme name="Изящная">
      <a:dk1>
        <a:sysClr val="windowText" lastClr="000000"/>
      </a:dk1>
      <a:lt1>
        <a:sysClr val="window" lastClr="FFFFFF"/>
      </a:lt1>
      <a:dk2>
        <a:srgbClr val="B13F9A"/>
      </a:dk2>
      <a:lt2>
        <a:srgbClr val="F4E7ED"/>
      </a:lt2>
      <a:accent1>
        <a:srgbClr val="B83D68"/>
      </a:accent1>
      <a:accent2>
        <a:srgbClr val="AC66BB"/>
      </a:accent2>
      <a:accent3>
        <a:srgbClr val="DE6C36"/>
      </a:accent3>
      <a:accent4>
        <a:srgbClr val="F9B639"/>
      </a:accent4>
      <a:accent5>
        <a:srgbClr val="CF6DA4"/>
      </a:accent5>
      <a:accent6>
        <a:srgbClr val="FA8D3D"/>
      </a:accent6>
      <a:hlink>
        <a:srgbClr val="FFDE66"/>
      </a:hlink>
      <a:folHlink>
        <a:srgbClr val="D490C5"/>
      </a:folHlink>
    </a:clrScheme>
    <a:fontScheme name="Human">
      <a:majorFont>
        <a:latin typeface="Candara"/>
        <a:ea typeface=""/>
        <a:cs typeface=""/>
        <a:font script="Jpan" typeface="ＭＳ Ｐゴシック"/>
        <a:font script="Hang" typeface="HY견명조"/>
        <a:font script="Hans" typeface="华文新魏"/>
        <a:font script="Hant" typeface="新細明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Candara"/>
        <a:ea typeface=""/>
        <a:cs typeface=""/>
        <a:font script="Jpan" typeface="ＭＳ Ｐゴシック"/>
        <a:font script="Hang" typeface="HY견명조"/>
        <a:font script="Hans" typeface="华文楷体"/>
        <a:font script="Hant" typeface="新細明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Human">
      <a:fillStyleLst>
        <a:solidFill>
          <a:schemeClr val="phClr">
            <a:tint val="100000"/>
          </a:schemeClr>
        </a:solidFill>
        <a:gradFill>
          <a:gsLst>
            <a:gs pos="0">
              <a:schemeClr val="phClr">
                <a:tint val="30000"/>
                <a:satMod val="175000"/>
              </a:schemeClr>
            </a:gs>
            <a:gs pos="50000">
              <a:schemeClr val="phClr">
                <a:tint val="55000"/>
                <a:satMod val="200000"/>
              </a:schemeClr>
            </a:gs>
            <a:gs pos="70000">
              <a:schemeClr val="phClr">
                <a:tint val="70000"/>
                <a:satMod val="175000"/>
              </a:schemeClr>
            </a:gs>
            <a:gs pos="100000">
              <a:schemeClr val="phClr">
                <a:tint val="85000"/>
                <a:satMod val="175000"/>
              </a:schemeClr>
            </a:gs>
          </a:gsLst>
          <a:lin ang="8000000" scaled="1"/>
        </a:gradFill>
        <a:gradFill>
          <a:gsLst>
            <a:gs pos="0">
              <a:schemeClr val="phClr">
                <a:shade val="100000"/>
                <a:satMod val="140000"/>
              </a:schemeClr>
            </a:gs>
            <a:gs pos="40000">
              <a:schemeClr val="phClr">
                <a:shade val="65000"/>
                <a:satMod val="140000"/>
              </a:schemeClr>
            </a:gs>
            <a:gs pos="70000">
              <a:schemeClr val="phClr">
                <a:shade val="40000"/>
                <a:satMod val="115000"/>
              </a:schemeClr>
            </a:gs>
            <a:gs pos="100000">
              <a:schemeClr val="phClr">
                <a:shade val="20000"/>
                <a:satMod val="115000"/>
              </a:schemeClr>
            </a:gs>
          </a:gsLst>
          <a:lin ang="8000000" scaled="1"/>
        </a:gradFill>
      </a:fillStyleLst>
      <a:lnStyleLst>
        <a:ln w="5000">
          <a:solidFill>
            <a:schemeClr val="phClr"/>
          </a:solidFill>
          <a:prstDash val="solid"/>
        </a:ln>
        <a:ln w="12700">
          <a:solidFill>
            <a:schemeClr val="phClr"/>
          </a:solidFill>
          <a:prstDash val="solid"/>
        </a:ln>
        <a:ln w="28100">
          <a:solidFill>
            <a:schemeClr val="phClr"/>
          </a:solidFill>
          <a:prstDash val="solid"/>
        </a:ln>
      </a:lnStyleLst>
      <a:effectStyleLst>
        <a:effectStyle>
          <a:effectLst>
            <a:outerShdw blurRad="39000" dist="25400" dir="9000000">
              <a:srgbClr val="1A0000">
                <a:alpha val="35000"/>
              </a:srgbClr>
            </a:outerShdw>
          </a:effectLst>
        </a:effectStyle>
        <a:effectStyle>
          <a:effectLst>
            <a:outerShdw blurRad="39000" dist="25400" dir="9000000">
              <a:srgbClr val="1A0000">
                <a:alpha val="40000"/>
              </a:srgbClr>
            </a:outerShdw>
          </a:effectLst>
        </a:effectStyle>
        <a:effectStyle>
          <a:effectLst>
            <a:outerShdw blurRad="39000" dist="25400" dir="9000000">
              <a:srgbClr val="000000">
                <a:alpha val="40000"/>
              </a:srgbClr>
            </a:outerShdw>
          </a:effectLst>
          <a:scene3d>
            <a:camera prst="perspectiveFront">
              <a:rot lat="0" lon="0" rev="0"/>
            </a:camera>
            <a:lightRig rig="brightRoom" dir="tr">
              <a:rot lat="0" lon="0" rev="3540000"/>
            </a:lightRig>
          </a:scene3d>
          <a:sp3d prstMaterial="matte">
            <a:bevelT w="190500" h="44450" prst="cross"/>
          </a:sp3d>
        </a:effectStyle>
      </a:effectStyleLst>
      <a:bgFillStyleLst>
        <a:solidFill>
          <a:schemeClr val="phClr">
            <a:tint val="100000"/>
          </a:schemeClr>
        </a:solidFill>
        <a:gradFill flip="none" rotWithShape="1">
          <a:gsLst>
            <a:gs pos="0">
              <a:schemeClr val="phClr">
                <a:tint val="85000"/>
                <a:satMod val="275000"/>
              </a:schemeClr>
            </a:gs>
            <a:gs pos="3000">
              <a:schemeClr val="phClr">
                <a:tint val="87000"/>
                <a:satMod val="275000"/>
              </a:schemeClr>
            </a:gs>
            <a:gs pos="10000">
              <a:schemeClr val="phClr">
                <a:tint val="90000"/>
                <a:satMod val="275000"/>
              </a:schemeClr>
            </a:gs>
            <a:gs pos="70000">
              <a:schemeClr val="phClr">
                <a:shade val="38000"/>
                <a:satMod val="275000"/>
              </a:schemeClr>
            </a:gs>
            <a:gs pos="90000">
              <a:schemeClr val="phClr">
                <a:shade val="25000"/>
                <a:satMod val="300000"/>
              </a:schemeClr>
            </a:gs>
            <a:gs pos="100000">
              <a:schemeClr val="phClr">
                <a:shade val="22000"/>
                <a:satMod val="300000"/>
              </a:schemeClr>
            </a:gs>
          </a:gsLst>
          <a:path path="circle">
            <a:fillToRect l="60000" t="-3300" b="200000"/>
          </a:path>
          <a:tileRect/>
        </a:gradFill>
        <a:gradFill rotWithShape="1">
          <a:gsLst>
            <a:gs pos="0">
              <a:schemeClr val="phClr">
                <a:tint val="57000"/>
                <a:satMod val="400000"/>
              </a:schemeClr>
            </a:gs>
            <a:gs pos="100000">
              <a:schemeClr val="phClr">
                <a:tint val="87000"/>
                <a:shade val="40000"/>
                <a:satMod val="5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Human</Template>
  <TotalTime>66</TotalTime>
  <Words>75</Words>
  <Application>Microsoft Office PowerPoint</Application>
  <PresentationFormat>Экран (4:3)</PresentationFormat>
  <Paragraphs>30</Paragraphs>
  <Slides>8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9" baseType="lpstr">
      <vt:lpstr>Human</vt:lpstr>
      <vt:lpstr>Духовная жизнь Серебренного века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</vt:vector>
  </TitlesOfParts>
  <Company>BEST XP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Духовная жизнь Серебренного века</dc:title>
  <dc:creator>Chistyakov</dc:creator>
  <cp:lastModifiedBy>Chistyakov</cp:lastModifiedBy>
  <cp:revision>8</cp:revision>
  <dcterms:created xsi:type="dcterms:W3CDTF">2011-10-09T09:58:41Z</dcterms:created>
  <dcterms:modified xsi:type="dcterms:W3CDTF">2011-10-10T12:28:38Z</dcterms:modified>
</cp:coreProperties>
</file>