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1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custDataLst>
    <p:tags r:id="rId14"/>
  </p:custDataLst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548864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381000" y="4056001"/>
            <a:ext cx="2835275" cy="803275"/>
          </a:xfrm>
          <a:custGeom>
            <a:avLst/>
            <a:gdLst/>
            <a:ahLst/>
            <a:cxnLst/>
            <a:rect l="0" t="0" r="0" b="0"/>
            <a:pathLst>
              <a:path w="3572" h="1012" extrusionOk="0">
                <a:moveTo>
                  <a:pt x="1427" y="303"/>
                </a:moveTo>
                <a:lnTo>
                  <a:pt x="1427" y="303"/>
                </a:lnTo>
                <a:lnTo>
                  <a:pt x="1427" y="0"/>
                </a:lnTo>
                <a:lnTo>
                  <a:pt x="0" y="0"/>
                </a:lnTo>
                <a:lnTo>
                  <a:pt x="0" y="594"/>
                </a:lnTo>
                <a:lnTo>
                  <a:pt x="0" y="594"/>
                </a:lnTo>
                <a:lnTo>
                  <a:pt x="0" y="615"/>
                </a:lnTo>
                <a:lnTo>
                  <a:pt x="1" y="636"/>
                </a:lnTo>
                <a:lnTo>
                  <a:pt x="5" y="658"/>
                </a:lnTo>
                <a:lnTo>
                  <a:pt x="10" y="679"/>
                </a:lnTo>
                <a:lnTo>
                  <a:pt x="16" y="698"/>
                </a:lnTo>
                <a:lnTo>
                  <a:pt x="23" y="718"/>
                </a:lnTo>
                <a:lnTo>
                  <a:pt x="31" y="738"/>
                </a:lnTo>
                <a:lnTo>
                  <a:pt x="39" y="757"/>
                </a:lnTo>
                <a:lnTo>
                  <a:pt x="49" y="775"/>
                </a:lnTo>
                <a:lnTo>
                  <a:pt x="60" y="793"/>
                </a:lnTo>
                <a:lnTo>
                  <a:pt x="73" y="811"/>
                </a:lnTo>
                <a:lnTo>
                  <a:pt x="86" y="827"/>
                </a:lnTo>
                <a:lnTo>
                  <a:pt x="99" y="844"/>
                </a:lnTo>
                <a:lnTo>
                  <a:pt x="114" y="860"/>
                </a:lnTo>
                <a:lnTo>
                  <a:pt x="130" y="875"/>
                </a:lnTo>
                <a:lnTo>
                  <a:pt x="147" y="889"/>
                </a:lnTo>
                <a:lnTo>
                  <a:pt x="165" y="902"/>
                </a:lnTo>
                <a:lnTo>
                  <a:pt x="183" y="917"/>
                </a:lnTo>
                <a:lnTo>
                  <a:pt x="202" y="929"/>
                </a:lnTo>
                <a:lnTo>
                  <a:pt x="222" y="940"/>
                </a:lnTo>
                <a:lnTo>
                  <a:pt x="243" y="951"/>
                </a:lnTo>
                <a:lnTo>
                  <a:pt x="264" y="961"/>
                </a:lnTo>
                <a:lnTo>
                  <a:pt x="285" y="971"/>
                </a:lnTo>
                <a:lnTo>
                  <a:pt x="308" y="979"/>
                </a:lnTo>
                <a:lnTo>
                  <a:pt x="331" y="986"/>
                </a:lnTo>
                <a:lnTo>
                  <a:pt x="354" y="992"/>
                </a:lnTo>
                <a:lnTo>
                  <a:pt x="378" y="999"/>
                </a:lnTo>
                <a:lnTo>
                  <a:pt x="403" y="1004"/>
                </a:lnTo>
                <a:lnTo>
                  <a:pt x="427" y="1007"/>
                </a:lnTo>
                <a:lnTo>
                  <a:pt x="454" y="1010"/>
                </a:lnTo>
                <a:lnTo>
                  <a:pt x="478" y="1012"/>
                </a:lnTo>
                <a:lnTo>
                  <a:pt x="504" y="1012"/>
                </a:lnTo>
                <a:lnTo>
                  <a:pt x="3572" y="1012"/>
                </a:lnTo>
                <a:lnTo>
                  <a:pt x="3572" y="760"/>
                </a:lnTo>
                <a:lnTo>
                  <a:pt x="1882" y="760"/>
                </a:lnTo>
                <a:lnTo>
                  <a:pt x="1882" y="760"/>
                </a:lnTo>
                <a:lnTo>
                  <a:pt x="1859" y="759"/>
                </a:lnTo>
                <a:lnTo>
                  <a:pt x="1836" y="757"/>
                </a:lnTo>
                <a:lnTo>
                  <a:pt x="1814" y="754"/>
                </a:lnTo>
                <a:lnTo>
                  <a:pt x="1791" y="751"/>
                </a:lnTo>
                <a:lnTo>
                  <a:pt x="1768" y="746"/>
                </a:lnTo>
                <a:lnTo>
                  <a:pt x="1747" y="739"/>
                </a:lnTo>
                <a:lnTo>
                  <a:pt x="1725" y="733"/>
                </a:lnTo>
                <a:lnTo>
                  <a:pt x="1704" y="724"/>
                </a:lnTo>
                <a:lnTo>
                  <a:pt x="1685" y="715"/>
                </a:lnTo>
                <a:lnTo>
                  <a:pt x="1665" y="705"/>
                </a:lnTo>
                <a:lnTo>
                  <a:pt x="1645" y="693"/>
                </a:lnTo>
                <a:lnTo>
                  <a:pt x="1627" y="682"/>
                </a:lnTo>
                <a:lnTo>
                  <a:pt x="1609" y="669"/>
                </a:lnTo>
                <a:lnTo>
                  <a:pt x="1592" y="656"/>
                </a:lnTo>
                <a:lnTo>
                  <a:pt x="1575" y="641"/>
                </a:lnTo>
                <a:lnTo>
                  <a:pt x="1560" y="627"/>
                </a:lnTo>
                <a:lnTo>
                  <a:pt x="1544" y="610"/>
                </a:lnTo>
                <a:lnTo>
                  <a:pt x="1529" y="594"/>
                </a:lnTo>
                <a:lnTo>
                  <a:pt x="1516" y="576"/>
                </a:lnTo>
                <a:lnTo>
                  <a:pt x="1503" y="558"/>
                </a:lnTo>
                <a:lnTo>
                  <a:pt x="1492" y="540"/>
                </a:lnTo>
                <a:lnTo>
                  <a:pt x="1480" y="520"/>
                </a:lnTo>
                <a:lnTo>
                  <a:pt x="1471" y="501"/>
                </a:lnTo>
                <a:lnTo>
                  <a:pt x="1463" y="481"/>
                </a:lnTo>
                <a:lnTo>
                  <a:pt x="1454" y="460"/>
                </a:lnTo>
                <a:lnTo>
                  <a:pt x="1446" y="439"/>
                </a:lnTo>
                <a:lnTo>
                  <a:pt x="1440" y="418"/>
                </a:lnTo>
                <a:lnTo>
                  <a:pt x="1435" y="395"/>
                </a:lnTo>
                <a:lnTo>
                  <a:pt x="1432" y="372"/>
                </a:lnTo>
                <a:lnTo>
                  <a:pt x="1428" y="349"/>
                </a:lnTo>
                <a:lnTo>
                  <a:pt x="1427" y="326"/>
                </a:lnTo>
                <a:lnTo>
                  <a:pt x="1427" y="303"/>
                </a:lnTo>
                <a:lnTo>
                  <a:pt x="1427" y="30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9" name="Shape 9"/>
          <p:cNvSpPr/>
          <p:nvPr/>
        </p:nvSpPr>
        <p:spPr>
          <a:xfrm>
            <a:off x="6781800" y="4659251"/>
            <a:ext cx="1903412" cy="736601"/>
          </a:xfrm>
          <a:custGeom>
            <a:avLst/>
            <a:gdLst/>
            <a:ahLst/>
            <a:cxnLst/>
            <a:rect l="0" t="0" r="0" b="0"/>
            <a:pathLst>
              <a:path w="2398" h="927" extrusionOk="0">
                <a:moveTo>
                  <a:pt x="971" y="708"/>
                </a:moveTo>
                <a:lnTo>
                  <a:pt x="971" y="708"/>
                </a:lnTo>
                <a:lnTo>
                  <a:pt x="971" y="927"/>
                </a:lnTo>
                <a:lnTo>
                  <a:pt x="2398" y="927"/>
                </a:lnTo>
                <a:lnTo>
                  <a:pt x="2398" y="418"/>
                </a:lnTo>
                <a:lnTo>
                  <a:pt x="2398" y="418"/>
                </a:lnTo>
                <a:lnTo>
                  <a:pt x="2398" y="395"/>
                </a:lnTo>
                <a:lnTo>
                  <a:pt x="2395" y="374"/>
                </a:lnTo>
                <a:lnTo>
                  <a:pt x="2392" y="354"/>
                </a:lnTo>
                <a:lnTo>
                  <a:pt x="2389" y="333"/>
                </a:lnTo>
                <a:lnTo>
                  <a:pt x="2382" y="313"/>
                </a:lnTo>
                <a:lnTo>
                  <a:pt x="2375" y="294"/>
                </a:lnTo>
                <a:lnTo>
                  <a:pt x="2367" y="274"/>
                </a:lnTo>
                <a:lnTo>
                  <a:pt x="2359" y="254"/>
                </a:lnTo>
                <a:lnTo>
                  <a:pt x="2348" y="236"/>
                </a:lnTo>
                <a:lnTo>
                  <a:pt x="2338" y="219"/>
                </a:lnTo>
                <a:lnTo>
                  <a:pt x="2325" y="201"/>
                </a:lnTo>
                <a:lnTo>
                  <a:pt x="2312" y="184"/>
                </a:lnTo>
                <a:lnTo>
                  <a:pt x="2299" y="168"/>
                </a:lnTo>
                <a:lnTo>
                  <a:pt x="2282" y="152"/>
                </a:lnTo>
                <a:lnTo>
                  <a:pt x="2268" y="137"/>
                </a:lnTo>
                <a:lnTo>
                  <a:pt x="2250" y="122"/>
                </a:lnTo>
                <a:lnTo>
                  <a:pt x="2233" y="108"/>
                </a:lnTo>
                <a:lnTo>
                  <a:pt x="2214" y="94"/>
                </a:lnTo>
                <a:lnTo>
                  <a:pt x="2196" y="83"/>
                </a:lnTo>
                <a:lnTo>
                  <a:pt x="2176" y="70"/>
                </a:lnTo>
                <a:lnTo>
                  <a:pt x="2155" y="60"/>
                </a:lnTo>
                <a:lnTo>
                  <a:pt x="2134" y="50"/>
                </a:lnTo>
                <a:lnTo>
                  <a:pt x="2113" y="41"/>
                </a:lnTo>
                <a:lnTo>
                  <a:pt x="2090" y="32"/>
                </a:lnTo>
                <a:lnTo>
                  <a:pt x="2067" y="24"/>
                </a:lnTo>
                <a:lnTo>
                  <a:pt x="2044" y="18"/>
                </a:lnTo>
                <a:lnTo>
                  <a:pt x="2020" y="13"/>
                </a:lnTo>
                <a:lnTo>
                  <a:pt x="1995" y="8"/>
                </a:lnTo>
                <a:lnTo>
                  <a:pt x="1971" y="5"/>
                </a:lnTo>
                <a:lnTo>
                  <a:pt x="1944" y="1"/>
                </a:lnTo>
                <a:lnTo>
                  <a:pt x="1920" y="0"/>
                </a:lnTo>
                <a:lnTo>
                  <a:pt x="1894" y="0"/>
                </a:lnTo>
                <a:lnTo>
                  <a:pt x="0" y="0"/>
                </a:lnTo>
                <a:lnTo>
                  <a:pt x="0" y="251"/>
                </a:lnTo>
                <a:lnTo>
                  <a:pt x="514" y="251"/>
                </a:lnTo>
                <a:lnTo>
                  <a:pt x="514" y="251"/>
                </a:lnTo>
                <a:lnTo>
                  <a:pt x="539" y="251"/>
                </a:lnTo>
                <a:lnTo>
                  <a:pt x="562" y="254"/>
                </a:lnTo>
                <a:lnTo>
                  <a:pt x="585" y="256"/>
                </a:lnTo>
                <a:lnTo>
                  <a:pt x="607" y="261"/>
                </a:lnTo>
                <a:lnTo>
                  <a:pt x="629" y="266"/>
                </a:lnTo>
                <a:lnTo>
                  <a:pt x="651" y="272"/>
                </a:lnTo>
                <a:lnTo>
                  <a:pt x="673" y="279"/>
                </a:lnTo>
                <a:lnTo>
                  <a:pt x="692" y="287"/>
                </a:lnTo>
                <a:lnTo>
                  <a:pt x="713" y="297"/>
                </a:lnTo>
                <a:lnTo>
                  <a:pt x="733" y="307"/>
                </a:lnTo>
                <a:lnTo>
                  <a:pt x="753" y="318"/>
                </a:lnTo>
                <a:lnTo>
                  <a:pt x="771" y="330"/>
                </a:lnTo>
                <a:lnTo>
                  <a:pt x="789" y="343"/>
                </a:lnTo>
                <a:lnTo>
                  <a:pt x="805" y="356"/>
                </a:lnTo>
                <a:lnTo>
                  <a:pt x="823" y="370"/>
                </a:lnTo>
                <a:lnTo>
                  <a:pt x="838" y="385"/>
                </a:lnTo>
                <a:lnTo>
                  <a:pt x="854" y="401"/>
                </a:lnTo>
                <a:lnTo>
                  <a:pt x="867" y="418"/>
                </a:lnTo>
                <a:lnTo>
                  <a:pt x="882" y="434"/>
                </a:lnTo>
                <a:lnTo>
                  <a:pt x="893" y="452"/>
                </a:lnTo>
                <a:lnTo>
                  <a:pt x="906" y="472"/>
                </a:lnTo>
                <a:lnTo>
                  <a:pt x="918" y="491"/>
                </a:lnTo>
                <a:lnTo>
                  <a:pt x="927" y="511"/>
                </a:lnTo>
                <a:lnTo>
                  <a:pt x="936" y="530"/>
                </a:lnTo>
                <a:lnTo>
                  <a:pt x="944" y="552"/>
                </a:lnTo>
                <a:lnTo>
                  <a:pt x="952" y="573"/>
                </a:lnTo>
                <a:lnTo>
                  <a:pt x="957" y="594"/>
                </a:lnTo>
                <a:lnTo>
                  <a:pt x="963" y="617"/>
                </a:lnTo>
                <a:lnTo>
                  <a:pt x="967" y="638"/>
                </a:lnTo>
                <a:lnTo>
                  <a:pt x="970" y="661"/>
                </a:lnTo>
                <a:lnTo>
                  <a:pt x="971" y="685"/>
                </a:lnTo>
                <a:lnTo>
                  <a:pt x="971" y="708"/>
                </a:lnTo>
                <a:lnTo>
                  <a:pt x="971" y="7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10" name="Shape 10"/>
          <p:cNvSpPr/>
          <p:nvPr/>
        </p:nvSpPr>
        <p:spPr>
          <a:xfrm>
            <a:off x="381000" y="0"/>
            <a:ext cx="1136699" cy="39623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3268663" y="4659251"/>
            <a:ext cx="1700099" cy="200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12" name="Shape 12"/>
          <p:cNvSpPr/>
          <p:nvPr/>
        </p:nvSpPr>
        <p:spPr>
          <a:xfrm>
            <a:off x="5021262" y="4659251"/>
            <a:ext cx="1684199" cy="2000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7546975" y="5449826"/>
            <a:ext cx="1139824" cy="1409700"/>
          </a:xfrm>
          <a:custGeom>
            <a:avLst/>
            <a:gdLst/>
            <a:ahLst/>
            <a:cxnLst/>
            <a:rect l="0" t="0" r="0" b="0"/>
            <a:pathLst>
              <a:path w="1437" h="1776" extrusionOk="0">
                <a:moveTo>
                  <a:pt x="1435" y="1776"/>
                </a:moveTo>
                <a:lnTo>
                  <a:pt x="0" y="1776"/>
                </a:lnTo>
                <a:lnTo>
                  <a:pt x="2" y="0"/>
                </a:lnTo>
                <a:lnTo>
                  <a:pt x="1437" y="0"/>
                </a:lnTo>
                <a:lnTo>
                  <a:pt x="1435" y="1776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2220060" y="2916233"/>
            <a:ext cx="4710000" cy="165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2220060" y="4974907"/>
            <a:ext cx="4710000" cy="884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/>
        </p:nvSpPr>
        <p:spPr>
          <a:xfrm>
            <a:off x="152401" y="1371600"/>
            <a:ext cx="2208212" cy="3182937"/>
          </a:xfrm>
          <a:custGeom>
            <a:avLst/>
            <a:gdLst/>
            <a:ahLst/>
            <a:cxnLst/>
            <a:rect l="0" t="0" r="0" b="0"/>
            <a:pathLst>
              <a:path w="2782" h="4010" extrusionOk="0">
                <a:moveTo>
                  <a:pt x="635" y="719"/>
                </a:moveTo>
                <a:lnTo>
                  <a:pt x="635" y="719"/>
                </a:lnTo>
                <a:lnTo>
                  <a:pt x="635" y="4010"/>
                </a:lnTo>
                <a:lnTo>
                  <a:pt x="0" y="4010"/>
                </a:lnTo>
                <a:lnTo>
                  <a:pt x="0" y="418"/>
                </a:lnTo>
                <a:lnTo>
                  <a:pt x="0" y="418"/>
                </a:lnTo>
                <a:lnTo>
                  <a:pt x="0" y="397"/>
                </a:lnTo>
                <a:lnTo>
                  <a:pt x="2" y="376"/>
                </a:lnTo>
                <a:lnTo>
                  <a:pt x="5" y="355"/>
                </a:lnTo>
                <a:lnTo>
                  <a:pt x="10" y="333"/>
                </a:lnTo>
                <a:lnTo>
                  <a:pt x="15" y="314"/>
                </a:lnTo>
                <a:lnTo>
                  <a:pt x="21" y="294"/>
                </a:lnTo>
                <a:lnTo>
                  <a:pt x="29" y="275"/>
                </a:lnTo>
                <a:lnTo>
                  <a:pt x="39" y="255"/>
                </a:lnTo>
                <a:lnTo>
                  <a:pt x="49" y="237"/>
                </a:lnTo>
                <a:lnTo>
                  <a:pt x="60" y="219"/>
                </a:lnTo>
                <a:lnTo>
                  <a:pt x="72" y="201"/>
                </a:lnTo>
                <a:lnTo>
                  <a:pt x="85" y="185"/>
                </a:lnTo>
                <a:lnTo>
                  <a:pt x="100" y="169"/>
                </a:lnTo>
                <a:lnTo>
                  <a:pt x="114" y="152"/>
                </a:lnTo>
                <a:lnTo>
                  <a:pt x="131" y="137"/>
                </a:lnTo>
                <a:lnTo>
                  <a:pt x="147" y="123"/>
                </a:lnTo>
                <a:lnTo>
                  <a:pt x="165" y="110"/>
                </a:lnTo>
                <a:lnTo>
                  <a:pt x="183" y="97"/>
                </a:lnTo>
                <a:lnTo>
                  <a:pt x="202" y="84"/>
                </a:lnTo>
                <a:lnTo>
                  <a:pt x="222" y="72"/>
                </a:lnTo>
                <a:lnTo>
                  <a:pt x="242" y="61"/>
                </a:lnTo>
                <a:lnTo>
                  <a:pt x="263" y="51"/>
                </a:lnTo>
                <a:lnTo>
                  <a:pt x="286" y="41"/>
                </a:lnTo>
                <a:lnTo>
                  <a:pt x="307" y="33"/>
                </a:lnTo>
                <a:lnTo>
                  <a:pt x="330" y="26"/>
                </a:lnTo>
                <a:lnTo>
                  <a:pt x="354" y="20"/>
                </a:lnTo>
                <a:lnTo>
                  <a:pt x="379" y="13"/>
                </a:lnTo>
                <a:lnTo>
                  <a:pt x="403" y="9"/>
                </a:lnTo>
                <a:lnTo>
                  <a:pt x="428" y="5"/>
                </a:lnTo>
                <a:lnTo>
                  <a:pt x="452" y="4"/>
                </a:lnTo>
                <a:lnTo>
                  <a:pt x="478" y="2"/>
                </a:lnTo>
                <a:lnTo>
                  <a:pt x="504" y="0"/>
                </a:lnTo>
                <a:lnTo>
                  <a:pt x="2782" y="0"/>
                </a:lnTo>
                <a:lnTo>
                  <a:pt x="2782" y="263"/>
                </a:lnTo>
                <a:lnTo>
                  <a:pt x="1092" y="263"/>
                </a:lnTo>
                <a:lnTo>
                  <a:pt x="1092" y="263"/>
                </a:lnTo>
                <a:lnTo>
                  <a:pt x="1069" y="263"/>
                </a:lnTo>
                <a:lnTo>
                  <a:pt x="1045" y="265"/>
                </a:lnTo>
                <a:lnTo>
                  <a:pt x="1022" y="268"/>
                </a:lnTo>
                <a:lnTo>
                  <a:pt x="1001" y="271"/>
                </a:lnTo>
                <a:lnTo>
                  <a:pt x="978" y="276"/>
                </a:lnTo>
                <a:lnTo>
                  <a:pt x="957" y="283"/>
                </a:lnTo>
                <a:lnTo>
                  <a:pt x="935" y="291"/>
                </a:lnTo>
                <a:lnTo>
                  <a:pt x="914" y="299"/>
                </a:lnTo>
                <a:lnTo>
                  <a:pt x="895" y="307"/>
                </a:lnTo>
                <a:lnTo>
                  <a:pt x="875" y="317"/>
                </a:lnTo>
                <a:lnTo>
                  <a:pt x="855" y="329"/>
                </a:lnTo>
                <a:lnTo>
                  <a:pt x="838" y="340"/>
                </a:lnTo>
                <a:lnTo>
                  <a:pt x="820" y="353"/>
                </a:lnTo>
                <a:lnTo>
                  <a:pt x="802" y="368"/>
                </a:lnTo>
                <a:lnTo>
                  <a:pt x="785" y="381"/>
                </a:lnTo>
                <a:lnTo>
                  <a:pt x="769" y="397"/>
                </a:lnTo>
                <a:lnTo>
                  <a:pt x="754" y="412"/>
                </a:lnTo>
                <a:lnTo>
                  <a:pt x="740" y="428"/>
                </a:lnTo>
                <a:lnTo>
                  <a:pt x="727" y="446"/>
                </a:lnTo>
                <a:lnTo>
                  <a:pt x="713" y="464"/>
                </a:lnTo>
                <a:lnTo>
                  <a:pt x="702" y="482"/>
                </a:lnTo>
                <a:lnTo>
                  <a:pt x="691" y="502"/>
                </a:lnTo>
                <a:lnTo>
                  <a:pt x="681" y="521"/>
                </a:lnTo>
                <a:lnTo>
                  <a:pt x="671" y="542"/>
                </a:lnTo>
                <a:lnTo>
                  <a:pt x="663" y="562"/>
                </a:lnTo>
                <a:lnTo>
                  <a:pt x="656" y="583"/>
                </a:lnTo>
                <a:lnTo>
                  <a:pt x="650" y="606"/>
                </a:lnTo>
                <a:lnTo>
                  <a:pt x="645" y="627"/>
                </a:lnTo>
                <a:lnTo>
                  <a:pt x="640" y="650"/>
                </a:lnTo>
                <a:lnTo>
                  <a:pt x="638" y="673"/>
                </a:lnTo>
                <a:lnTo>
                  <a:pt x="637" y="696"/>
                </a:lnTo>
                <a:lnTo>
                  <a:pt x="635" y="719"/>
                </a:lnTo>
                <a:lnTo>
                  <a:pt x="635" y="719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18" name="Shape 18"/>
          <p:cNvSpPr/>
          <p:nvPr/>
        </p:nvSpPr>
        <p:spPr>
          <a:xfrm>
            <a:off x="152401" y="4641850"/>
            <a:ext cx="498599" cy="2216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19" name="Shape 19"/>
          <p:cNvSpPr/>
          <p:nvPr/>
        </p:nvSpPr>
        <p:spPr>
          <a:xfrm>
            <a:off x="2413000" y="1371600"/>
            <a:ext cx="2432099" cy="20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4911726" y="1371600"/>
            <a:ext cx="1965299" cy="207900"/>
          </a:xfrm>
          <a:prstGeom prst="rect">
            <a:avLst/>
          </a:prstGeom>
          <a:solidFill>
            <a:srgbClr val="E3BC6D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21" name="Shape 21"/>
          <p:cNvSpPr/>
          <p:nvPr/>
        </p:nvSpPr>
        <p:spPr>
          <a:xfrm>
            <a:off x="6943725" y="1371600"/>
            <a:ext cx="2200199" cy="207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854948" y="1579562"/>
            <a:ext cx="7831799" cy="4988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57200" indent="-457200" rtl="0">
              <a:defRPr>
                <a:solidFill>
                  <a:schemeClr val="lt2"/>
                </a:solidFill>
              </a:defRPr>
            </a:lvl1pPr>
            <a:lvl2pPr marL="800100" indent="-342900" rtl="0">
              <a:defRPr>
                <a:solidFill>
                  <a:schemeClr val="lt2"/>
                </a:solidFill>
              </a:defRPr>
            </a:lvl2pPr>
            <a:lvl3pPr marL="1257300" indent="-342900" rtl="0">
              <a:defRPr>
                <a:solidFill>
                  <a:schemeClr val="lt2"/>
                </a:solidFill>
              </a:defRPr>
            </a:lvl3pPr>
            <a:lvl4pPr marL="1657350" indent="-285750" rtl="0">
              <a:defRPr>
                <a:solidFill>
                  <a:schemeClr val="lt2"/>
                </a:solidFill>
              </a:defRPr>
            </a:lvl4pPr>
            <a:lvl5pPr marL="2114550" indent="-285750" rtl="0">
              <a:defRPr sz="1800">
                <a:solidFill>
                  <a:schemeClr val="lt2"/>
                </a:solidFill>
              </a:defRPr>
            </a:lvl5pPr>
            <a:lvl6pPr marL="2571750" indent="-285750" rtl="0">
              <a:defRPr sz="1800">
                <a:solidFill>
                  <a:schemeClr val="lt2"/>
                </a:solidFill>
              </a:defRPr>
            </a:lvl6pPr>
            <a:lvl7pPr marL="3028950" indent="-285750" rtl="0">
              <a:defRPr sz="1800">
                <a:solidFill>
                  <a:schemeClr val="lt2"/>
                </a:solidFill>
              </a:defRPr>
            </a:lvl7pPr>
            <a:lvl8pPr marL="3486150" indent="-285750" rtl="0">
              <a:defRPr sz="1800">
                <a:solidFill>
                  <a:schemeClr val="lt2"/>
                </a:solidFill>
              </a:defRPr>
            </a:lvl8pPr>
            <a:lvl9pPr marL="3943350" indent="-285750" rtl="0">
              <a:defRPr sz="1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854948" y="216537"/>
            <a:ext cx="78317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>
            <a:off x="152401" y="1371600"/>
            <a:ext cx="2208212" cy="3182937"/>
          </a:xfrm>
          <a:custGeom>
            <a:avLst/>
            <a:gdLst/>
            <a:ahLst/>
            <a:cxnLst/>
            <a:rect l="0" t="0" r="0" b="0"/>
            <a:pathLst>
              <a:path w="2782" h="4010" extrusionOk="0">
                <a:moveTo>
                  <a:pt x="635" y="719"/>
                </a:moveTo>
                <a:lnTo>
                  <a:pt x="635" y="719"/>
                </a:lnTo>
                <a:lnTo>
                  <a:pt x="635" y="4010"/>
                </a:lnTo>
                <a:lnTo>
                  <a:pt x="0" y="4010"/>
                </a:lnTo>
                <a:lnTo>
                  <a:pt x="0" y="418"/>
                </a:lnTo>
                <a:lnTo>
                  <a:pt x="0" y="418"/>
                </a:lnTo>
                <a:lnTo>
                  <a:pt x="0" y="397"/>
                </a:lnTo>
                <a:lnTo>
                  <a:pt x="2" y="376"/>
                </a:lnTo>
                <a:lnTo>
                  <a:pt x="5" y="355"/>
                </a:lnTo>
                <a:lnTo>
                  <a:pt x="10" y="333"/>
                </a:lnTo>
                <a:lnTo>
                  <a:pt x="15" y="314"/>
                </a:lnTo>
                <a:lnTo>
                  <a:pt x="21" y="294"/>
                </a:lnTo>
                <a:lnTo>
                  <a:pt x="29" y="275"/>
                </a:lnTo>
                <a:lnTo>
                  <a:pt x="39" y="255"/>
                </a:lnTo>
                <a:lnTo>
                  <a:pt x="49" y="237"/>
                </a:lnTo>
                <a:lnTo>
                  <a:pt x="60" y="219"/>
                </a:lnTo>
                <a:lnTo>
                  <a:pt x="72" y="201"/>
                </a:lnTo>
                <a:lnTo>
                  <a:pt x="85" y="185"/>
                </a:lnTo>
                <a:lnTo>
                  <a:pt x="100" y="169"/>
                </a:lnTo>
                <a:lnTo>
                  <a:pt x="114" y="152"/>
                </a:lnTo>
                <a:lnTo>
                  <a:pt x="131" y="137"/>
                </a:lnTo>
                <a:lnTo>
                  <a:pt x="147" y="123"/>
                </a:lnTo>
                <a:lnTo>
                  <a:pt x="165" y="110"/>
                </a:lnTo>
                <a:lnTo>
                  <a:pt x="183" y="97"/>
                </a:lnTo>
                <a:lnTo>
                  <a:pt x="202" y="84"/>
                </a:lnTo>
                <a:lnTo>
                  <a:pt x="222" y="72"/>
                </a:lnTo>
                <a:lnTo>
                  <a:pt x="242" y="61"/>
                </a:lnTo>
                <a:lnTo>
                  <a:pt x="263" y="51"/>
                </a:lnTo>
                <a:lnTo>
                  <a:pt x="286" y="41"/>
                </a:lnTo>
                <a:lnTo>
                  <a:pt x="307" y="33"/>
                </a:lnTo>
                <a:lnTo>
                  <a:pt x="330" y="26"/>
                </a:lnTo>
                <a:lnTo>
                  <a:pt x="354" y="20"/>
                </a:lnTo>
                <a:lnTo>
                  <a:pt x="379" y="13"/>
                </a:lnTo>
                <a:lnTo>
                  <a:pt x="403" y="9"/>
                </a:lnTo>
                <a:lnTo>
                  <a:pt x="428" y="5"/>
                </a:lnTo>
                <a:lnTo>
                  <a:pt x="452" y="4"/>
                </a:lnTo>
                <a:lnTo>
                  <a:pt x="478" y="2"/>
                </a:lnTo>
                <a:lnTo>
                  <a:pt x="504" y="0"/>
                </a:lnTo>
                <a:lnTo>
                  <a:pt x="2782" y="0"/>
                </a:lnTo>
                <a:lnTo>
                  <a:pt x="2782" y="263"/>
                </a:lnTo>
                <a:lnTo>
                  <a:pt x="1092" y="263"/>
                </a:lnTo>
                <a:lnTo>
                  <a:pt x="1092" y="263"/>
                </a:lnTo>
                <a:lnTo>
                  <a:pt x="1069" y="263"/>
                </a:lnTo>
                <a:lnTo>
                  <a:pt x="1045" y="265"/>
                </a:lnTo>
                <a:lnTo>
                  <a:pt x="1022" y="268"/>
                </a:lnTo>
                <a:lnTo>
                  <a:pt x="1001" y="271"/>
                </a:lnTo>
                <a:lnTo>
                  <a:pt x="978" y="276"/>
                </a:lnTo>
                <a:lnTo>
                  <a:pt x="957" y="283"/>
                </a:lnTo>
                <a:lnTo>
                  <a:pt x="935" y="291"/>
                </a:lnTo>
                <a:lnTo>
                  <a:pt x="914" y="299"/>
                </a:lnTo>
                <a:lnTo>
                  <a:pt x="895" y="307"/>
                </a:lnTo>
                <a:lnTo>
                  <a:pt x="875" y="317"/>
                </a:lnTo>
                <a:lnTo>
                  <a:pt x="855" y="329"/>
                </a:lnTo>
                <a:lnTo>
                  <a:pt x="838" y="340"/>
                </a:lnTo>
                <a:lnTo>
                  <a:pt x="820" y="353"/>
                </a:lnTo>
                <a:lnTo>
                  <a:pt x="802" y="368"/>
                </a:lnTo>
                <a:lnTo>
                  <a:pt x="785" y="381"/>
                </a:lnTo>
                <a:lnTo>
                  <a:pt x="769" y="397"/>
                </a:lnTo>
                <a:lnTo>
                  <a:pt x="754" y="412"/>
                </a:lnTo>
                <a:lnTo>
                  <a:pt x="740" y="428"/>
                </a:lnTo>
                <a:lnTo>
                  <a:pt x="727" y="446"/>
                </a:lnTo>
                <a:lnTo>
                  <a:pt x="713" y="464"/>
                </a:lnTo>
                <a:lnTo>
                  <a:pt x="702" y="482"/>
                </a:lnTo>
                <a:lnTo>
                  <a:pt x="691" y="502"/>
                </a:lnTo>
                <a:lnTo>
                  <a:pt x="681" y="521"/>
                </a:lnTo>
                <a:lnTo>
                  <a:pt x="671" y="542"/>
                </a:lnTo>
                <a:lnTo>
                  <a:pt x="663" y="562"/>
                </a:lnTo>
                <a:lnTo>
                  <a:pt x="656" y="583"/>
                </a:lnTo>
                <a:lnTo>
                  <a:pt x="650" y="606"/>
                </a:lnTo>
                <a:lnTo>
                  <a:pt x="645" y="627"/>
                </a:lnTo>
                <a:lnTo>
                  <a:pt x="640" y="650"/>
                </a:lnTo>
                <a:lnTo>
                  <a:pt x="638" y="673"/>
                </a:lnTo>
                <a:lnTo>
                  <a:pt x="637" y="696"/>
                </a:lnTo>
                <a:lnTo>
                  <a:pt x="635" y="719"/>
                </a:lnTo>
                <a:lnTo>
                  <a:pt x="635" y="719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26" name="Shape 26"/>
          <p:cNvSpPr/>
          <p:nvPr/>
        </p:nvSpPr>
        <p:spPr>
          <a:xfrm>
            <a:off x="152401" y="4641850"/>
            <a:ext cx="498599" cy="2216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27" name="Shape 27"/>
          <p:cNvSpPr/>
          <p:nvPr/>
        </p:nvSpPr>
        <p:spPr>
          <a:xfrm>
            <a:off x="2413000" y="1371600"/>
            <a:ext cx="2432099" cy="20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28" name="Shape 28"/>
          <p:cNvSpPr/>
          <p:nvPr/>
        </p:nvSpPr>
        <p:spPr>
          <a:xfrm>
            <a:off x="4911726" y="1371600"/>
            <a:ext cx="1965299" cy="207900"/>
          </a:xfrm>
          <a:prstGeom prst="rect">
            <a:avLst/>
          </a:prstGeom>
          <a:solidFill>
            <a:srgbClr val="E3BC6D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6943725" y="1371600"/>
            <a:ext cx="2200199" cy="207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854948" y="1579562"/>
            <a:ext cx="3859799" cy="4988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57200" indent="-457200" rtl="0">
              <a:defRPr>
                <a:solidFill>
                  <a:schemeClr val="lt2"/>
                </a:solidFill>
              </a:defRPr>
            </a:lvl1pPr>
            <a:lvl2pPr rtl="0">
              <a:defRPr>
                <a:solidFill>
                  <a:schemeClr val="lt2"/>
                </a:solidFill>
              </a:defRPr>
            </a:lvl2pPr>
            <a:lvl3pPr rtl="0">
              <a:defRPr>
                <a:solidFill>
                  <a:schemeClr val="lt2"/>
                </a:solidFill>
              </a:defRPr>
            </a:lvl3pPr>
            <a:lvl4pPr rtl="0">
              <a:defRPr>
                <a:solidFill>
                  <a:schemeClr val="lt2"/>
                </a:solidFill>
              </a:defRPr>
            </a:lvl4pPr>
            <a:lvl5pPr rtl="0">
              <a:defRPr sz="1800">
                <a:solidFill>
                  <a:schemeClr val="lt2"/>
                </a:solidFill>
              </a:defRPr>
            </a:lvl5pPr>
            <a:lvl6pPr rtl="0">
              <a:defRPr sz="1800">
                <a:solidFill>
                  <a:schemeClr val="lt2"/>
                </a:solidFill>
              </a:defRPr>
            </a:lvl6pPr>
            <a:lvl7pPr rtl="0">
              <a:defRPr sz="1800">
                <a:solidFill>
                  <a:schemeClr val="lt2"/>
                </a:solidFill>
              </a:defRPr>
            </a:lvl7pPr>
            <a:lvl8pPr rtl="0">
              <a:defRPr sz="1800">
                <a:solidFill>
                  <a:schemeClr val="lt2"/>
                </a:solidFill>
              </a:defRPr>
            </a:lvl8pPr>
            <a:lvl9pPr rtl="0">
              <a:defRPr sz="1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4827083" y="1579562"/>
            <a:ext cx="3859799" cy="4988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57200" indent="-457200" rtl="0">
              <a:defRPr>
                <a:solidFill>
                  <a:schemeClr val="lt2"/>
                </a:solidFill>
              </a:defRPr>
            </a:lvl1pPr>
            <a:lvl2pPr rtl="0">
              <a:defRPr>
                <a:solidFill>
                  <a:schemeClr val="lt2"/>
                </a:solidFill>
              </a:defRPr>
            </a:lvl2pPr>
            <a:lvl3pPr rtl="0">
              <a:defRPr>
                <a:solidFill>
                  <a:schemeClr val="lt2"/>
                </a:solidFill>
              </a:defRPr>
            </a:lvl3pPr>
            <a:lvl4pPr rtl="0">
              <a:defRPr>
                <a:solidFill>
                  <a:schemeClr val="lt2"/>
                </a:solidFill>
              </a:defRPr>
            </a:lvl4pPr>
            <a:lvl5pPr rtl="0">
              <a:defRPr sz="1800">
                <a:solidFill>
                  <a:schemeClr val="lt2"/>
                </a:solidFill>
              </a:defRPr>
            </a:lvl5pPr>
            <a:lvl6pPr rtl="0">
              <a:defRPr sz="1800">
                <a:solidFill>
                  <a:schemeClr val="lt2"/>
                </a:solidFill>
              </a:defRPr>
            </a:lvl6pPr>
            <a:lvl7pPr rtl="0">
              <a:defRPr sz="1800">
                <a:solidFill>
                  <a:schemeClr val="lt2"/>
                </a:solidFill>
              </a:defRPr>
            </a:lvl7pPr>
            <a:lvl8pPr rtl="0">
              <a:defRPr sz="1800">
                <a:solidFill>
                  <a:schemeClr val="lt2"/>
                </a:solidFill>
              </a:defRPr>
            </a:lvl8pPr>
            <a:lvl9pPr rtl="0">
              <a:defRPr sz="1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854948" y="216537"/>
            <a:ext cx="78317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/>
        </p:nvSpPr>
        <p:spPr>
          <a:xfrm>
            <a:off x="152401" y="1371600"/>
            <a:ext cx="2208212" cy="3182937"/>
          </a:xfrm>
          <a:custGeom>
            <a:avLst/>
            <a:gdLst/>
            <a:ahLst/>
            <a:cxnLst/>
            <a:rect l="0" t="0" r="0" b="0"/>
            <a:pathLst>
              <a:path w="2782" h="4010" extrusionOk="0">
                <a:moveTo>
                  <a:pt x="635" y="719"/>
                </a:moveTo>
                <a:lnTo>
                  <a:pt x="635" y="719"/>
                </a:lnTo>
                <a:lnTo>
                  <a:pt x="635" y="4010"/>
                </a:lnTo>
                <a:lnTo>
                  <a:pt x="0" y="4010"/>
                </a:lnTo>
                <a:lnTo>
                  <a:pt x="0" y="418"/>
                </a:lnTo>
                <a:lnTo>
                  <a:pt x="0" y="418"/>
                </a:lnTo>
                <a:lnTo>
                  <a:pt x="0" y="397"/>
                </a:lnTo>
                <a:lnTo>
                  <a:pt x="2" y="376"/>
                </a:lnTo>
                <a:lnTo>
                  <a:pt x="5" y="355"/>
                </a:lnTo>
                <a:lnTo>
                  <a:pt x="10" y="333"/>
                </a:lnTo>
                <a:lnTo>
                  <a:pt x="15" y="314"/>
                </a:lnTo>
                <a:lnTo>
                  <a:pt x="21" y="294"/>
                </a:lnTo>
                <a:lnTo>
                  <a:pt x="29" y="275"/>
                </a:lnTo>
                <a:lnTo>
                  <a:pt x="39" y="255"/>
                </a:lnTo>
                <a:lnTo>
                  <a:pt x="49" y="237"/>
                </a:lnTo>
                <a:lnTo>
                  <a:pt x="60" y="219"/>
                </a:lnTo>
                <a:lnTo>
                  <a:pt x="72" y="201"/>
                </a:lnTo>
                <a:lnTo>
                  <a:pt x="85" y="185"/>
                </a:lnTo>
                <a:lnTo>
                  <a:pt x="100" y="169"/>
                </a:lnTo>
                <a:lnTo>
                  <a:pt x="114" y="152"/>
                </a:lnTo>
                <a:lnTo>
                  <a:pt x="131" y="137"/>
                </a:lnTo>
                <a:lnTo>
                  <a:pt x="147" y="123"/>
                </a:lnTo>
                <a:lnTo>
                  <a:pt x="165" y="110"/>
                </a:lnTo>
                <a:lnTo>
                  <a:pt x="183" y="97"/>
                </a:lnTo>
                <a:lnTo>
                  <a:pt x="202" y="84"/>
                </a:lnTo>
                <a:lnTo>
                  <a:pt x="222" y="72"/>
                </a:lnTo>
                <a:lnTo>
                  <a:pt x="242" y="61"/>
                </a:lnTo>
                <a:lnTo>
                  <a:pt x="263" y="51"/>
                </a:lnTo>
                <a:lnTo>
                  <a:pt x="286" y="41"/>
                </a:lnTo>
                <a:lnTo>
                  <a:pt x="307" y="33"/>
                </a:lnTo>
                <a:lnTo>
                  <a:pt x="330" y="26"/>
                </a:lnTo>
                <a:lnTo>
                  <a:pt x="354" y="20"/>
                </a:lnTo>
                <a:lnTo>
                  <a:pt x="379" y="13"/>
                </a:lnTo>
                <a:lnTo>
                  <a:pt x="403" y="9"/>
                </a:lnTo>
                <a:lnTo>
                  <a:pt x="428" y="5"/>
                </a:lnTo>
                <a:lnTo>
                  <a:pt x="452" y="4"/>
                </a:lnTo>
                <a:lnTo>
                  <a:pt x="478" y="2"/>
                </a:lnTo>
                <a:lnTo>
                  <a:pt x="504" y="0"/>
                </a:lnTo>
                <a:lnTo>
                  <a:pt x="2782" y="0"/>
                </a:lnTo>
                <a:lnTo>
                  <a:pt x="2782" y="263"/>
                </a:lnTo>
                <a:lnTo>
                  <a:pt x="1092" y="263"/>
                </a:lnTo>
                <a:lnTo>
                  <a:pt x="1092" y="263"/>
                </a:lnTo>
                <a:lnTo>
                  <a:pt x="1069" y="263"/>
                </a:lnTo>
                <a:lnTo>
                  <a:pt x="1045" y="265"/>
                </a:lnTo>
                <a:lnTo>
                  <a:pt x="1022" y="268"/>
                </a:lnTo>
                <a:lnTo>
                  <a:pt x="1001" y="271"/>
                </a:lnTo>
                <a:lnTo>
                  <a:pt x="978" y="276"/>
                </a:lnTo>
                <a:lnTo>
                  <a:pt x="957" y="283"/>
                </a:lnTo>
                <a:lnTo>
                  <a:pt x="935" y="291"/>
                </a:lnTo>
                <a:lnTo>
                  <a:pt x="914" y="299"/>
                </a:lnTo>
                <a:lnTo>
                  <a:pt x="895" y="307"/>
                </a:lnTo>
                <a:lnTo>
                  <a:pt x="875" y="317"/>
                </a:lnTo>
                <a:lnTo>
                  <a:pt x="855" y="329"/>
                </a:lnTo>
                <a:lnTo>
                  <a:pt x="838" y="340"/>
                </a:lnTo>
                <a:lnTo>
                  <a:pt x="820" y="353"/>
                </a:lnTo>
                <a:lnTo>
                  <a:pt x="802" y="368"/>
                </a:lnTo>
                <a:lnTo>
                  <a:pt x="785" y="381"/>
                </a:lnTo>
                <a:lnTo>
                  <a:pt x="769" y="397"/>
                </a:lnTo>
                <a:lnTo>
                  <a:pt x="754" y="412"/>
                </a:lnTo>
                <a:lnTo>
                  <a:pt x="740" y="428"/>
                </a:lnTo>
                <a:lnTo>
                  <a:pt x="727" y="446"/>
                </a:lnTo>
                <a:lnTo>
                  <a:pt x="713" y="464"/>
                </a:lnTo>
                <a:lnTo>
                  <a:pt x="702" y="482"/>
                </a:lnTo>
                <a:lnTo>
                  <a:pt x="691" y="502"/>
                </a:lnTo>
                <a:lnTo>
                  <a:pt x="681" y="521"/>
                </a:lnTo>
                <a:lnTo>
                  <a:pt x="671" y="542"/>
                </a:lnTo>
                <a:lnTo>
                  <a:pt x="663" y="562"/>
                </a:lnTo>
                <a:lnTo>
                  <a:pt x="656" y="583"/>
                </a:lnTo>
                <a:lnTo>
                  <a:pt x="650" y="606"/>
                </a:lnTo>
                <a:lnTo>
                  <a:pt x="645" y="627"/>
                </a:lnTo>
                <a:lnTo>
                  <a:pt x="640" y="650"/>
                </a:lnTo>
                <a:lnTo>
                  <a:pt x="638" y="673"/>
                </a:lnTo>
                <a:lnTo>
                  <a:pt x="637" y="696"/>
                </a:lnTo>
                <a:lnTo>
                  <a:pt x="635" y="719"/>
                </a:lnTo>
                <a:lnTo>
                  <a:pt x="635" y="719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35" name="Shape 35"/>
          <p:cNvSpPr/>
          <p:nvPr/>
        </p:nvSpPr>
        <p:spPr>
          <a:xfrm>
            <a:off x="152401" y="4641850"/>
            <a:ext cx="498599" cy="2216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36" name="Shape 36"/>
          <p:cNvSpPr/>
          <p:nvPr/>
        </p:nvSpPr>
        <p:spPr>
          <a:xfrm>
            <a:off x="2413000" y="1371600"/>
            <a:ext cx="2432099" cy="20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37" name="Shape 37"/>
          <p:cNvSpPr/>
          <p:nvPr/>
        </p:nvSpPr>
        <p:spPr>
          <a:xfrm>
            <a:off x="4911726" y="1371600"/>
            <a:ext cx="1965299" cy="207900"/>
          </a:xfrm>
          <a:prstGeom prst="rect">
            <a:avLst/>
          </a:prstGeom>
          <a:solidFill>
            <a:srgbClr val="E3BC6D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38" name="Shape 38"/>
          <p:cNvSpPr/>
          <p:nvPr/>
        </p:nvSpPr>
        <p:spPr>
          <a:xfrm>
            <a:off x="6943725" y="1371600"/>
            <a:ext cx="2200199" cy="207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854948" y="216537"/>
            <a:ext cx="78317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 rot="10800000" flipH="1">
            <a:off x="228600" y="5333978"/>
            <a:ext cx="2208225" cy="1527698"/>
          </a:xfrm>
          <a:custGeom>
            <a:avLst/>
            <a:gdLst/>
            <a:ahLst/>
            <a:cxnLst/>
            <a:rect l="0" t="0" r="0" b="0"/>
            <a:pathLst>
              <a:path w="10000" h="18832" extrusionOk="0">
                <a:moveTo>
                  <a:pt x="2283" y="11895"/>
                </a:moveTo>
                <a:lnTo>
                  <a:pt x="2283" y="11895"/>
                </a:lnTo>
                <a:cubicBezTo>
                  <a:pt x="2258" y="7997"/>
                  <a:pt x="2271" y="3898"/>
                  <a:pt x="2246" y="0"/>
                </a:cubicBezTo>
                <a:lnTo>
                  <a:pt x="37" y="98"/>
                </a:lnTo>
                <a:cubicBezTo>
                  <a:pt x="25" y="4986"/>
                  <a:pt x="12" y="9874"/>
                  <a:pt x="0" y="14762"/>
                </a:cubicBezTo>
                <a:lnTo>
                  <a:pt x="0" y="14762"/>
                </a:lnTo>
                <a:lnTo>
                  <a:pt x="0" y="14967"/>
                </a:lnTo>
                <a:cubicBezTo>
                  <a:pt x="2" y="15036"/>
                  <a:pt x="5" y="15104"/>
                  <a:pt x="7" y="15173"/>
                </a:cubicBezTo>
                <a:cubicBezTo>
                  <a:pt x="11" y="15241"/>
                  <a:pt x="14" y="15310"/>
                  <a:pt x="18" y="15378"/>
                </a:cubicBezTo>
                <a:cubicBezTo>
                  <a:pt x="24" y="15443"/>
                  <a:pt x="30" y="15509"/>
                  <a:pt x="36" y="15574"/>
                </a:cubicBezTo>
                <a:cubicBezTo>
                  <a:pt x="42" y="15642"/>
                  <a:pt x="48" y="15711"/>
                  <a:pt x="54" y="15779"/>
                </a:cubicBezTo>
                <a:cubicBezTo>
                  <a:pt x="61" y="15844"/>
                  <a:pt x="68" y="15910"/>
                  <a:pt x="75" y="15975"/>
                </a:cubicBezTo>
                <a:cubicBezTo>
                  <a:pt x="85" y="16037"/>
                  <a:pt x="94" y="16099"/>
                  <a:pt x="104" y="16161"/>
                </a:cubicBezTo>
                <a:cubicBezTo>
                  <a:pt x="116" y="16220"/>
                  <a:pt x="128" y="16278"/>
                  <a:pt x="140" y="16337"/>
                </a:cubicBezTo>
                <a:cubicBezTo>
                  <a:pt x="152" y="16402"/>
                  <a:pt x="164" y="16468"/>
                  <a:pt x="176" y="16533"/>
                </a:cubicBezTo>
                <a:cubicBezTo>
                  <a:pt x="189" y="16592"/>
                  <a:pt x="203" y="16650"/>
                  <a:pt x="216" y="16709"/>
                </a:cubicBezTo>
                <a:cubicBezTo>
                  <a:pt x="230" y="16761"/>
                  <a:pt x="245" y="16813"/>
                  <a:pt x="259" y="16865"/>
                </a:cubicBezTo>
                <a:cubicBezTo>
                  <a:pt x="275" y="16924"/>
                  <a:pt x="290" y="16982"/>
                  <a:pt x="306" y="17041"/>
                </a:cubicBezTo>
                <a:cubicBezTo>
                  <a:pt x="324" y="17097"/>
                  <a:pt x="341" y="17152"/>
                  <a:pt x="359" y="17208"/>
                </a:cubicBezTo>
                <a:cubicBezTo>
                  <a:pt x="376" y="17254"/>
                  <a:pt x="393" y="17299"/>
                  <a:pt x="410" y="17345"/>
                </a:cubicBezTo>
                <a:cubicBezTo>
                  <a:pt x="430" y="17400"/>
                  <a:pt x="451" y="17456"/>
                  <a:pt x="471" y="17511"/>
                </a:cubicBezTo>
                <a:cubicBezTo>
                  <a:pt x="490" y="17557"/>
                  <a:pt x="509" y="17602"/>
                  <a:pt x="528" y="17648"/>
                </a:cubicBezTo>
                <a:cubicBezTo>
                  <a:pt x="550" y="17690"/>
                  <a:pt x="571" y="17733"/>
                  <a:pt x="593" y="17775"/>
                </a:cubicBezTo>
                <a:cubicBezTo>
                  <a:pt x="615" y="17817"/>
                  <a:pt x="636" y="17860"/>
                  <a:pt x="658" y="17902"/>
                </a:cubicBezTo>
                <a:cubicBezTo>
                  <a:pt x="681" y="17945"/>
                  <a:pt x="703" y="17987"/>
                  <a:pt x="726" y="18030"/>
                </a:cubicBezTo>
                <a:lnTo>
                  <a:pt x="798" y="18147"/>
                </a:lnTo>
                <a:cubicBezTo>
                  <a:pt x="822" y="18180"/>
                  <a:pt x="846" y="18212"/>
                  <a:pt x="870" y="18245"/>
                </a:cubicBezTo>
                <a:lnTo>
                  <a:pt x="945" y="18353"/>
                </a:lnTo>
                <a:cubicBezTo>
                  <a:pt x="973" y="18379"/>
                  <a:pt x="1000" y="18405"/>
                  <a:pt x="1028" y="18431"/>
                </a:cubicBezTo>
                <a:cubicBezTo>
                  <a:pt x="1053" y="18457"/>
                  <a:pt x="1079" y="18483"/>
                  <a:pt x="1104" y="18509"/>
                </a:cubicBezTo>
                <a:lnTo>
                  <a:pt x="1186" y="18597"/>
                </a:lnTo>
                <a:lnTo>
                  <a:pt x="1272" y="18656"/>
                </a:lnTo>
                <a:cubicBezTo>
                  <a:pt x="1302" y="18672"/>
                  <a:pt x="1332" y="18689"/>
                  <a:pt x="1362" y="18705"/>
                </a:cubicBezTo>
                <a:cubicBezTo>
                  <a:pt x="1391" y="18721"/>
                  <a:pt x="1420" y="18738"/>
                  <a:pt x="1449" y="18754"/>
                </a:cubicBezTo>
                <a:cubicBezTo>
                  <a:pt x="1479" y="18770"/>
                  <a:pt x="1508" y="18787"/>
                  <a:pt x="1538" y="18803"/>
                </a:cubicBezTo>
                <a:lnTo>
                  <a:pt x="1625" y="18812"/>
                </a:lnTo>
                <a:cubicBezTo>
                  <a:pt x="1656" y="18819"/>
                  <a:pt x="1687" y="18825"/>
                  <a:pt x="1718" y="18832"/>
                </a:cubicBezTo>
                <a:lnTo>
                  <a:pt x="1812" y="18832"/>
                </a:lnTo>
                <a:lnTo>
                  <a:pt x="10000" y="18832"/>
                </a:lnTo>
                <a:lnTo>
                  <a:pt x="10000" y="16278"/>
                </a:lnTo>
                <a:lnTo>
                  <a:pt x="3925" y="16278"/>
                </a:lnTo>
                <a:lnTo>
                  <a:pt x="3925" y="16278"/>
                </a:lnTo>
                <a:lnTo>
                  <a:pt x="3843" y="16278"/>
                </a:lnTo>
                <a:cubicBezTo>
                  <a:pt x="3814" y="16272"/>
                  <a:pt x="3785" y="16265"/>
                  <a:pt x="3756" y="16259"/>
                </a:cubicBezTo>
                <a:lnTo>
                  <a:pt x="3674" y="16229"/>
                </a:lnTo>
                <a:cubicBezTo>
                  <a:pt x="3649" y="16219"/>
                  <a:pt x="3623" y="16210"/>
                  <a:pt x="3598" y="16200"/>
                </a:cubicBezTo>
                <a:cubicBezTo>
                  <a:pt x="3570" y="16184"/>
                  <a:pt x="3543" y="16167"/>
                  <a:pt x="3515" y="16151"/>
                </a:cubicBezTo>
                <a:lnTo>
                  <a:pt x="3440" y="16082"/>
                </a:lnTo>
                <a:lnTo>
                  <a:pt x="3361" y="16024"/>
                </a:lnTo>
                <a:cubicBezTo>
                  <a:pt x="3336" y="15998"/>
                  <a:pt x="3310" y="15972"/>
                  <a:pt x="3285" y="15946"/>
                </a:cubicBezTo>
                <a:lnTo>
                  <a:pt x="3217" y="15857"/>
                </a:lnTo>
                <a:cubicBezTo>
                  <a:pt x="3193" y="15828"/>
                  <a:pt x="3169" y="15798"/>
                  <a:pt x="3145" y="15769"/>
                </a:cubicBezTo>
                <a:lnTo>
                  <a:pt x="3073" y="15652"/>
                </a:lnTo>
                <a:cubicBezTo>
                  <a:pt x="3053" y="15616"/>
                  <a:pt x="3032" y="15580"/>
                  <a:pt x="3012" y="15544"/>
                </a:cubicBezTo>
                <a:cubicBezTo>
                  <a:pt x="2991" y="15505"/>
                  <a:pt x="2969" y="15466"/>
                  <a:pt x="2948" y="15427"/>
                </a:cubicBezTo>
                <a:cubicBezTo>
                  <a:pt x="2926" y="15385"/>
                  <a:pt x="2905" y="15342"/>
                  <a:pt x="2883" y="15300"/>
                </a:cubicBezTo>
                <a:cubicBezTo>
                  <a:pt x="2863" y="15254"/>
                  <a:pt x="2842" y="15209"/>
                  <a:pt x="2822" y="15163"/>
                </a:cubicBezTo>
                <a:cubicBezTo>
                  <a:pt x="2803" y="15114"/>
                  <a:pt x="2783" y="15065"/>
                  <a:pt x="2764" y="15016"/>
                </a:cubicBezTo>
                <a:lnTo>
                  <a:pt x="2710" y="14869"/>
                </a:lnTo>
                <a:cubicBezTo>
                  <a:pt x="2693" y="14817"/>
                  <a:pt x="2677" y="14765"/>
                  <a:pt x="2660" y="14713"/>
                </a:cubicBezTo>
                <a:cubicBezTo>
                  <a:pt x="2644" y="14657"/>
                  <a:pt x="2629" y="14602"/>
                  <a:pt x="2613" y="14546"/>
                </a:cubicBezTo>
                <a:cubicBezTo>
                  <a:pt x="2596" y="14491"/>
                  <a:pt x="2580" y="14435"/>
                  <a:pt x="2563" y="14380"/>
                </a:cubicBezTo>
                <a:cubicBezTo>
                  <a:pt x="2550" y="14321"/>
                  <a:pt x="2536" y="14263"/>
                  <a:pt x="2523" y="14204"/>
                </a:cubicBezTo>
                <a:cubicBezTo>
                  <a:pt x="2510" y="14139"/>
                  <a:pt x="2497" y="14073"/>
                  <a:pt x="2484" y="14008"/>
                </a:cubicBezTo>
                <a:cubicBezTo>
                  <a:pt x="2472" y="13943"/>
                  <a:pt x="2460" y="13877"/>
                  <a:pt x="2448" y="13812"/>
                </a:cubicBezTo>
                <a:cubicBezTo>
                  <a:pt x="2436" y="13750"/>
                  <a:pt x="2424" y="13689"/>
                  <a:pt x="2412" y="13627"/>
                </a:cubicBezTo>
                <a:cubicBezTo>
                  <a:pt x="2402" y="13562"/>
                  <a:pt x="2393" y="13496"/>
                  <a:pt x="2383" y="13431"/>
                </a:cubicBezTo>
                <a:cubicBezTo>
                  <a:pt x="2375" y="13362"/>
                  <a:pt x="2366" y="13294"/>
                  <a:pt x="2358" y="13225"/>
                </a:cubicBezTo>
                <a:cubicBezTo>
                  <a:pt x="2351" y="13157"/>
                  <a:pt x="2343" y="13088"/>
                  <a:pt x="2336" y="13020"/>
                </a:cubicBezTo>
                <a:lnTo>
                  <a:pt x="2318" y="12795"/>
                </a:lnTo>
                <a:cubicBezTo>
                  <a:pt x="2312" y="12726"/>
                  <a:pt x="2307" y="12658"/>
                  <a:pt x="2301" y="12589"/>
                </a:cubicBezTo>
                <a:cubicBezTo>
                  <a:pt x="2298" y="12514"/>
                  <a:pt x="2296" y="12439"/>
                  <a:pt x="2293" y="12364"/>
                </a:cubicBezTo>
                <a:lnTo>
                  <a:pt x="2290" y="12139"/>
                </a:lnTo>
                <a:cubicBezTo>
                  <a:pt x="2288" y="12058"/>
                  <a:pt x="2285" y="11976"/>
                  <a:pt x="2283" y="11895"/>
                </a:cubicBezTo>
                <a:lnTo>
                  <a:pt x="2283" y="1189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42" name="Shape 42"/>
          <p:cNvSpPr/>
          <p:nvPr/>
        </p:nvSpPr>
        <p:spPr>
          <a:xfrm>
            <a:off x="2497136" y="5334000"/>
            <a:ext cx="2432099" cy="207900"/>
          </a:xfrm>
          <a:prstGeom prst="rect">
            <a:avLst/>
          </a:prstGeom>
          <a:solidFill>
            <a:srgbClr val="BF8AC9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43" name="Shape 43"/>
          <p:cNvSpPr/>
          <p:nvPr/>
        </p:nvSpPr>
        <p:spPr>
          <a:xfrm>
            <a:off x="4995862" y="5334000"/>
            <a:ext cx="1965299" cy="20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44" name="Shape 44"/>
          <p:cNvSpPr/>
          <p:nvPr/>
        </p:nvSpPr>
        <p:spPr>
          <a:xfrm>
            <a:off x="7010400" y="5334000"/>
            <a:ext cx="2133599" cy="207900"/>
          </a:xfrm>
          <a:prstGeom prst="rect">
            <a:avLst/>
          </a:prstGeom>
          <a:solidFill>
            <a:srgbClr val="BB4C4B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1020958" y="5875078"/>
            <a:ext cx="7813199" cy="69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66666"/>
              <a:buFont typeface="Arial"/>
              <a:buChar char="•"/>
              <a:defRPr sz="1800" b="1">
                <a:solidFill>
                  <a:schemeClr val="lt2"/>
                </a:solidFill>
              </a:defRPr>
            </a:lvl1pPr>
            <a:lvl2pPr marL="285750" indent="-2857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ourier New"/>
              <a:buChar char="o"/>
              <a:defRPr sz="1800" b="1">
                <a:solidFill>
                  <a:schemeClr val="lt2"/>
                </a:solidFill>
              </a:defRPr>
            </a:lvl2pPr>
            <a:lvl3pPr marL="285750" indent="-2857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Wingdings"/>
              <a:buChar char="§"/>
              <a:defRPr sz="1800" b="1">
                <a:solidFill>
                  <a:schemeClr val="lt2"/>
                </a:solidFill>
              </a:defRPr>
            </a:lvl3pPr>
            <a:lvl4pPr marL="285750" indent="-2857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66666"/>
              <a:buFont typeface="Arial"/>
              <a:buChar char="•"/>
              <a:defRPr sz="1800" b="1">
                <a:solidFill>
                  <a:schemeClr val="lt2"/>
                </a:solidFill>
              </a:defRPr>
            </a:lvl4pPr>
            <a:lvl5pPr marL="285750" indent="-2857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ourier New"/>
              <a:buChar char="o"/>
              <a:defRPr sz="1800" b="1">
                <a:solidFill>
                  <a:schemeClr val="lt2"/>
                </a:solidFill>
              </a:defRPr>
            </a:lvl5pPr>
            <a:lvl6pPr marL="285750" indent="-2857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Wingdings"/>
              <a:buChar char="§"/>
              <a:defRPr sz="1800" b="1">
                <a:solidFill>
                  <a:schemeClr val="lt2"/>
                </a:solidFill>
              </a:defRPr>
            </a:lvl6pPr>
            <a:lvl7pPr marL="285750" indent="-2857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66666"/>
              <a:buFont typeface="Arial"/>
              <a:buChar char="•"/>
              <a:defRPr sz="1800" b="1">
                <a:solidFill>
                  <a:schemeClr val="lt2"/>
                </a:solidFill>
              </a:defRPr>
            </a:lvl7pPr>
            <a:lvl8pPr marL="285750" indent="-2857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ourier New"/>
              <a:buChar char="o"/>
              <a:defRPr sz="1800" b="1">
                <a:solidFill>
                  <a:schemeClr val="lt2"/>
                </a:solidFill>
              </a:defRPr>
            </a:lvl8pPr>
            <a:lvl9pPr marL="285750" indent="-2857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Wingdings"/>
              <a:buChar char="§"/>
              <a:defRPr sz="18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2413000" y="0"/>
            <a:ext cx="2432099" cy="20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48" name="Shape 48"/>
          <p:cNvSpPr/>
          <p:nvPr/>
        </p:nvSpPr>
        <p:spPr>
          <a:xfrm>
            <a:off x="4911726" y="0"/>
            <a:ext cx="1965299" cy="207900"/>
          </a:xfrm>
          <a:prstGeom prst="rect">
            <a:avLst/>
          </a:prstGeom>
          <a:solidFill>
            <a:srgbClr val="E3BC6D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49" name="Shape 49"/>
          <p:cNvSpPr/>
          <p:nvPr/>
        </p:nvSpPr>
        <p:spPr>
          <a:xfrm>
            <a:off x="6943725" y="0"/>
            <a:ext cx="2200199" cy="207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0" name="Shape 50"/>
          <p:cNvSpPr/>
          <p:nvPr/>
        </p:nvSpPr>
        <p:spPr>
          <a:xfrm>
            <a:off x="0" y="0"/>
            <a:ext cx="2346300" cy="207900"/>
          </a:xfrm>
          <a:prstGeom prst="rect">
            <a:avLst/>
          </a:prstGeom>
          <a:solidFill>
            <a:srgbClr val="E3BC6D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1" name="Shape 51"/>
          <p:cNvSpPr/>
          <p:nvPr/>
        </p:nvSpPr>
        <p:spPr>
          <a:xfrm>
            <a:off x="0" y="6650036"/>
            <a:ext cx="2432099" cy="207900"/>
          </a:xfrm>
          <a:prstGeom prst="rect">
            <a:avLst/>
          </a:prstGeom>
          <a:solidFill>
            <a:srgbClr val="BF8AC9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" name="Shape 52"/>
          <p:cNvSpPr/>
          <p:nvPr/>
        </p:nvSpPr>
        <p:spPr>
          <a:xfrm>
            <a:off x="2498725" y="6650036"/>
            <a:ext cx="1965299" cy="207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3" name="Shape 53"/>
          <p:cNvSpPr/>
          <p:nvPr/>
        </p:nvSpPr>
        <p:spPr>
          <a:xfrm>
            <a:off x="4513262" y="6650036"/>
            <a:ext cx="4630799" cy="20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lt2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lt2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lt2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lt2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lt2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lt2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lt2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lt2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lt2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be.com/v/YwC4tVCD_C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ctrTitle"/>
          </p:nvPr>
        </p:nvSpPr>
        <p:spPr>
          <a:xfrm>
            <a:off x="1834575" y="2916225"/>
            <a:ext cx="7057905" cy="1650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buNone/>
            </a:pPr>
            <a:r>
              <a:rPr lang="ru" dirty="0"/>
              <a:t>Тригонометрические </a:t>
            </a:r>
            <a:r>
              <a:rPr lang="ru" dirty="0" smtClean="0"/>
              <a:t>функции. Синус.</a:t>
            </a:r>
            <a:endParaRPr lang="ru" dirty="0"/>
          </a:p>
        </p:txBody>
      </p:sp>
      <p:sp>
        <p:nvSpPr>
          <p:cNvPr id="56" name="Shape 56"/>
          <p:cNvSpPr txBox="1">
            <a:spLocks noGrp="1"/>
          </p:cNvSpPr>
          <p:nvPr>
            <p:ph type="subTitle" idx="1"/>
          </p:nvPr>
        </p:nvSpPr>
        <p:spPr>
          <a:xfrm>
            <a:off x="2220060" y="4974907"/>
            <a:ext cx="4710000" cy="884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ru"/>
              <a:t>Урок в 11 классе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/>
        </p:nvSpPr>
        <p:spPr>
          <a:xfrm>
            <a:off x="914400" y="1603500"/>
            <a:ext cx="7924799" cy="36542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b="1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Синус</a:t>
            </a:r>
            <a:r>
              <a:rPr lang="ru" sz="18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" sz="1800" b="1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косинус</a:t>
            </a:r>
            <a:r>
              <a:rPr lang="ru" sz="18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 угла задаётся на основе соотношений в прямоугольном треугольнике.</a:t>
            </a:r>
          </a:p>
          <a:p>
            <a:pPr marL="457200" lvl="0" indent="-342900" rtl="0">
              <a:lnSpc>
                <a:spcPct val="115000"/>
              </a:lnSpc>
              <a:buClr>
                <a:srgbClr val="F3F3F3"/>
              </a:buClr>
              <a:buSzPct val="166666"/>
              <a:buFont typeface="Arial"/>
              <a:buChar char="•"/>
            </a:pPr>
            <a:r>
              <a:rPr lang="ru" sz="1800" b="1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Синус угла</a:t>
            </a:r>
            <a:r>
              <a:rPr lang="ru" sz="18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 определяется как отношение противолежащего, к данному углу, катета к гипотенузе</a:t>
            </a:r>
          </a:p>
          <a:p>
            <a:pPr marL="457200" lvl="0" indent="-342900" rtl="0">
              <a:lnSpc>
                <a:spcPct val="115000"/>
              </a:lnSpc>
              <a:buClr>
                <a:srgbClr val="F3F3F3"/>
              </a:buClr>
              <a:buSzPct val="166666"/>
              <a:buFont typeface="Arial"/>
              <a:buChar char="•"/>
            </a:pPr>
            <a:r>
              <a:rPr lang="ru" sz="1800" b="1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Косинус</a:t>
            </a:r>
            <a:r>
              <a:rPr lang="ru" sz="18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 это как отношение прилежащего катета к гипотенузе.</a:t>
            </a:r>
          </a:p>
          <a:p>
            <a:pPr lvl="0" rtl="0">
              <a:lnSpc>
                <a:spcPct val="115000"/>
              </a:lnSpc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Чтобы не запутаться что используется с чем, можно использовать следующую ассоциацию:</a:t>
            </a:r>
          </a:p>
          <a:p>
            <a:pPr lvl="0"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b="1" i="1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Косинус</a:t>
            </a:r>
            <a:r>
              <a:rPr lang="ru" sz="1800" i="1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 – косяк – дверь – дверь приложена (прилежащий катет) к косяку. Т.е. </a:t>
            </a:r>
            <a:r>
              <a:rPr lang="ru" sz="1800" b="1" i="1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Косинус</a:t>
            </a:r>
            <a:r>
              <a:rPr lang="ru" sz="1800" i="1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 угла это отношение прилежащего катета к гипотенузе. Ну а противолежащий достаётся </a:t>
            </a:r>
            <a:r>
              <a:rPr lang="ru" sz="1800" b="1" i="1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синусу</a:t>
            </a:r>
            <a:r>
              <a:rPr lang="ru" sz="1800" i="1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854948" y="154927"/>
            <a:ext cx="7831799" cy="1145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ru" sz="2400" dirty="0" smtClean="0">
                <a:solidFill>
                  <a:srgbClr val="000000"/>
                </a:solidFill>
              </a:rPr>
              <a:t>Определение </a:t>
            </a:r>
            <a:r>
              <a:rPr lang="ru" sz="2400" dirty="0">
                <a:solidFill>
                  <a:srgbClr val="000000"/>
                </a:solidFill>
              </a:rPr>
              <a:t>синуса и косинуса</a:t>
            </a:r>
          </a:p>
          <a:p>
            <a:r>
              <a:rPr lang="ru" sz="2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Определение синуса и косинуса острого угла прямоугольного треугольника</a:t>
            </a:r>
            <a:endParaRPr lang="ru" sz="2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9" name="Shape 69"/>
          <p:cNvSpPr/>
          <p:nvPr/>
        </p:nvSpPr>
        <p:spPr>
          <a:xfrm>
            <a:off x="3276829" y="4731070"/>
            <a:ext cx="3123970" cy="205072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subTitle" idx="1"/>
          </p:nvPr>
        </p:nvSpPr>
        <p:spPr>
          <a:xfrm>
            <a:off x="2220060" y="4974907"/>
            <a:ext cx="4710000" cy="884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Вспомни синусы некоторых углов. Посмотри фильм.</a:t>
            </a:r>
            <a:endParaRPr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2" name="Shape 62">
            <a:hlinkClick r:id="rId3"/>
          </p:cNvPr>
          <p:cNvSpPr/>
          <p:nvPr/>
        </p:nvSpPr>
        <p:spPr>
          <a:xfrm>
            <a:off x="2057400" y="76200"/>
            <a:ext cx="6097873" cy="456983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854948" y="1579562"/>
            <a:ext cx="7831799" cy="3065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dirty="0" smtClean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          Для </a:t>
            </a:r>
            <a:r>
              <a:rPr lang="ru" sz="18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нахождения значений и знака </a:t>
            </a:r>
            <a:r>
              <a:rPr lang="ru" sz="1800" b="1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синуса</a:t>
            </a:r>
            <a:r>
              <a:rPr lang="ru" sz="18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 на единичной окружности используется ордината или ось Y, </a:t>
            </a:r>
            <a:r>
              <a:rPr lang="ru" sz="1800" b="1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косинуса</a:t>
            </a:r>
            <a:r>
              <a:rPr lang="ru" sz="18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 – абсцисса или ось X. </a:t>
            </a:r>
            <a:endParaRPr lang="ru" sz="1800" dirty="0" smtClean="0">
              <a:solidFill>
                <a:srgbClr val="F3F3F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rtl="0"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dirty="0" smtClean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" sz="18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их запоминания используется следующая запоминалка:</a:t>
            </a:r>
          </a:p>
          <a:p>
            <a:pPr lvl="0" algn="ctr" rtl="0"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i="1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" sz="1800" i="1" dirty="0" smtClean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      Синус </a:t>
            </a:r>
            <a:r>
              <a:rPr lang="ru" sz="1800" i="1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- синий – синее небо. На синее небо, вверх, указывает ось Y. </a:t>
            </a:r>
            <a:endParaRPr lang="ru" sz="1800" i="1" dirty="0" smtClean="0">
              <a:solidFill>
                <a:srgbClr val="F3F3F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rtl="0"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i="1" dirty="0" smtClean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                            Значит </a:t>
            </a:r>
            <a:r>
              <a:rPr lang="ru" sz="1800" i="1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ось X достаётся косинусу.</a:t>
            </a:r>
          </a:p>
          <a:p>
            <a:pPr algn="ctr"/>
            <a:endParaRPr lang="ru" sz="1800" i="1" dirty="0">
              <a:solidFill>
                <a:srgbClr val="F3F3F3"/>
              </a:solidFill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854948" y="216537"/>
            <a:ext cx="7831799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Clr>
                <a:srgbClr val="000000"/>
              </a:buClr>
              <a:buSzPct val="45833"/>
              <a:buFont typeface="Arial"/>
              <a:buNone/>
            </a:pPr>
            <a:r>
              <a:rPr lang="ru" sz="2400" dirty="0">
                <a:solidFill>
                  <a:srgbClr val="000000"/>
                </a:solidFill>
              </a:rPr>
              <a:t>Значения и знаки синуса и косинуса</a:t>
            </a:r>
          </a:p>
          <a:p>
            <a:pPr lvl="0" rtl="0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Clr>
                <a:srgbClr val="000000"/>
              </a:buClr>
              <a:buSzPct val="45833"/>
              <a:buFont typeface="Arial"/>
              <a:buNone/>
            </a:pPr>
            <a:r>
              <a:rPr lang="ru" sz="2400" dirty="0">
                <a:solidFill>
                  <a:srgbClr val="000000"/>
                </a:solidFill>
              </a:rPr>
              <a:t>Значения и знаки синуса и косинуса</a:t>
            </a:r>
          </a:p>
          <a:p>
            <a:r>
              <a:rPr lang="ru" sz="2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Знаки синуса по четвертям</a:t>
            </a:r>
            <a:endParaRPr lang="ru" sz="2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6" name="Shape 76"/>
          <p:cNvSpPr/>
          <p:nvPr/>
        </p:nvSpPr>
        <p:spPr>
          <a:xfrm>
            <a:off x="2813781" y="3653344"/>
            <a:ext cx="4349018" cy="259446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854948" y="1579562"/>
            <a:ext cx="7982399" cy="4988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Clr>
                <a:srgbClr val="000000"/>
              </a:buClr>
              <a:buSzPct val="100000"/>
              <a:buFont typeface="Arial"/>
              <a:buNone/>
            </a:pPr>
            <a:r>
              <a:rPr lang="ru" sz="1100" b="1" dirty="0">
                <a:solidFill>
                  <a:srgbClr val="F3F3F3"/>
                </a:solidFill>
              </a:rPr>
              <a:t>
</a:t>
            </a:r>
          </a:p>
          <a:p>
            <a:pPr lvl="0" rtl="0">
              <a:buClr>
                <a:srgbClr val="000000"/>
              </a:buClr>
              <a:buSzPct val="45833"/>
              <a:buFont typeface="Arial"/>
              <a:buAutoNum type="arabicPeriod"/>
            </a:pPr>
            <a:r>
              <a:rPr lang="ru" sz="2400" b="1" i="1" dirty="0" smtClean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Областью </a:t>
            </a:r>
            <a:r>
              <a:rPr lang="ru" sz="2400" b="1" i="1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определения функции синус является множество всех действительных чисел</a:t>
            </a:r>
            <a:r>
              <a:rPr lang="ru" sz="24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, т. е. </a:t>
            </a:r>
            <a:endParaRPr lang="ru" sz="2400" dirty="0" smtClean="0">
              <a:solidFill>
                <a:srgbClr val="F3F3F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rtl="0">
              <a:buClr>
                <a:srgbClr val="000000"/>
              </a:buClr>
              <a:buSzPct val="45833"/>
              <a:buFont typeface="Arial"/>
              <a:buAutoNum type="arabicPeriod"/>
            </a:pPr>
            <a:r>
              <a:rPr lang="ru" sz="2400" dirty="0" smtClean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D(y</a:t>
            </a:r>
            <a:r>
              <a:rPr lang="ru" sz="24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) = R</a:t>
            </a:r>
            <a:r>
              <a:rPr lang="ru" sz="2400" dirty="0" smtClean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" sz="2400" dirty="0">
              <a:solidFill>
                <a:srgbClr val="F3F3F3"/>
              </a:solidFill>
            </a:endParaRPr>
          </a:p>
          <a:p>
            <a:pPr lvl="0" rtl="0">
              <a:buClr>
                <a:srgbClr val="000000"/>
              </a:buClr>
              <a:buSzPct val="45833"/>
              <a:buFont typeface="Arial"/>
              <a:buNone/>
            </a:pPr>
            <a:r>
              <a:rPr lang="ru" sz="2400" dirty="0" smtClean="0">
                <a:solidFill>
                  <a:srgbClr val="F3F3F3"/>
                </a:solidFill>
              </a:rPr>
              <a:t>     </a:t>
            </a:r>
            <a:r>
              <a:rPr lang="ru" sz="2400" dirty="0" smtClean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Каждому </a:t>
            </a:r>
            <a:r>
              <a:rPr lang="ru" sz="24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действительному числу х соответствует единственная точка единичной окружности Р</a:t>
            </a:r>
            <a:r>
              <a:rPr lang="ru" sz="2400" baseline="-250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" sz="24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, получаемая поворотом точки Р</a:t>
            </a:r>
            <a:r>
              <a:rPr lang="ru" sz="2400" baseline="-250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" sz="24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(1; 0) на угол, равный х радиан. Точка Р</a:t>
            </a:r>
            <a:r>
              <a:rPr lang="ru" sz="2400" baseline="-250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" sz="24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 имеет ординату, равную sinх. Следовательно, для любого х определено значение функции синус.</a:t>
            </a:r>
          </a:p>
          <a:p>
            <a:endParaRPr lang="ru" sz="2400" dirty="0">
              <a:solidFill>
                <a:srgbClr val="F3F3F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854948" y="216537"/>
            <a:ext cx="7831799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buNone/>
            </a:pPr>
            <a:r>
              <a:rPr lang="ru" sz="3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Свойства функции синус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854948" y="1579562"/>
            <a:ext cx="7982399" cy="4988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ru" sz="1100" b="1" dirty="0">
                <a:solidFill>
                  <a:srgbClr val="F3F3F3"/>
                </a:solidFill>
              </a:rPr>
              <a:t>
</a:t>
            </a:r>
          </a:p>
          <a:p>
            <a:endParaRPr lang="ru" sz="1100" b="1" dirty="0">
              <a:solidFill>
                <a:srgbClr val="F3F3F3"/>
              </a:solidFill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854948" y="216537"/>
            <a:ext cx="7831799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 sz="3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Свойства функции синус</a:t>
            </a:r>
          </a:p>
        </p:txBody>
      </p:sp>
      <p:sp>
        <p:nvSpPr>
          <p:cNvPr id="89" name="Shape 89"/>
          <p:cNvSpPr txBox="1"/>
          <p:nvPr/>
        </p:nvSpPr>
        <p:spPr>
          <a:xfrm>
            <a:off x="914400" y="2257800"/>
            <a:ext cx="7312500" cy="3000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ru" sz="24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" sz="2400" b="1" i="1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Множеством значений функции синус является промежуток</a:t>
            </a:r>
            <a:r>
              <a:rPr lang="ru" sz="24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 [-1; 1], т. е. Е(у) = [-1;1]</a:t>
            </a:r>
          </a:p>
          <a:p>
            <a:endParaRPr lang="ru" sz="2400" dirty="0">
              <a:solidFill>
                <a:srgbClr val="F3F3F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rtl="0">
              <a:buNone/>
            </a:pPr>
            <a:r>
              <a:rPr lang="ru" sz="2400" dirty="0">
                <a:solidFill>
                  <a:srgbClr val="F3F3F3"/>
                </a:solidFill>
                <a:latin typeface="Times New Roman" pitchFamily="18" charset="0"/>
                <a:cs typeface="Times New Roman" pitchFamily="18" charset="0"/>
              </a:rPr>
              <a:t>Это следует из определения синуса: ордината любой точки единичной окружности удовлетворяет условию  -1≤y≤1</a:t>
            </a:r>
          </a:p>
          <a:p>
            <a:endParaRPr lang="ru" sz="2400" dirty="0">
              <a:solidFill>
                <a:srgbClr val="F3F3F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856800" y="2438400"/>
            <a:ext cx="7982399" cy="32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Пусть точка Р</a:t>
            </a:r>
            <a:r>
              <a:rPr lang="ru" baseline="-25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получена при повороте точки Р</a:t>
            </a:r>
            <a:r>
              <a:rPr lang="ru" baseline="-25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на x радиан, а точка Р</a:t>
            </a:r>
            <a:r>
              <a:rPr lang="ru" baseline="-25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-x</a:t>
            </a: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получена при повороте точки Р</a:t>
            </a:r>
            <a:r>
              <a:rPr lang="ru" baseline="-25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на -х радиан.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Треугольник ОР</a:t>
            </a:r>
            <a:r>
              <a:rPr lang="ru" baseline="-25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" baseline="-25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-x</a:t>
            </a: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является равнобедренным; ON — биссектриса угла Р</a:t>
            </a:r>
            <a:r>
              <a:rPr lang="ru" baseline="-25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ОР</a:t>
            </a:r>
            <a:r>
              <a:rPr lang="ru" baseline="-25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-x</a:t>
            </a: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значит, ON является медианой и высотой, проведенной к стороне Р</a:t>
            </a:r>
            <a:r>
              <a:rPr lang="ru" baseline="-25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" baseline="-25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-x</a:t>
            </a: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 Следовательно, P</a:t>
            </a:r>
            <a:r>
              <a:rPr lang="ru" baseline="-25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 = Р</a:t>
            </a:r>
            <a:r>
              <a:rPr lang="ru" baseline="-25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-x</a:t>
            </a: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N, т. е. ординаты точек Р</a:t>
            </a:r>
            <a:r>
              <a:rPr lang="ru" baseline="-25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и Р</a:t>
            </a:r>
            <a:r>
              <a:rPr lang="ru" baseline="-25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-x</a:t>
            </a: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одинаковы по модулю и противоположны по знаку. Это означает, </a:t>
            </a:r>
            <a:endParaRPr lang="ru" sz="18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" sz="18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    что </a:t>
            </a: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sin(</a:t>
            </a:r>
            <a:r>
              <a:rPr lang="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-x</a:t>
            </a: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) = -sin</a:t>
            </a:r>
            <a:r>
              <a:rPr lang="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"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854948" y="216537"/>
            <a:ext cx="7831799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 sz="3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Свойства функции синус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913200" y="2058090"/>
            <a:ext cx="7392600" cy="913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buNone/>
            </a:pPr>
            <a:r>
              <a:rPr lang="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 Функция синус является нечетной, т. е. для любого  x∈R выполняется равенство sin⁡(-x)=-sin⁡x</a:t>
            </a:r>
          </a:p>
          <a:p>
            <a:endParaRPr lang="ru" sz="2400" dirty="0">
              <a:solidFill>
                <a:srgbClr val="FFFFFF"/>
              </a:solidFill>
            </a:endParaRPr>
          </a:p>
          <a:p>
            <a:endParaRPr lang="ru" sz="2400" dirty="0">
              <a:solidFill>
                <a:srgbClr val="FFFFFF"/>
              </a:solidFill>
            </a:endParaRPr>
          </a:p>
        </p:txBody>
      </p:sp>
      <p:sp>
        <p:nvSpPr>
          <p:cNvPr id="97" name="Shape 97"/>
          <p:cNvSpPr/>
          <p:nvPr/>
        </p:nvSpPr>
        <p:spPr>
          <a:xfrm>
            <a:off x="3813232" y="5229200"/>
            <a:ext cx="1592535" cy="135241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854948" y="216537"/>
            <a:ext cx="7831799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 sz="3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График </a:t>
            </a:r>
            <a:r>
              <a:rPr lang="ru" sz="3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функции синус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913200" y="2058090"/>
            <a:ext cx="7392600" cy="913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 lang="ru" sz="2400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259632" y="1916832"/>
            <a:ext cx="7355071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9632" y="5389697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Нули функции: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651688" y="5805264"/>
                <a:ext cx="44049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𝑠𝑖𝑛𝑥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=0 при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ru-RU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, где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2400" i="1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1688" y="5805264"/>
                <a:ext cx="4404988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Овал 3"/>
          <p:cNvSpPr/>
          <p:nvPr/>
        </p:nvSpPr>
        <p:spPr>
          <a:xfrm>
            <a:off x="1844932" y="2935120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302440" y="2916648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535812" y="2916648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6750712" y="2916648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7974848" y="2907412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3059832" y="2925884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3925016"/>
                  </p:ext>
                </p:extLst>
              </p:nvPr>
            </p:nvGraphicFramePr>
            <p:xfrm>
              <a:off x="1880936" y="4077072"/>
              <a:ext cx="6096000" cy="103613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i="1" smtClean="0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i="1" smtClean="0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i="1" smtClean="0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i="1" smtClean="0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5</m:t>
                                    </m:r>
                                    <m:r>
                                      <a:rPr lang="ru-RU" i="1" smtClean="0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i="1" smtClean="0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𝑠𝑖𝑛𝑥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  <a:p>
                          <a:pPr algn="ctr"/>
                          <a:endParaRPr lang="ru-RU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ru-RU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ru-RU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  <a:p>
                          <a:pPr algn="ctr"/>
                          <a:endParaRPr lang="ru-RU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3925016"/>
                  </p:ext>
                </p:extLst>
              </p:nvPr>
            </p:nvGraphicFramePr>
            <p:xfrm>
              <a:off x="1880936" y="4077072"/>
              <a:ext cx="6096000" cy="103613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49657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00" t="-1235" r="-700000" b="-1098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00" t="-1235" r="-600000" b="-1098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800" t="-1235" r="-500000" b="-1098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0800" t="-1235" r="-400000" b="-1098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0800" t="-1235" r="-300000" b="-1098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00800" t="-1235" r="-200000" b="-1098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00800" t="-1235" r="-100000" b="-1098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00800" t="-1235" b="-109877"/>
                          </a:stretch>
                        </a:blipFill>
                      </a:tcPr>
                    </a:tc>
                  </a:tr>
                  <a:tr h="53956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00" t="-92135" r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00" t="-92135" r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800" t="-92135" r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0800" t="-92135" r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0800" t="-92135" r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00800" t="-92135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00800" t="-92135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00800" t="-9213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0919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854948" y="216537"/>
            <a:ext cx="7831799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 sz="3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График </a:t>
            </a:r>
            <a:r>
              <a:rPr lang="ru" sz="3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функции синус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913200" y="2058090"/>
            <a:ext cx="7392600" cy="913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 lang="ru" sz="2400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259632" y="1916832"/>
            <a:ext cx="7355071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9632" y="4221088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Интервалы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знакопостоянства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680412" y="4795545"/>
                <a:ext cx="62015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𝑠𝑖𝑛𝑥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&gt;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0 </m:t>
                      </m:r>
                      <m:r>
                        <a:rPr lang="ru-RU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при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∈(2</m:t>
                      </m:r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;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+2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), где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2400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0412" y="4795545"/>
                <a:ext cx="6201569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олилиния 4"/>
          <p:cNvSpPr/>
          <p:nvPr/>
        </p:nvSpPr>
        <p:spPr>
          <a:xfrm>
            <a:off x="4350327" y="2567554"/>
            <a:ext cx="1209964" cy="369610"/>
          </a:xfrm>
          <a:custGeom>
            <a:avLst/>
            <a:gdLst>
              <a:gd name="connsiteX0" fmla="*/ 0 w 1209964"/>
              <a:gd name="connsiteY0" fmla="*/ 369610 h 369610"/>
              <a:gd name="connsiteX1" fmla="*/ 332509 w 1209964"/>
              <a:gd name="connsiteY1" fmla="*/ 101755 h 369610"/>
              <a:gd name="connsiteX2" fmla="*/ 609600 w 1209964"/>
              <a:gd name="connsiteY2" fmla="*/ 155 h 369610"/>
              <a:gd name="connsiteX3" fmla="*/ 932873 w 1209964"/>
              <a:gd name="connsiteY3" fmla="*/ 120228 h 369610"/>
              <a:gd name="connsiteX4" fmla="*/ 1209964 w 1209964"/>
              <a:gd name="connsiteY4" fmla="*/ 360374 h 369610"/>
              <a:gd name="connsiteX5" fmla="*/ 1209964 w 1209964"/>
              <a:gd name="connsiteY5" fmla="*/ 360374 h 369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9964" h="369610">
                <a:moveTo>
                  <a:pt x="0" y="369610"/>
                </a:moveTo>
                <a:cubicBezTo>
                  <a:pt x="115454" y="266470"/>
                  <a:pt x="230909" y="163331"/>
                  <a:pt x="332509" y="101755"/>
                </a:cubicBezTo>
                <a:cubicBezTo>
                  <a:pt x="434109" y="40179"/>
                  <a:pt x="509539" y="-2924"/>
                  <a:pt x="609600" y="155"/>
                </a:cubicBezTo>
                <a:cubicBezTo>
                  <a:pt x="709661" y="3234"/>
                  <a:pt x="832812" y="60191"/>
                  <a:pt x="932873" y="120228"/>
                </a:cubicBezTo>
                <a:cubicBezTo>
                  <a:pt x="1032934" y="180264"/>
                  <a:pt x="1209964" y="360374"/>
                  <a:pt x="1209964" y="360374"/>
                </a:cubicBezTo>
                <a:lnTo>
                  <a:pt x="1209964" y="360374"/>
                </a:ln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6804248" y="2558318"/>
            <a:ext cx="1209964" cy="369610"/>
          </a:xfrm>
          <a:custGeom>
            <a:avLst/>
            <a:gdLst>
              <a:gd name="connsiteX0" fmla="*/ 0 w 1209964"/>
              <a:gd name="connsiteY0" fmla="*/ 369610 h 369610"/>
              <a:gd name="connsiteX1" fmla="*/ 332509 w 1209964"/>
              <a:gd name="connsiteY1" fmla="*/ 101755 h 369610"/>
              <a:gd name="connsiteX2" fmla="*/ 609600 w 1209964"/>
              <a:gd name="connsiteY2" fmla="*/ 155 h 369610"/>
              <a:gd name="connsiteX3" fmla="*/ 932873 w 1209964"/>
              <a:gd name="connsiteY3" fmla="*/ 120228 h 369610"/>
              <a:gd name="connsiteX4" fmla="*/ 1209964 w 1209964"/>
              <a:gd name="connsiteY4" fmla="*/ 360374 h 369610"/>
              <a:gd name="connsiteX5" fmla="*/ 1209964 w 1209964"/>
              <a:gd name="connsiteY5" fmla="*/ 360374 h 369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9964" h="369610">
                <a:moveTo>
                  <a:pt x="0" y="369610"/>
                </a:moveTo>
                <a:cubicBezTo>
                  <a:pt x="115454" y="266470"/>
                  <a:pt x="230909" y="163331"/>
                  <a:pt x="332509" y="101755"/>
                </a:cubicBezTo>
                <a:cubicBezTo>
                  <a:pt x="434109" y="40179"/>
                  <a:pt x="509539" y="-2924"/>
                  <a:pt x="609600" y="155"/>
                </a:cubicBezTo>
                <a:cubicBezTo>
                  <a:pt x="709661" y="3234"/>
                  <a:pt x="832812" y="60191"/>
                  <a:pt x="932873" y="120228"/>
                </a:cubicBezTo>
                <a:cubicBezTo>
                  <a:pt x="1032934" y="180264"/>
                  <a:pt x="1209964" y="360374"/>
                  <a:pt x="1209964" y="360374"/>
                </a:cubicBezTo>
                <a:lnTo>
                  <a:pt x="1209964" y="360374"/>
                </a:ln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1898468" y="2604424"/>
            <a:ext cx="1209964" cy="369610"/>
          </a:xfrm>
          <a:custGeom>
            <a:avLst/>
            <a:gdLst>
              <a:gd name="connsiteX0" fmla="*/ 0 w 1209964"/>
              <a:gd name="connsiteY0" fmla="*/ 369610 h 369610"/>
              <a:gd name="connsiteX1" fmla="*/ 332509 w 1209964"/>
              <a:gd name="connsiteY1" fmla="*/ 101755 h 369610"/>
              <a:gd name="connsiteX2" fmla="*/ 609600 w 1209964"/>
              <a:gd name="connsiteY2" fmla="*/ 155 h 369610"/>
              <a:gd name="connsiteX3" fmla="*/ 932873 w 1209964"/>
              <a:gd name="connsiteY3" fmla="*/ 120228 h 369610"/>
              <a:gd name="connsiteX4" fmla="*/ 1209964 w 1209964"/>
              <a:gd name="connsiteY4" fmla="*/ 360374 h 369610"/>
              <a:gd name="connsiteX5" fmla="*/ 1209964 w 1209964"/>
              <a:gd name="connsiteY5" fmla="*/ 360374 h 369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9964" h="369610">
                <a:moveTo>
                  <a:pt x="0" y="369610"/>
                </a:moveTo>
                <a:cubicBezTo>
                  <a:pt x="115454" y="266470"/>
                  <a:pt x="230909" y="163331"/>
                  <a:pt x="332509" y="101755"/>
                </a:cubicBezTo>
                <a:cubicBezTo>
                  <a:pt x="434109" y="40179"/>
                  <a:pt x="509539" y="-2924"/>
                  <a:pt x="609600" y="155"/>
                </a:cubicBezTo>
                <a:cubicBezTo>
                  <a:pt x="709661" y="3234"/>
                  <a:pt x="832812" y="60191"/>
                  <a:pt x="932873" y="120228"/>
                </a:cubicBezTo>
                <a:cubicBezTo>
                  <a:pt x="1032934" y="180264"/>
                  <a:pt x="1209964" y="360374"/>
                  <a:pt x="1209964" y="360374"/>
                </a:cubicBezTo>
                <a:lnTo>
                  <a:pt x="1209964" y="360374"/>
                </a:ln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307745" y="5373216"/>
                <a:ext cx="67441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𝑠𝑖𝑛𝑥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0 </m:t>
                      </m:r>
                      <m:r>
                        <a:rPr lang="ru-RU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при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∈(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+2</m:t>
                      </m:r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;2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+2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), где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2400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7745" y="5373216"/>
                <a:ext cx="6744154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Полилиния 17"/>
          <p:cNvSpPr/>
          <p:nvPr/>
        </p:nvSpPr>
        <p:spPr>
          <a:xfrm rot="10800000">
            <a:off x="3154043" y="2977698"/>
            <a:ext cx="1209964" cy="369610"/>
          </a:xfrm>
          <a:custGeom>
            <a:avLst/>
            <a:gdLst>
              <a:gd name="connsiteX0" fmla="*/ 0 w 1209964"/>
              <a:gd name="connsiteY0" fmla="*/ 369610 h 369610"/>
              <a:gd name="connsiteX1" fmla="*/ 332509 w 1209964"/>
              <a:gd name="connsiteY1" fmla="*/ 101755 h 369610"/>
              <a:gd name="connsiteX2" fmla="*/ 609600 w 1209964"/>
              <a:gd name="connsiteY2" fmla="*/ 155 h 369610"/>
              <a:gd name="connsiteX3" fmla="*/ 932873 w 1209964"/>
              <a:gd name="connsiteY3" fmla="*/ 120228 h 369610"/>
              <a:gd name="connsiteX4" fmla="*/ 1209964 w 1209964"/>
              <a:gd name="connsiteY4" fmla="*/ 360374 h 369610"/>
              <a:gd name="connsiteX5" fmla="*/ 1209964 w 1209964"/>
              <a:gd name="connsiteY5" fmla="*/ 360374 h 369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9964" h="369610">
                <a:moveTo>
                  <a:pt x="0" y="369610"/>
                </a:moveTo>
                <a:cubicBezTo>
                  <a:pt x="115454" y="266470"/>
                  <a:pt x="230909" y="163331"/>
                  <a:pt x="332509" y="101755"/>
                </a:cubicBezTo>
                <a:cubicBezTo>
                  <a:pt x="434109" y="40179"/>
                  <a:pt x="509539" y="-2924"/>
                  <a:pt x="609600" y="155"/>
                </a:cubicBezTo>
                <a:cubicBezTo>
                  <a:pt x="709661" y="3234"/>
                  <a:pt x="832812" y="60191"/>
                  <a:pt x="932873" y="120228"/>
                </a:cubicBezTo>
                <a:cubicBezTo>
                  <a:pt x="1032934" y="180264"/>
                  <a:pt x="1209964" y="360374"/>
                  <a:pt x="1209964" y="360374"/>
                </a:cubicBezTo>
                <a:lnTo>
                  <a:pt x="1209964" y="360374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 rot="10800000">
            <a:off x="5594284" y="2962463"/>
            <a:ext cx="1209964" cy="369610"/>
          </a:xfrm>
          <a:custGeom>
            <a:avLst/>
            <a:gdLst>
              <a:gd name="connsiteX0" fmla="*/ 0 w 1209964"/>
              <a:gd name="connsiteY0" fmla="*/ 369610 h 369610"/>
              <a:gd name="connsiteX1" fmla="*/ 332509 w 1209964"/>
              <a:gd name="connsiteY1" fmla="*/ 101755 h 369610"/>
              <a:gd name="connsiteX2" fmla="*/ 609600 w 1209964"/>
              <a:gd name="connsiteY2" fmla="*/ 155 h 369610"/>
              <a:gd name="connsiteX3" fmla="*/ 932873 w 1209964"/>
              <a:gd name="connsiteY3" fmla="*/ 120228 h 369610"/>
              <a:gd name="connsiteX4" fmla="*/ 1209964 w 1209964"/>
              <a:gd name="connsiteY4" fmla="*/ 360374 h 369610"/>
              <a:gd name="connsiteX5" fmla="*/ 1209964 w 1209964"/>
              <a:gd name="connsiteY5" fmla="*/ 360374 h 369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9964" h="369610">
                <a:moveTo>
                  <a:pt x="0" y="369610"/>
                </a:moveTo>
                <a:cubicBezTo>
                  <a:pt x="115454" y="266470"/>
                  <a:pt x="230909" y="163331"/>
                  <a:pt x="332509" y="101755"/>
                </a:cubicBezTo>
                <a:cubicBezTo>
                  <a:pt x="434109" y="40179"/>
                  <a:pt x="509539" y="-2924"/>
                  <a:pt x="609600" y="155"/>
                </a:cubicBezTo>
                <a:cubicBezTo>
                  <a:pt x="709661" y="3234"/>
                  <a:pt x="832812" y="60191"/>
                  <a:pt x="932873" y="120228"/>
                </a:cubicBezTo>
                <a:cubicBezTo>
                  <a:pt x="1032934" y="180264"/>
                  <a:pt x="1209964" y="360374"/>
                  <a:pt x="1209964" y="360374"/>
                </a:cubicBezTo>
                <a:lnTo>
                  <a:pt x="1209964" y="360374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1522604" y="2996952"/>
            <a:ext cx="353330" cy="298050"/>
          </a:xfrm>
          <a:custGeom>
            <a:avLst/>
            <a:gdLst>
              <a:gd name="connsiteX0" fmla="*/ 353330 w 353330"/>
              <a:gd name="connsiteY0" fmla="*/ 0 h 298050"/>
              <a:gd name="connsiteX1" fmla="*/ 202501 w 353330"/>
              <a:gd name="connsiteY1" fmla="*/ 179109 h 298050"/>
              <a:gd name="connsiteX2" fmla="*/ 13965 w 353330"/>
              <a:gd name="connsiteY2" fmla="*/ 292230 h 298050"/>
              <a:gd name="connsiteX3" fmla="*/ 13965 w 353330"/>
              <a:gd name="connsiteY3" fmla="*/ 282804 h 298050"/>
              <a:gd name="connsiteX4" fmla="*/ 13965 w 353330"/>
              <a:gd name="connsiteY4" fmla="*/ 282804 h 298050"/>
              <a:gd name="connsiteX5" fmla="*/ 13965 w 353330"/>
              <a:gd name="connsiteY5" fmla="*/ 292230 h 298050"/>
              <a:gd name="connsiteX6" fmla="*/ 13965 w 353330"/>
              <a:gd name="connsiteY6" fmla="*/ 292230 h 298050"/>
              <a:gd name="connsiteX7" fmla="*/ 13965 w 353330"/>
              <a:gd name="connsiteY7" fmla="*/ 292230 h 29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3330" h="298050">
                <a:moveTo>
                  <a:pt x="353330" y="0"/>
                </a:moveTo>
                <a:cubicBezTo>
                  <a:pt x="306196" y="65202"/>
                  <a:pt x="259062" y="130404"/>
                  <a:pt x="202501" y="179109"/>
                </a:cubicBezTo>
                <a:cubicBezTo>
                  <a:pt x="145940" y="227814"/>
                  <a:pt x="45388" y="274947"/>
                  <a:pt x="13965" y="292230"/>
                </a:cubicBezTo>
                <a:cubicBezTo>
                  <a:pt x="-17458" y="309513"/>
                  <a:pt x="13965" y="282804"/>
                  <a:pt x="13965" y="282804"/>
                </a:cubicBezTo>
                <a:lnTo>
                  <a:pt x="13965" y="282804"/>
                </a:lnTo>
                <a:lnTo>
                  <a:pt x="13965" y="292230"/>
                </a:lnTo>
                <a:lnTo>
                  <a:pt x="13965" y="292230"/>
                </a:lnTo>
                <a:lnTo>
                  <a:pt x="13965" y="292230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8041064" y="2941163"/>
            <a:ext cx="386499" cy="273404"/>
          </a:xfrm>
          <a:custGeom>
            <a:avLst/>
            <a:gdLst>
              <a:gd name="connsiteX0" fmla="*/ 0 w 386499"/>
              <a:gd name="connsiteY0" fmla="*/ 0 h 273404"/>
              <a:gd name="connsiteX1" fmla="*/ 169682 w 386499"/>
              <a:gd name="connsiteY1" fmla="*/ 150829 h 273404"/>
              <a:gd name="connsiteX2" fmla="*/ 301658 w 386499"/>
              <a:gd name="connsiteY2" fmla="*/ 254524 h 273404"/>
              <a:gd name="connsiteX3" fmla="*/ 386499 w 386499"/>
              <a:gd name="connsiteY3" fmla="*/ 273377 h 273404"/>
              <a:gd name="connsiteX4" fmla="*/ 386499 w 386499"/>
              <a:gd name="connsiteY4" fmla="*/ 273377 h 273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499" h="273404">
                <a:moveTo>
                  <a:pt x="0" y="0"/>
                </a:moveTo>
                <a:cubicBezTo>
                  <a:pt x="59703" y="54204"/>
                  <a:pt x="119406" y="108408"/>
                  <a:pt x="169682" y="150829"/>
                </a:cubicBezTo>
                <a:cubicBezTo>
                  <a:pt x="219958" y="193250"/>
                  <a:pt x="265522" y="234099"/>
                  <a:pt x="301658" y="254524"/>
                </a:cubicBezTo>
                <a:cubicBezTo>
                  <a:pt x="337794" y="274949"/>
                  <a:pt x="386499" y="273377"/>
                  <a:pt x="386499" y="273377"/>
                </a:cubicBezTo>
                <a:lnTo>
                  <a:pt x="386499" y="273377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91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854948" y="216537"/>
            <a:ext cx="7831799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 sz="3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График </a:t>
            </a:r>
            <a:r>
              <a:rPr lang="ru" sz="3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функции синус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913200" y="2058090"/>
            <a:ext cx="7392600" cy="913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 lang="ru" sz="2400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259632" y="1916832"/>
            <a:ext cx="7355071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9632" y="4221088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Синус возрастает на отрезках: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55776" y="4653205"/>
                <a:ext cx="4514954" cy="719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ru-RU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ru-RU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ru-RU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ru-RU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+2</m:t>
                          </m:r>
                          <m:r>
                            <a:rPr lang="ru-RU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;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</m:d>
                      <m:r>
                        <a:rPr lang="ru-RU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, где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2400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4653205"/>
                <a:ext cx="4514954" cy="7199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1259632" y="5373146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Синус убывает на отрезках: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55776" y="5773256"/>
                <a:ext cx="4412811" cy="7961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ru-RU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ru-RU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ru-RU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+2</m:t>
                          </m:r>
                          <m:r>
                            <a:rPr lang="ru-RU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;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ru-RU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</m:d>
                      <m:r>
                        <a:rPr lang="ru-RU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, где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2400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5773256"/>
                <a:ext cx="4412811" cy="79611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769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854948" y="216537"/>
            <a:ext cx="7831799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 sz="3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График </a:t>
            </a:r>
            <a:r>
              <a:rPr lang="ru" sz="3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функции синус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913200" y="2058090"/>
            <a:ext cx="7392600" cy="913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 lang="ru" sz="2400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259632" y="1916832"/>
            <a:ext cx="7355071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9632" y="4149080"/>
            <a:ext cx="7128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Синус принимает наибольшее значение, равное 1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771800" y="4572530"/>
                <a:ext cx="3903313" cy="719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при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ru-RU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ru-RU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+2</m:t>
                      </m:r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ru-RU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, где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2400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4572530"/>
                <a:ext cx="3903313" cy="7199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Овал 9"/>
          <p:cNvSpPr/>
          <p:nvPr/>
        </p:nvSpPr>
        <p:spPr>
          <a:xfrm>
            <a:off x="4925284" y="2514990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7398784" y="2488222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6146940" y="3284984"/>
            <a:ext cx="72008" cy="72008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465296" y="2560230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3654368" y="3320988"/>
            <a:ext cx="72008" cy="72008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241694" y="5292471"/>
            <a:ext cx="7128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Синус принимает наименьшее значение, равное -1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789739" y="5692581"/>
                <a:ext cx="4183838" cy="719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при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ru-RU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ru-RU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+2</m:t>
                      </m:r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ru-RU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, где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2400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9739" y="5692581"/>
                <a:ext cx="4183838" cy="71994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471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a7d18bfcdadc1b24cb63a6cf36fb926796428"/>
</p:tagLst>
</file>

<file path=ppt/theme/theme1.xml><?xml version="1.0" encoding="utf-8"?>
<a:theme xmlns:a="http://schemas.openxmlformats.org/drawingml/2006/main" name="Custom Theme">
  <a:themeElements>
    <a:clrScheme name="Custom 129">
      <a:dk1>
        <a:srgbClr val="000000"/>
      </a:dk1>
      <a:lt1>
        <a:srgbClr val="FFFFFF"/>
      </a:lt1>
      <a:dk2>
        <a:srgbClr val="5956A7"/>
      </a:dk2>
      <a:lt2>
        <a:srgbClr val="FED47D"/>
      </a:lt2>
      <a:accent1>
        <a:srgbClr val="FF7500"/>
      </a:accent1>
      <a:accent2>
        <a:srgbClr val="8B87FF"/>
      </a:accent2>
      <a:accent3>
        <a:srgbClr val="BF8AC9"/>
      </a:accent3>
      <a:accent4>
        <a:srgbClr val="A14141"/>
      </a:accent4>
      <a:accent5>
        <a:srgbClr val="E06163"/>
      </a:accent5>
      <a:accent6>
        <a:srgbClr val="BB8107"/>
      </a:accent6>
      <a:hlink>
        <a:srgbClr val="FF7500"/>
      </a:hlink>
      <a:folHlink>
        <a:srgbClr val="A7A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567</Words>
  <Application>Microsoft Office PowerPoint</Application>
  <PresentationFormat>Экран (4:3)</PresentationFormat>
  <Paragraphs>65</Paragraphs>
  <Slides>11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Custom Theme</vt:lpstr>
      <vt:lpstr>Тригонометрические функции. Синус.</vt:lpstr>
      <vt:lpstr>Определение синуса и косинуса Определение синуса и косинуса острого угла прямоугольного треугольника</vt:lpstr>
      <vt:lpstr>Презентация PowerPoint</vt:lpstr>
      <vt:lpstr>Значения и знаки синуса и косинуса Значения и знаки синуса и косинуса Знаки синуса по четвертям</vt:lpstr>
      <vt:lpstr>Свойства функции синус</vt:lpstr>
      <vt:lpstr>Свойства функции синус</vt:lpstr>
      <vt:lpstr>Свойства функции синус</vt:lpstr>
      <vt:lpstr>График функции синус</vt:lpstr>
      <vt:lpstr>График функции синус</vt:lpstr>
      <vt:lpstr>График функции синус</vt:lpstr>
      <vt:lpstr>График функции синус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Тригонометрические функции</dc:title>
  <cp:lastModifiedBy>Людмила</cp:lastModifiedBy>
  <cp:revision>14</cp:revision>
  <dcterms:modified xsi:type="dcterms:W3CDTF">2013-10-24T12:02:22Z</dcterms:modified>
</cp:coreProperties>
</file>