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2" r:id="rId5"/>
    <p:sldId id="258" r:id="rId6"/>
    <p:sldId id="265" r:id="rId7"/>
    <p:sldId id="264" r:id="rId8"/>
    <p:sldId id="259" r:id="rId9"/>
    <p:sldId id="268" r:id="rId10"/>
    <p:sldId id="267" r:id="rId11"/>
    <p:sldId id="266" r:id="rId12"/>
    <p:sldId id="260" r:id="rId13"/>
    <p:sldId id="26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150-8A3E-43C7-9B85-551BDD3F509B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F522-B52D-4E4D-8F6E-8A459E4975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4353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150-8A3E-43C7-9B85-551BDD3F509B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F522-B52D-4E4D-8F6E-8A459E4975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2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150-8A3E-43C7-9B85-551BDD3F509B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F522-B52D-4E4D-8F6E-8A459E4975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5677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150-8A3E-43C7-9B85-551BDD3F509B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F522-B52D-4E4D-8F6E-8A459E4975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9875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150-8A3E-43C7-9B85-551BDD3F509B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F522-B52D-4E4D-8F6E-8A459E4975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2402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150-8A3E-43C7-9B85-551BDD3F509B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F522-B52D-4E4D-8F6E-8A459E4975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0191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150-8A3E-43C7-9B85-551BDD3F509B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F522-B52D-4E4D-8F6E-8A459E4975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7635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150-8A3E-43C7-9B85-551BDD3F509B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F522-B52D-4E4D-8F6E-8A459E4975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47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150-8A3E-43C7-9B85-551BDD3F509B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F522-B52D-4E4D-8F6E-8A459E4975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1101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150-8A3E-43C7-9B85-551BDD3F509B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F522-B52D-4E4D-8F6E-8A459E4975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354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150-8A3E-43C7-9B85-551BDD3F509B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F522-B52D-4E4D-8F6E-8A459E4975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5891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109728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3941763"/>
            <a:ext cx="109728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1CE34E03-7B63-4CA4-A6C5-A6FC1476E7D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6495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109728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3941763"/>
            <a:ext cx="109728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2B5C5A8A-53A3-4CC6-81B2-B86534DC9FA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108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41000">
              <a:schemeClr val="accent5">
                <a:lumMod val="45000"/>
                <a:lumOff val="55000"/>
              </a:schemeClr>
            </a:gs>
            <a:gs pos="55000">
              <a:schemeClr val="accent5">
                <a:lumMod val="45000"/>
                <a:lumOff val="55000"/>
              </a:schemeClr>
            </a:gs>
            <a:gs pos="85000">
              <a:schemeClr val="accent5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55150-8A3E-43C7-9B85-551BDD3F509B}" type="datetimeFigureOut">
              <a:rPr lang="ru-RU" smtClean="0"/>
              <a:pPr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9F522-B52D-4E4D-8F6E-8A459E4975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0639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Опрос по теме</a:t>
            </a:r>
            <a:br>
              <a:rPr lang="ru-RU" dirty="0" smtClean="0"/>
            </a:br>
            <a:r>
              <a:rPr lang="ru-RU" dirty="0" smtClean="0"/>
              <a:t>Земледелие и скотоводство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1175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77814"/>
            <a:ext cx="8291512" cy="1139825"/>
          </a:xfrm>
        </p:spPr>
        <p:txBody>
          <a:bodyPr/>
          <a:lstStyle/>
          <a:p>
            <a:r>
              <a:rPr lang="ru-RU" sz="3600"/>
              <a:t>Что такое земледелие?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9150" y="1600200"/>
            <a:ext cx="6851650" cy="49974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6600" dirty="0"/>
              <a:t>1.Земледелие возникло из:</a:t>
            </a:r>
          </a:p>
          <a:p>
            <a:pPr>
              <a:lnSpc>
                <a:spcPct val="80000"/>
              </a:lnSpc>
            </a:pPr>
            <a:r>
              <a:rPr lang="ru-RU" sz="4800" dirty="0"/>
              <a:t>А) охоты</a:t>
            </a:r>
          </a:p>
          <a:p>
            <a:pPr>
              <a:lnSpc>
                <a:spcPct val="80000"/>
              </a:lnSpc>
            </a:pPr>
            <a:r>
              <a:rPr lang="ru-RU" sz="4800" dirty="0"/>
              <a:t>Б) собирательства</a:t>
            </a:r>
          </a:p>
          <a:p>
            <a:pPr>
              <a:lnSpc>
                <a:spcPct val="80000"/>
              </a:lnSpc>
            </a:pPr>
            <a:r>
              <a:rPr lang="ru-RU" sz="4800" dirty="0"/>
              <a:t>В) рыболовства</a:t>
            </a:r>
          </a:p>
          <a:p>
            <a:pPr>
              <a:lnSpc>
                <a:spcPct val="80000"/>
              </a:lnSpc>
            </a:pPr>
            <a:r>
              <a:rPr lang="ru-RU" sz="4800" dirty="0"/>
              <a:t>Г) </a:t>
            </a:r>
            <a:r>
              <a:rPr lang="ru-RU" sz="4800" dirty="0" smtClean="0"/>
              <a:t>ремесла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3264005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77814"/>
            <a:ext cx="8291512" cy="1139825"/>
          </a:xfrm>
        </p:spPr>
        <p:txBody>
          <a:bodyPr/>
          <a:lstStyle/>
          <a:p>
            <a:r>
              <a:rPr lang="ru-RU" sz="3600"/>
              <a:t>Что такое земледелие?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9150" y="1600200"/>
            <a:ext cx="6851650" cy="49974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800" dirty="0" smtClean="0"/>
              <a:t>2</a:t>
            </a:r>
            <a:r>
              <a:rPr lang="ru-RU" sz="4800" dirty="0"/>
              <a:t>. Найдите лишнее:</a:t>
            </a:r>
            <a:endParaRPr lang="ru-RU" sz="4800" i="1" dirty="0"/>
          </a:p>
          <a:p>
            <a:pPr>
              <a:lnSpc>
                <a:spcPct val="80000"/>
              </a:lnSpc>
            </a:pPr>
            <a:r>
              <a:rPr lang="ru-RU" sz="4800" i="1" dirty="0"/>
              <a:t>В земледельческих работах применяли</a:t>
            </a:r>
            <a:r>
              <a:rPr lang="ru-RU" sz="4800" dirty="0"/>
              <a:t>:</a:t>
            </a:r>
          </a:p>
          <a:p>
            <a:pPr>
              <a:lnSpc>
                <a:spcPct val="80000"/>
              </a:lnSpc>
            </a:pPr>
            <a:r>
              <a:rPr lang="ru-RU" sz="4800" dirty="0"/>
              <a:t>А) мотыгу</a:t>
            </a:r>
          </a:p>
          <a:p>
            <a:pPr>
              <a:lnSpc>
                <a:spcPct val="80000"/>
              </a:lnSpc>
            </a:pPr>
            <a:r>
              <a:rPr lang="ru-RU" sz="4800" dirty="0"/>
              <a:t>Б) серп</a:t>
            </a:r>
          </a:p>
          <a:p>
            <a:pPr>
              <a:lnSpc>
                <a:spcPct val="80000"/>
              </a:lnSpc>
            </a:pPr>
            <a:r>
              <a:rPr lang="ru-RU" sz="4800" dirty="0"/>
              <a:t>В) каменный топор</a:t>
            </a:r>
          </a:p>
          <a:p>
            <a:pPr>
              <a:lnSpc>
                <a:spcPct val="80000"/>
              </a:lnSpc>
            </a:pPr>
            <a:r>
              <a:rPr lang="ru-RU" sz="4800" dirty="0"/>
              <a:t>Г) гончарный </a:t>
            </a:r>
            <a:r>
              <a:rPr lang="ru-RU" sz="4800" dirty="0" smtClean="0"/>
              <a:t>круг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2870194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77814"/>
            <a:ext cx="8291512" cy="1139825"/>
          </a:xfrm>
        </p:spPr>
        <p:txBody>
          <a:bodyPr/>
          <a:lstStyle/>
          <a:p>
            <a:r>
              <a:rPr lang="ru-RU" sz="3600"/>
              <a:t>Что такое земледелие?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1892" y="1600200"/>
            <a:ext cx="9218908" cy="49974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400" dirty="0" smtClean="0"/>
              <a:t>3</a:t>
            </a:r>
            <a:r>
              <a:rPr lang="ru-RU" sz="4400" dirty="0"/>
              <a:t>. Земледелие возникло:</a:t>
            </a:r>
          </a:p>
          <a:p>
            <a:pPr>
              <a:lnSpc>
                <a:spcPct val="80000"/>
              </a:lnSpc>
            </a:pPr>
            <a:r>
              <a:rPr lang="ru-RU" sz="4400" dirty="0"/>
              <a:t>А) более 2 </a:t>
            </a:r>
            <a:r>
              <a:rPr lang="ru-RU" sz="4400" dirty="0" err="1"/>
              <a:t>млн.л.н</a:t>
            </a:r>
            <a:r>
              <a:rPr lang="ru-RU" sz="4400" dirty="0"/>
              <a:t>. в Восточной Африке</a:t>
            </a:r>
          </a:p>
          <a:p>
            <a:pPr>
              <a:lnSpc>
                <a:spcPct val="80000"/>
              </a:lnSpc>
            </a:pPr>
            <a:r>
              <a:rPr lang="ru-RU" sz="4400" dirty="0"/>
              <a:t>Б) около 40 </a:t>
            </a:r>
            <a:r>
              <a:rPr lang="ru-RU" sz="4400" dirty="0" err="1"/>
              <a:t>тыс.л.н</a:t>
            </a:r>
            <a:r>
              <a:rPr lang="ru-RU" sz="4400" dirty="0"/>
              <a:t>. в Северной Африке</a:t>
            </a:r>
          </a:p>
          <a:p>
            <a:pPr>
              <a:lnSpc>
                <a:spcPct val="80000"/>
              </a:lnSpc>
            </a:pPr>
            <a:r>
              <a:rPr lang="ru-RU" sz="4400" dirty="0"/>
              <a:t>В) около 10 </a:t>
            </a:r>
            <a:r>
              <a:rPr lang="ru-RU" sz="4400" dirty="0" err="1"/>
              <a:t>т.л.н</a:t>
            </a:r>
            <a:r>
              <a:rPr lang="ru-RU" sz="4400" dirty="0"/>
              <a:t>. в Западной Азии</a:t>
            </a:r>
          </a:p>
          <a:p>
            <a:pPr>
              <a:lnSpc>
                <a:spcPct val="80000"/>
              </a:lnSpc>
            </a:pPr>
            <a:r>
              <a:rPr lang="ru-RU" sz="4400" dirty="0"/>
              <a:t>Г) около 7 </a:t>
            </a:r>
            <a:r>
              <a:rPr lang="ru-RU" sz="4400" dirty="0" err="1"/>
              <a:t>т.л.н</a:t>
            </a:r>
            <a:r>
              <a:rPr lang="ru-RU" sz="4400" dirty="0"/>
              <a:t>. в </a:t>
            </a:r>
            <a:r>
              <a:rPr lang="ru-RU" sz="4400" dirty="0" err="1"/>
              <a:t>Двуречье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673324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277813"/>
            <a:ext cx="8362950" cy="774700"/>
          </a:xfrm>
        </p:spPr>
        <p:txBody>
          <a:bodyPr/>
          <a:lstStyle/>
          <a:p>
            <a:r>
              <a:rPr lang="ru-RU" sz="3600"/>
              <a:t>Что такое скотоводство?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6976" y="1268413"/>
            <a:ext cx="10127174" cy="525621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6000" dirty="0"/>
              <a:t>4. </a:t>
            </a:r>
            <a:r>
              <a:rPr lang="ru-RU" sz="6000" dirty="0">
                <a:latin typeface="Times New Roman" panose="02020603050405020304" pitchFamily="18" charset="0"/>
              </a:rPr>
              <a:t>Скотоводство возникло из:</a:t>
            </a:r>
          </a:p>
          <a:p>
            <a:pPr>
              <a:lnSpc>
                <a:spcPct val="80000"/>
              </a:lnSpc>
            </a:pPr>
            <a:r>
              <a:rPr lang="ru-RU" sz="6000" dirty="0">
                <a:latin typeface="Times New Roman" panose="02020603050405020304" pitchFamily="18" charset="0"/>
              </a:rPr>
              <a:t>А) охоты</a:t>
            </a:r>
          </a:p>
          <a:p>
            <a:pPr>
              <a:lnSpc>
                <a:spcPct val="80000"/>
              </a:lnSpc>
            </a:pPr>
            <a:r>
              <a:rPr lang="ru-RU" sz="6000" dirty="0">
                <a:latin typeface="Times New Roman" panose="02020603050405020304" pitchFamily="18" charset="0"/>
              </a:rPr>
              <a:t>Б) собирательства</a:t>
            </a:r>
          </a:p>
          <a:p>
            <a:pPr>
              <a:lnSpc>
                <a:spcPct val="80000"/>
              </a:lnSpc>
            </a:pPr>
            <a:r>
              <a:rPr lang="ru-RU" sz="6000" dirty="0">
                <a:latin typeface="Times New Roman" panose="02020603050405020304" pitchFamily="18" charset="0"/>
              </a:rPr>
              <a:t>В) рыболовства</a:t>
            </a:r>
          </a:p>
          <a:p>
            <a:pPr>
              <a:lnSpc>
                <a:spcPct val="80000"/>
              </a:lnSpc>
            </a:pPr>
            <a:r>
              <a:rPr lang="ru-RU" sz="6000" dirty="0">
                <a:latin typeface="Times New Roman" panose="02020603050405020304" pitchFamily="18" charset="0"/>
              </a:rPr>
              <a:t>Г) </a:t>
            </a:r>
            <a:r>
              <a:rPr lang="ru-RU" sz="6000" dirty="0" smtClean="0">
                <a:latin typeface="Times New Roman" panose="02020603050405020304" pitchFamily="18" charset="0"/>
              </a:rPr>
              <a:t>ремесла</a:t>
            </a:r>
            <a:endParaRPr lang="ru-RU" sz="6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929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277813"/>
            <a:ext cx="8362950" cy="774700"/>
          </a:xfrm>
        </p:spPr>
        <p:txBody>
          <a:bodyPr/>
          <a:lstStyle/>
          <a:p>
            <a:r>
              <a:rPr lang="ru-RU" sz="3600"/>
              <a:t>Что такое скотоводство?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68413"/>
            <a:ext cx="8362950" cy="525621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800" dirty="0" smtClean="0">
                <a:latin typeface="Times New Roman" panose="02020603050405020304" pitchFamily="18" charset="0"/>
              </a:rPr>
              <a:t>5</a:t>
            </a:r>
            <a:r>
              <a:rPr lang="ru-RU" sz="4800" dirty="0">
                <a:latin typeface="Times New Roman" panose="02020603050405020304" pitchFamily="18" charset="0"/>
              </a:rPr>
              <a:t>. Первое животное, которое приручили древние люди был(а):</a:t>
            </a:r>
          </a:p>
          <a:p>
            <a:pPr>
              <a:lnSpc>
                <a:spcPct val="80000"/>
              </a:lnSpc>
            </a:pPr>
            <a:r>
              <a:rPr lang="ru-RU" sz="4800" dirty="0">
                <a:latin typeface="Times New Roman" panose="02020603050405020304" pitchFamily="18" charset="0"/>
              </a:rPr>
              <a:t>А) тигр</a:t>
            </a:r>
          </a:p>
          <a:p>
            <a:pPr>
              <a:lnSpc>
                <a:spcPct val="80000"/>
              </a:lnSpc>
            </a:pPr>
            <a:r>
              <a:rPr lang="ru-RU" sz="4800" dirty="0">
                <a:latin typeface="Times New Roman" panose="02020603050405020304" pitchFamily="18" charset="0"/>
              </a:rPr>
              <a:t>Б) лошадь</a:t>
            </a:r>
          </a:p>
          <a:p>
            <a:pPr>
              <a:lnSpc>
                <a:spcPct val="80000"/>
              </a:lnSpc>
            </a:pPr>
            <a:r>
              <a:rPr lang="ru-RU" sz="4800" dirty="0">
                <a:latin typeface="Times New Roman" panose="02020603050405020304" pitchFamily="18" charset="0"/>
              </a:rPr>
              <a:t>В) корова</a:t>
            </a:r>
          </a:p>
          <a:p>
            <a:pPr>
              <a:lnSpc>
                <a:spcPct val="80000"/>
              </a:lnSpc>
            </a:pPr>
            <a:r>
              <a:rPr lang="ru-RU" sz="4800" dirty="0">
                <a:latin typeface="Times New Roman" panose="02020603050405020304" pitchFamily="18" charset="0"/>
              </a:rPr>
              <a:t>Г) </a:t>
            </a:r>
            <a:r>
              <a:rPr lang="ru-RU" sz="4800" dirty="0" smtClean="0">
                <a:latin typeface="Times New Roman" panose="02020603050405020304" pitchFamily="18" charset="0"/>
              </a:rPr>
              <a:t>собака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256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277813"/>
            <a:ext cx="8362950" cy="774700"/>
          </a:xfrm>
        </p:spPr>
        <p:txBody>
          <a:bodyPr/>
          <a:lstStyle/>
          <a:p>
            <a:r>
              <a:rPr lang="ru-RU" sz="3600"/>
              <a:t>Что такое скотоводство?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946" y="1052513"/>
            <a:ext cx="11096786" cy="547211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dirty="0" smtClean="0">
                <a:latin typeface="Times New Roman" panose="02020603050405020304" pitchFamily="18" charset="0"/>
              </a:rPr>
              <a:t>6</a:t>
            </a:r>
            <a:r>
              <a:rPr lang="ru-RU" sz="4000" dirty="0">
                <a:latin typeface="Times New Roman" panose="02020603050405020304" pitchFamily="18" charset="0"/>
              </a:rPr>
              <a:t>. .Назовите принцип, объединяющий эти понятия:</a:t>
            </a:r>
            <a:endParaRPr lang="ru-RU" sz="4000" i="1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i="1" dirty="0">
                <a:latin typeface="Times New Roman" panose="02020603050405020304" pitchFamily="18" charset="0"/>
              </a:rPr>
              <a:t>Собирательство и земледелие, охота и скотоводство</a:t>
            </a:r>
            <a:endParaRPr lang="ru-RU" sz="40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4000" dirty="0">
                <a:latin typeface="Times New Roman" panose="02020603050405020304" pitchFamily="18" charset="0"/>
              </a:rPr>
              <a:t>А) эти занятия позволили первобытным людям выжить в борьбе с природой</a:t>
            </a:r>
          </a:p>
          <a:p>
            <a:pPr>
              <a:lnSpc>
                <a:spcPct val="80000"/>
              </a:lnSpc>
            </a:pPr>
            <a:r>
              <a:rPr lang="ru-RU" sz="4000" dirty="0">
                <a:latin typeface="Times New Roman" panose="02020603050405020304" pitchFamily="18" charset="0"/>
              </a:rPr>
              <a:t>Б) собирательство возникло в одно время с земледелием, охота - со скотоводством</a:t>
            </a:r>
          </a:p>
          <a:p>
            <a:pPr>
              <a:lnSpc>
                <a:spcPct val="80000"/>
              </a:lnSpc>
            </a:pPr>
            <a:r>
              <a:rPr lang="ru-RU" sz="4000" dirty="0">
                <a:latin typeface="Times New Roman" panose="02020603050405020304" pitchFamily="18" charset="0"/>
              </a:rPr>
              <a:t>В) из собирательства возникло земледелие, из охоты - скотоводство</a:t>
            </a:r>
          </a:p>
        </p:txBody>
      </p:sp>
    </p:spTree>
    <p:extLst>
      <p:ext uri="{BB962C8B-B14F-4D97-AF65-F5344CB8AC3E}">
        <p14:creationId xmlns:p14="http://schemas.microsoft.com/office/powerpoint/2010/main" xmlns="" val="2586986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3"/>
            <a:ext cx="8229600" cy="703262"/>
          </a:xfrm>
        </p:spPr>
        <p:txBody>
          <a:bodyPr/>
          <a:lstStyle/>
          <a:p>
            <a:r>
              <a:rPr lang="ru-RU" sz="3600"/>
              <a:t>Что такое ремесло?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83403" y="1412875"/>
            <a:ext cx="10445857" cy="47180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5400" dirty="0"/>
              <a:t>7.Что такое ремесло? </a:t>
            </a:r>
          </a:p>
          <a:p>
            <a:pPr>
              <a:lnSpc>
                <a:spcPct val="80000"/>
              </a:lnSpc>
            </a:pPr>
            <a:r>
              <a:rPr lang="ru-RU" sz="5400" dirty="0"/>
              <a:t>А) обработка земли</a:t>
            </a:r>
          </a:p>
          <a:p>
            <a:pPr>
              <a:lnSpc>
                <a:spcPct val="80000"/>
              </a:lnSpc>
            </a:pPr>
            <a:r>
              <a:rPr lang="ru-RU" sz="5400" dirty="0"/>
              <a:t>Б) разведение скота</a:t>
            </a:r>
          </a:p>
          <a:p>
            <a:pPr>
              <a:lnSpc>
                <a:spcPct val="80000"/>
              </a:lnSpc>
            </a:pPr>
            <a:r>
              <a:rPr lang="ru-RU" sz="5400" dirty="0"/>
              <a:t>В) изготовление изделий</a:t>
            </a:r>
          </a:p>
          <a:p>
            <a:pPr>
              <a:lnSpc>
                <a:spcPct val="80000"/>
              </a:lnSpc>
            </a:pPr>
            <a:r>
              <a:rPr lang="ru-RU" sz="5400" dirty="0"/>
              <a:t>Г) продажа </a:t>
            </a:r>
            <a:r>
              <a:rPr lang="ru-RU" sz="5400" dirty="0" smtClean="0"/>
              <a:t>товаров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204064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3"/>
            <a:ext cx="8229600" cy="703262"/>
          </a:xfrm>
        </p:spPr>
        <p:txBody>
          <a:bodyPr/>
          <a:lstStyle/>
          <a:p>
            <a:r>
              <a:rPr lang="ru-RU" sz="3600"/>
              <a:t>Что такое ремесло?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1925" y="1412875"/>
            <a:ext cx="11158780" cy="47180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800" dirty="0" smtClean="0"/>
              <a:t>8.Какое </a:t>
            </a:r>
            <a:r>
              <a:rPr lang="ru-RU" sz="4800" dirty="0"/>
              <a:t>ремесло не возникло у первобытных людей</a:t>
            </a:r>
          </a:p>
          <a:p>
            <a:pPr>
              <a:lnSpc>
                <a:spcPct val="80000"/>
              </a:lnSpc>
            </a:pPr>
            <a:r>
              <a:rPr lang="ru-RU" sz="4800" dirty="0"/>
              <a:t>А) изготовление рыцарских доспехов</a:t>
            </a:r>
          </a:p>
          <a:p>
            <a:pPr>
              <a:lnSpc>
                <a:spcPct val="80000"/>
              </a:lnSpc>
            </a:pPr>
            <a:r>
              <a:rPr lang="ru-RU" sz="4800" dirty="0"/>
              <a:t>Б) гончарство</a:t>
            </a:r>
          </a:p>
          <a:p>
            <a:pPr>
              <a:lnSpc>
                <a:spcPct val="80000"/>
              </a:lnSpc>
            </a:pPr>
            <a:r>
              <a:rPr lang="ru-RU" sz="4800" dirty="0"/>
              <a:t>В) прядение</a:t>
            </a:r>
          </a:p>
          <a:p>
            <a:pPr>
              <a:lnSpc>
                <a:spcPct val="80000"/>
              </a:lnSpc>
            </a:pPr>
            <a:r>
              <a:rPr lang="ru-RU" sz="4800" dirty="0"/>
              <a:t>Г) </a:t>
            </a:r>
            <a:r>
              <a:rPr lang="ru-RU" sz="4800" dirty="0" smtClean="0"/>
              <a:t>ткачество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412679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3"/>
            <a:ext cx="8229600" cy="703262"/>
          </a:xfrm>
        </p:spPr>
        <p:txBody>
          <a:bodyPr/>
          <a:lstStyle/>
          <a:p>
            <a:r>
              <a:rPr lang="ru-RU" sz="3600"/>
              <a:t>Что такое ремесло?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32475" y="1412875"/>
            <a:ext cx="11530739" cy="47180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5400" dirty="0" smtClean="0"/>
              <a:t>9.Гончарство </a:t>
            </a:r>
            <a:r>
              <a:rPr lang="ru-RU" sz="5400" dirty="0"/>
              <a:t>– это:</a:t>
            </a:r>
          </a:p>
          <a:p>
            <a:pPr>
              <a:lnSpc>
                <a:spcPct val="80000"/>
              </a:lnSpc>
            </a:pPr>
            <a:r>
              <a:rPr lang="ru-RU" sz="5400" dirty="0"/>
              <a:t>А) изготовление нитей</a:t>
            </a:r>
          </a:p>
          <a:p>
            <a:pPr>
              <a:lnSpc>
                <a:spcPct val="80000"/>
              </a:lnSpc>
            </a:pPr>
            <a:r>
              <a:rPr lang="ru-RU" sz="5400" dirty="0"/>
              <a:t>Б) изготовление глиняной посуды</a:t>
            </a:r>
          </a:p>
          <a:p>
            <a:pPr>
              <a:lnSpc>
                <a:spcPct val="80000"/>
              </a:lnSpc>
            </a:pPr>
            <a:r>
              <a:rPr lang="ru-RU" sz="5400" dirty="0"/>
              <a:t>В) изготовление ткани</a:t>
            </a:r>
          </a:p>
          <a:p>
            <a:pPr>
              <a:lnSpc>
                <a:spcPct val="80000"/>
              </a:lnSpc>
            </a:pPr>
            <a:r>
              <a:rPr lang="ru-RU" sz="5400" dirty="0"/>
              <a:t>В) строительство жилищ</a:t>
            </a:r>
          </a:p>
        </p:txBody>
      </p:sp>
    </p:spTree>
    <p:extLst>
      <p:ext uri="{BB962C8B-B14F-4D97-AF65-F5344CB8AC3E}">
        <p14:creationId xmlns:p14="http://schemas.microsoft.com/office/powerpoint/2010/main" xmlns="" val="400765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3"/>
            <a:ext cx="8229600" cy="703262"/>
          </a:xfrm>
        </p:spPr>
        <p:txBody>
          <a:bodyPr/>
          <a:lstStyle/>
          <a:p>
            <a:r>
              <a:rPr lang="ru-RU" sz="3600"/>
              <a:t>Что такое ремесло?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78969" y="1825625"/>
            <a:ext cx="11074831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4400" dirty="0"/>
              <a:t>10. Выберите неправильный ответ:</a:t>
            </a:r>
            <a:endParaRPr lang="ru-RU" sz="4400" i="1" dirty="0"/>
          </a:p>
          <a:p>
            <a:pPr>
              <a:buFont typeface="Wingdings" pitchFamily="2" charset="2"/>
              <a:buNone/>
            </a:pPr>
            <a:r>
              <a:rPr lang="ru-RU" sz="4400" i="1" dirty="0"/>
              <a:t>Несколько родовых общин, живущих в одной местности:</a:t>
            </a:r>
            <a:endParaRPr lang="ru-RU" sz="4400" dirty="0"/>
          </a:p>
          <a:p>
            <a:r>
              <a:rPr lang="ru-RU" sz="4400" dirty="0"/>
              <a:t>А) составляли племя</a:t>
            </a:r>
          </a:p>
          <a:p>
            <a:r>
              <a:rPr lang="ru-RU" sz="4400" dirty="0"/>
              <a:t>Б) состояли из больших семей</a:t>
            </a:r>
          </a:p>
          <a:p>
            <a:r>
              <a:rPr lang="ru-RU" sz="4400" dirty="0"/>
              <a:t>В) управлялись советом старейшин</a:t>
            </a:r>
          </a:p>
        </p:txBody>
      </p:sp>
    </p:spTree>
    <p:extLst>
      <p:ext uri="{BB962C8B-B14F-4D97-AF65-F5344CB8AC3E}">
        <p14:creationId xmlns:p14="http://schemas.microsoft.com/office/powerpoint/2010/main" xmlns="" val="28810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77814"/>
            <a:ext cx="8291512" cy="1139825"/>
          </a:xfrm>
        </p:spPr>
        <p:txBody>
          <a:bodyPr/>
          <a:lstStyle/>
          <a:p>
            <a:r>
              <a:rPr lang="ru-RU" sz="2800"/>
              <a:t>Распределите занятия по типам хозяйства </a:t>
            </a:r>
            <a:br>
              <a:rPr lang="ru-RU" sz="2800"/>
            </a:br>
            <a:r>
              <a:rPr lang="ru-RU" sz="2800"/>
              <a:t>( в таблицу вставьте буквы):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400" dirty="0"/>
              <a:t>А) собирательство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Б) скотоводство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В) охота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Г) земледелие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Д) ремесла</a:t>
            </a:r>
          </a:p>
        </p:txBody>
      </p:sp>
      <p:graphicFrame>
        <p:nvGraphicFramePr>
          <p:cNvPr id="33809" name="Group 17"/>
          <p:cNvGraphicFramePr>
            <a:graphicFrameLocks noGrp="1"/>
          </p:cNvGraphicFramePr>
          <p:nvPr>
            <p:ph sz="half" idx="2"/>
          </p:nvPr>
        </p:nvGraphicFramePr>
        <p:xfrm>
          <a:off x="1981200" y="3941764"/>
          <a:ext cx="8229600" cy="2189163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1095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Присваивающее хозяйство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Производящее хозяйство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3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0184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756263" y="277815"/>
            <a:ext cx="6727372" cy="728026"/>
          </a:xfrm>
        </p:spPr>
        <p:txBody>
          <a:bodyPr/>
          <a:lstStyle/>
          <a:p>
            <a:r>
              <a:rPr lang="ru-RU" sz="3600" dirty="0"/>
              <a:t>Самоконтроль и самооценка: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981200" y="4820194"/>
            <a:ext cx="8229600" cy="1855064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/>
              <a:t>9-10 </a:t>
            </a:r>
            <a:r>
              <a:rPr lang="ru-RU" sz="2400" dirty="0"/>
              <a:t>правильных ответов – «5»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7-8 правильных ответов – «4»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4-6 правильных ответов – «3»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3 и менее правильных ответов – «2»</a:t>
            </a:r>
          </a:p>
        </p:txBody>
      </p:sp>
      <p:graphicFrame>
        <p:nvGraphicFramePr>
          <p:cNvPr id="50233" name="Group 57"/>
          <p:cNvGraphicFramePr>
            <a:graphicFrameLocks noGrp="1"/>
          </p:cNvGraphicFramePr>
          <p:nvPr>
            <p:ph sz="half" idx="1"/>
          </p:nvPr>
        </p:nvGraphicFramePr>
        <p:xfrm>
          <a:off x="1981200" y="986246"/>
          <a:ext cx="8229600" cy="2189163"/>
        </p:xfrm>
        <a:graphic>
          <a:graphicData uri="http://schemas.openxmlformats.org/drawingml/2006/table">
            <a:tbl>
              <a:tblPr/>
              <a:tblGrid>
                <a:gridCol w="822325"/>
                <a:gridCol w="823913"/>
                <a:gridCol w="822325"/>
                <a:gridCol w="823912"/>
                <a:gridCol w="822325"/>
                <a:gridCol w="822325"/>
                <a:gridCol w="823913"/>
                <a:gridCol w="822325"/>
                <a:gridCol w="627062"/>
                <a:gridCol w="1019175"/>
              </a:tblGrid>
              <a:tr h="730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0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Group 17"/>
          <p:cNvGraphicFramePr>
            <a:graphicFrameLocks/>
          </p:cNvGraphicFramePr>
          <p:nvPr/>
        </p:nvGraphicFramePr>
        <p:xfrm>
          <a:off x="2033451" y="3279913"/>
          <a:ext cx="8229600" cy="1383527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8653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Присваивающее хозяйство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Производящее хозяйство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0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А В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rPr>
                        <a:t>Б Г Д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013862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407</Words>
  <Application>Microsoft Office PowerPoint</Application>
  <PresentationFormat>Произвольный</PresentationFormat>
  <Paragraphs>109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Опрос по теме Земледелие и скотоводство</vt:lpstr>
      <vt:lpstr>Что такое земледелие?</vt:lpstr>
      <vt:lpstr>Что такое земледелие?</vt:lpstr>
      <vt:lpstr>Что такое земледелие?</vt:lpstr>
      <vt:lpstr>Что такое скотоводство?</vt:lpstr>
      <vt:lpstr>Что такое скотоводство?</vt:lpstr>
      <vt:lpstr>Что такое скотоводство?</vt:lpstr>
      <vt:lpstr>Что такое ремесло?</vt:lpstr>
      <vt:lpstr>Что такое ремесло?</vt:lpstr>
      <vt:lpstr>Что такое ремесло?</vt:lpstr>
      <vt:lpstr>Что такое ремесло?</vt:lpstr>
      <vt:lpstr>Распределите занятия по типам хозяйства  ( в таблицу вставьте буквы):</vt:lpstr>
      <vt:lpstr>Самоконтроль и самооценка: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Опрос по теме Земледелие и скотоводство</dc:title>
  <dc:creator>Андрей Сопов</dc:creator>
  <cp:lastModifiedBy>Школа</cp:lastModifiedBy>
  <cp:revision>4</cp:revision>
  <dcterms:created xsi:type="dcterms:W3CDTF">2013-09-18T18:45:39Z</dcterms:created>
  <dcterms:modified xsi:type="dcterms:W3CDTF">2013-09-19T10:34:32Z</dcterms:modified>
</cp:coreProperties>
</file>