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620"/>
    <p:restoredTop sz="94660"/>
  </p:normalViewPr>
  <p:slideViewPr>
    <p:cSldViewPr>
      <p:cViewPr varScale="1">
        <p:scale>
          <a:sx n="71" d="100"/>
          <a:sy n="71" d="100"/>
        </p:scale>
        <p:origin x="-780"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C0F39167-B27E-485E-A621-501A8604C585}" type="datetimeFigureOut">
              <a:rPr lang="ru-RU" smtClean="0"/>
              <a:pPr/>
              <a:t>28.06.2013</a:t>
            </a:fld>
            <a:endParaRPr lang="ru-RU"/>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ru-RU"/>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683A564D-8CB6-432F-A5B4-3C923C998317}" type="slidenum">
              <a:rPr lang="ru-RU" smtClean="0"/>
              <a:pPr/>
              <a:t>‹#›</a:t>
            </a:fld>
            <a:endParaRPr lang="ru-RU"/>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0F39167-B27E-485E-A621-501A8604C585}" type="datetimeFigureOut">
              <a:rPr lang="ru-RU" smtClean="0"/>
              <a:pPr/>
              <a:t>28.06.2013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3A564D-8CB6-432F-A5B4-3C923C998317}" type="slidenum">
              <a:rPr lang="ru-RU" smtClean="0"/>
              <a:pPr/>
              <a:t>‹#›</a:t>
            </a:fld>
            <a:endParaRPr lang="ru-RU"/>
          </a:p>
        </p:txBody>
      </p:sp>
      <p:sp>
        <p:nvSpPr>
          <p:cNvPr id="11" name="Title 10"/>
          <p:cNvSpPr>
            <a:spLocks noGrp="1"/>
          </p:cNvSpPr>
          <p:nvPr>
            <p:ph type="title"/>
          </p:nvPr>
        </p:nvSpPr>
        <p:spPr/>
        <p:txBody>
          <a:bodyPr/>
          <a:lstStyle/>
          <a:p>
            <a:r>
              <a:rPr lang="ru-RU" smtClean="0"/>
              <a:t>Образец заголовка</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0F39167-B27E-485E-A621-501A8604C585}" type="datetimeFigureOut">
              <a:rPr lang="ru-RU" smtClean="0"/>
              <a:pPr/>
              <a:t>28.06.2013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3A564D-8CB6-432F-A5B4-3C923C998317}"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0F39167-B27E-485E-A621-501A8604C585}" type="datetimeFigureOut">
              <a:rPr lang="ru-RU" smtClean="0"/>
              <a:pPr/>
              <a:t>28.06.2013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83A564D-8CB6-432F-A5B4-3C923C998317}" type="slidenum">
              <a:rPr lang="ru-RU" smtClean="0"/>
              <a:pPr/>
              <a:t>‹#›</a:t>
            </a:fld>
            <a:endParaRPr lang="ru-RU"/>
          </a:p>
        </p:txBody>
      </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0F39167-B27E-485E-A621-501A8604C585}" type="datetimeFigureOut">
              <a:rPr lang="ru-RU" smtClean="0"/>
              <a:pPr/>
              <a:t>28.06.2013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83A564D-8CB6-432F-A5B4-3C923C998317}" type="slidenum">
              <a:rPr lang="ru-RU" smtClean="0"/>
              <a:pPr/>
              <a:t>‹#›</a:t>
            </a:fld>
            <a:endParaRPr lang="ru-RU"/>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0F39167-B27E-485E-A621-501A8604C585}" type="datetimeFigureOut">
              <a:rPr lang="ru-RU" smtClean="0"/>
              <a:pPr/>
              <a:t>28.06.2013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83A564D-8CB6-432F-A5B4-3C923C998317}" type="slidenum">
              <a:rPr lang="ru-RU" smtClean="0"/>
              <a:pPr/>
              <a:t>‹#›</a:t>
            </a:fld>
            <a:endParaRPr lang="ru-RU"/>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F39167-B27E-485E-A621-501A8604C585}" type="datetimeFigureOut">
              <a:rPr lang="ru-RU" smtClean="0"/>
              <a:pPr/>
              <a:t>28.06.2013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83A564D-8CB6-432F-A5B4-3C923C99831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0F39167-B27E-485E-A621-501A8604C585}" type="datetimeFigureOut">
              <a:rPr lang="ru-RU" smtClean="0"/>
              <a:pPr/>
              <a:t>28.06.2013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83A564D-8CB6-432F-A5B4-3C923C998317}"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0F39167-B27E-485E-A621-501A8604C585}" type="datetimeFigureOut">
              <a:rPr lang="ru-RU" smtClean="0"/>
              <a:pPr/>
              <a:t>28.06.2013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83A564D-8CB6-432F-A5B4-3C923C998317}"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0F39167-B27E-485E-A621-501A8604C585}" type="datetimeFigureOut">
              <a:rPr lang="ru-RU" smtClean="0"/>
              <a:pPr/>
              <a:t>28.06.2013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3A564D-8CB6-432F-A5B4-3C923C998317}" type="slidenum">
              <a:rPr lang="ru-RU" smtClean="0"/>
              <a:pPr/>
              <a:t>‹#›</a:t>
            </a:fld>
            <a:endParaRPr lang="ru-RU"/>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0F39167-B27E-485E-A621-501A8604C585}" type="datetimeFigureOut">
              <a:rPr lang="ru-RU" smtClean="0"/>
              <a:pPr/>
              <a:t>28.06.2013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3A564D-8CB6-432F-A5B4-3C923C998317}" type="slidenum">
              <a:rPr lang="ru-RU" smtClean="0"/>
              <a:pPr/>
              <a:t>‹#›</a:t>
            </a:fld>
            <a:endParaRPr lang="ru-RU"/>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C0F39167-B27E-485E-A621-501A8604C585}" type="datetimeFigureOut">
              <a:rPr lang="ru-RU" smtClean="0"/>
              <a:pPr/>
              <a:t>28.06.2013</a:t>
            </a:fld>
            <a:endParaRPr lang="ru-RU"/>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683A564D-8CB6-432F-A5B4-3C923C998317}"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tambovlib.ru/books/image/borodino01.jpg"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tambovlib.ru/books/image/voejkov_av.jpg"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tambovlib.ru/books/image/dyatkov_sv.jpg"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tambovlib.ru/books/image/kaisarov_ps.jpg"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tambovlib.ru/books/image/merlin_pi.jpg"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tambovlib.ru/books/image/nazimov_fv.jpg"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tambovlib.ru/books/image/potemkin_ja.jpg"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tambovlib.ru/books/image/sazonov_it.jpg"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tambovlib.ru/books/image/treskin_ml.jpg"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tambovlib.ru/books/image/borodino03.jpg"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tambovlib.ru/books/image/borodino02.jpg"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smtClean="0"/>
              <a:t>Тамбовская губерния в Отечественной войне 1812 года</a:t>
            </a:r>
            <a:endParaRPr lang="ru-RU" dirty="0"/>
          </a:p>
        </p:txBody>
      </p:sp>
      <p:sp>
        <p:nvSpPr>
          <p:cNvPr id="3" name="Подзаголовок 2"/>
          <p:cNvSpPr>
            <a:spLocks noGrp="1"/>
          </p:cNvSpPr>
          <p:nvPr>
            <p:ph type="subTitle" idx="1"/>
          </p:nvPr>
        </p:nvSpPr>
        <p:spPr/>
        <p:txBody>
          <a:bodyPr/>
          <a:lstStyle/>
          <a:p>
            <a:r>
              <a:rPr lang="ru-RU" dirty="0" smtClean="0"/>
              <a:t>Выполнила: Воронова О. А. МБОУ</a:t>
            </a:r>
          </a:p>
          <a:p>
            <a:r>
              <a:rPr lang="ru-RU" dirty="0" err="1" smtClean="0"/>
              <a:t>Горельская</a:t>
            </a:r>
            <a:r>
              <a:rPr lang="ru-RU" dirty="0" smtClean="0"/>
              <a:t> </a:t>
            </a:r>
            <a:r>
              <a:rPr lang="ru-RU" dirty="0" err="1" smtClean="0"/>
              <a:t>сош</a:t>
            </a:r>
            <a:r>
              <a:rPr lang="ru-RU" dirty="0" smtClean="0"/>
              <a:t>. 2012 год.</a:t>
            </a:r>
            <a:endParaRPr lang="ru-RU" dirty="0"/>
          </a:p>
        </p:txBody>
      </p:sp>
    </p:spTree>
    <p:extLst>
      <p:ext uri="{BB962C8B-B14F-4D97-AF65-F5344CB8AC3E}">
        <p14:creationId xmlns:p14="http://schemas.microsoft.com/office/powerpoint/2010/main" xmlns="" val="16586521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smtClean="0"/>
              <a:t>1812 год</a:t>
            </a:r>
            <a:endParaRPr lang="ru-RU" dirty="0"/>
          </a:p>
        </p:txBody>
      </p:sp>
      <p:sp>
        <p:nvSpPr>
          <p:cNvPr id="3" name="Прямоугольник 2"/>
          <p:cNvSpPr/>
          <p:nvPr/>
        </p:nvSpPr>
        <p:spPr>
          <a:xfrm>
            <a:off x="3491880" y="2132856"/>
            <a:ext cx="5136155" cy="2677656"/>
          </a:xfrm>
          <a:prstGeom prst="rect">
            <a:avLst/>
          </a:prstGeom>
        </p:spPr>
        <p:txBody>
          <a:bodyPr wrap="square">
            <a:spAutoFit/>
          </a:bodyPr>
          <a:lstStyle/>
          <a:p>
            <a:r>
              <a:rPr lang="ru-RU" sz="2400" dirty="0"/>
              <a:t>В годы Отечественной войны 1812 г. Тамбовская губерния была вне района военных действий. И хотя непосредственно краю война не угрожала, население патриотично откликнулось на военные события и готовилось к борьбе c Наполеоном</a:t>
            </a:r>
          </a:p>
        </p:txBody>
      </p:sp>
      <p:sp>
        <p:nvSpPr>
          <p:cNvPr id="5" name="Rectangle 2"/>
          <p:cNvSpPr>
            <a:spLocks noChangeArrowheads="1"/>
          </p:cNvSpPr>
          <p:nvPr/>
        </p:nvSpPr>
        <p:spPr bwMode="auto">
          <a:xfrm>
            <a:off x="0" y="13156"/>
            <a:ext cx="269626" cy="430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100" b="0" i="0" u="none" strike="noStrike" cap="none" normalizeH="0" baseline="0" dirty="0" smtClean="0">
              <a:ln>
                <a:noFill/>
              </a:ln>
              <a:solidFill>
                <a:srgbClr val="FFFFFF"/>
              </a:solidFill>
              <a:effectLst/>
              <a:latin typeface="Arial"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FFFFFF"/>
                </a:solidFill>
                <a:effectLst/>
                <a:latin typeface="Arial" pitchFamily="34" charset="0"/>
                <a:ea typeface="Calibri" pitchFamily="34" charset="0"/>
                <a:cs typeface="Times New Roman" pitchFamily="18" charset="0"/>
              </a:rPr>
              <a:t>З</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169" name="Рисунок 11" descr="Описание: Бородино">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1520" y="2276872"/>
            <a:ext cx="2880320" cy="2736304"/>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3"/>
          <p:cNvSpPr>
            <a:spLocks noChangeArrowheads="1"/>
          </p:cNvSpPr>
          <p:nvPr/>
        </p:nvSpPr>
        <p:spPr bwMode="auto">
          <a:xfrm>
            <a:off x="0" y="1590675"/>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rgbClr val="FFFFFF"/>
                </a:solidFill>
                <a:effectLst/>
                <a:latin typeface="Arial" pitchFamily="34" charset="0"/>
                <a:ea typeface="Calibri" pitchFamily="34" charset="0"/>
                <a:cs typeface="Times New Roman" pitchFamily="18" charset="0"/>
              </a:rPr>
              <a:t>аглавная</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17300476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Народное ополчение</a:t>
            </a:r>
            <a:endParaRPr lang="ru-RU" dirty="0"/>
          </a:p>
        </p:txBody>
      </p:sp>
      <p:sp>
        <p:nvSpPr>
          <p:cNvPr id="3" name="Прямоугольник 2"/>
          <p:cNvSpPr/>
          <p:nvPr/>
        </p:nvSpPr>
        <p:spPr>
          <a:xfrm>
            <a:off x="683568" y="2204864"/>
            <a:ext cx="8136904" cy="3139321"/>
          </a:xfrm>
          <a:prstGeom prst="rect">
            <a:avLst/>
          </a:prstGeom>
        </p:spPr>
        <p:txBody>
          <a:bodyPr wrap="square">
            <a:spAutoFit/>
          </a:bodyPr>
          <a:lstStyle/>
          <a:p>
            <a:r>
              <a:rPr lang="ru-RU" dirty="0" err="1"/>
              <a:t>Тамбовщина</a:t>
            </a:r>
            <a:r>
              <a:rPr lang="ru-RU" dirty="0"/>
              <a:t> не вошла в число губерний, обязанных немедленно собрать ополчение. Тем не менее губернатор Петр Андреевич Нилов созвал 25 июля представителей дворянства и купечества на экстренное заседание, которое единогласно решило сформировать народное ополчение и собрать у всех сословий денежные суммы на обмундирование и продовольствие для ратников. Сразу же дворяне внесли — 583 руб. наличными и на 9489 руб. хлеба, а также сдали 72 лошади стоимостью 10800 руб., от духовенства поступило 3000 руб., от купечества 2759 руб., от мещан 2500 руб. Всего за 1812 год губернские власти внесли полмиллиона рублей, в действующую армию ушел целый обоз с провиантом и фуражом, жители безвозмездно передали армии 3 тыс. волов, сотни лошадей, на протяжении всей компании 1812 г. поставляли провиант.</a:t>
            </a:r>
          </a:p>
        </p:txBody>
      </p:sp>
    </p:spTree>
    <p:extLst>
      <p:ext uri="{BB962C8B-B14F-4D97-AF65-F5344CB8AC3E}">
        <p14:creationId xmlns:p14="http://schemas.microsoft.com/office/powerpoint/2010/main" xmlns="" val="12003313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Сторожевая служба</a:t>
            </a:r>
            <a:endParaRPr lang="ru-RU" dirty="0"/>
          </a:p>
        </p:txBody>
      </p:sp>
      <p:sp>
        <p:nvSpPr>
          <p:cNvPr id="3" name="Прямоугольник 2"/>
          <p:cNvSpPr/>
          <p:nvPr/>
        </p:nvSpPr>
        <p:spPr>
          <a:xfrm>
            <a:off x="528159" y="2204864"/>
            <a:ext cx="8110721" cy="3785652"/>
          </a:xfrm>
          <a:prstGeom prst="rect">
            <a:avLst/>
          </a:prstGeom>
        </p:spPr>
        <p:txBody>
          <a:bodyPr wrap="square">
            <a:spAutoFit/>
          </a:bodyPr>
          <a:lstStyle/>
          <a:p>
            <a:r>
              <a:rPr lang="ru-RU" sz="2000" dirty="0"/>
              <a:t>Параллельно со сбором средств и провианта, в губернии созывались ополченцы, численность которых в августе 1812 г. составила 12 тыс. человек. Выборы руководителя происходили весьма заинтересовано. Стать во главе ополченцев считали честью многие известные дворяне губернии, но большинство голосов получил выдающийся русский флотоводец Федор Федорович Ушаков, доживавший свой век в родовом имении Алексеевка </a:t>
            </a:r>
            <a:r>
              <a:rPr lang="ru-RU" sz="2000" dirty="0" err="1"/>
              <a:t>Темниковского</a:t>
            </a:r>
            <a:r>
              <a:rPr lang="ru-RU" sz="2000" dirty="0"/>
              <a:t> уезда. Он с благодарностью воспринял это известие, но отказался от почетного поста из-за старости и болезни. Ополчение возглавил бригадир А. А. Пашков, однако выход </a:t>
            </a:r>
            <a:r>
              <a:rPr lang="ru-RU" sz="2000" dirty="0" err="1"/>
              <a:t>тамбовцев</a:t>
            </a:r>
            <a:r>
              <a:rPr lang="ru-RU" sz="2000" dirty="0"/>
              <a:t> к Москве был отменен распоряжением М. И. Кутузова. Поэтому тамбовские ратники несли сторожевую службу в своей </a:t>
            </a:r>
            <a:r>
              <a:rPr lang="ru-RU" sz="2000" dirty="0" smtClean="0"/>
              <a:t>губернии</a:t>
            </a:r>
            <a:endParaRPr lang="ru-RU" sz="2000" dirty="0"/>
          </a:p>
        </p:txBody>
      </p:sp>
    </p:spTree>
    <p:extLst>
      <p:ext uri="{BB962C8B-B14F-4D97-AF65-F5344CB8AC3E}">
        <p14:creationId xmlns:p14="http://schemas.microsoft.com/office/powerpoint/2010/main" xmlns="" val="4331228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Армейский тыл</a:t>
            </a:r>
            <a:endParaRPr lang="ru-RU" dirty="0"/>
          </a:p>
        </p:txBody>
      </p:sp>
      <p:sp>
        <p:nvSpPr>
          <p:cNvPr id="3" name="Прямоугольник 2"/>
          <p:cNvSpPr/>
          <p:nvPr/>
        </p:nvSpPr>
        <p:spPr>
          <a:xfrm>
            <a:off x="611560" y="2348880"/>
            <a:ext cx="8352928" cy="3785652"/>
          </a:xfrm>
          <a:prstGeom prst="rect">
            <a:avLst/>
          </a:prstGeom>
        </p:spPr>
        <p:txBody>
          <a:bodyPr wrap="square">
            <a:spAutoFit/>
          </a:bodyPr>
          <a:lstStyle/>
          <a:p>
            <a:r>
              <a:rPr lang="ru-RU" sz="2000" dirty="0"/>
              <a:t>В годы войны Тамбов стал армейским тылом. Здесь размещались госпитали, лазареты, а также беженцы из захваченных неприятелем центральных районов страны. Многие горожане брали раненых для лечения и ухода в свои дома, помогали деньгами, перевязочными материалами, медикаментами. Сюда было доставлено около 5 тыс. пленных солдат и офицеров наполеоновской армии, которые охранялись батальоном из отставных воинских нижних чинов. Правительство старалось заботиться о пленных, пыталось, насколько это возможно, смягчить их участь, выплачивая им месячное жалование, доставляя провиант. Подтверждением этому служит письмо Михаила Илларионовича Кутузова губернатору Тамбовской губернии Петру Андреевичу Нилову от 13 ноября 1812 </a:t>
            </a:r>
            <a:r>
              <a:rPr lang="ru-RU" sz="2000" dirty="0" smtClean="0"/>
              <a:t>г.</a:t>
            </a:r>
            <a:endParaRPr lang="ru-RU" sz="2000" dirty="0"/>
          </a:p>
        </p:txBody>
      </p:sp>
    </p:spTree>
    <p:extLst>
      <p:ext uri="{BB962C8B-B14F-4D97-AF65-F5344CB8AC3E}">
        <p14:creationId xmlns:p14="http://schemas.microsoft.com/office/powerpoint/2010/main" xmlns="" val="305661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Наши земляки</a:t>
            </a:r>
            <a:endParaRPr lang="ru-RU" dirty="0"/>
          </a:p>
        </p:txBody>
      </p:sp>
      <p:sp>
        <p:nvSpPr>
          <p:cNvPr id="3" name="Прямоугольник 2"/>
          <p:cNvSpPr/>
          <p:nvPr/>
        </p:nvSpPr>
        <p:spPr>
          <a:xfrm>
            <a:off x="395536" y="2132856"/>
            <a:ext cx="8280920" cy="3785652"/>
          </a:xfrm>
          <a:prstGeom prst="rect">
            <a:avLst/>
          </a:prstGeom>
        </p:spPr>
        <p:txBody>
          <a:bodyPr wrap="square">
            <a:spAutoFit/>
          </a:bodyPr>
          <a:lstStyle/>
          <a:p>
            <a:r>
              <a:rPr lang="ru-RU" sz="2400" dirty="0"/>
              <a:t>Немало наших земляков участвовало в сражениях с неприятелем в составе кадровой армии. Известно, что сформированные в Тамбове 7-й и 8-й пехотные полки были посланы на усиление действующей армии под с. Тарутино, немало </a:t>
            </a:r>
            <a:r>
              <a:rPr lang="ru-RU" sz="2400" dirty="0" err="1"/>
              <a:t>тамбовцев</a:t>
            </a:r>
            <a:r>
              <a:rPr lang="ru-RU" sz="2400" dirty="0"/>
              <a:t> воевало в 122-ом пехотном полку, отличившемся в сражении при р. Березине. Уроженцы тамбовской земли прославились и как полководцы. Это А. В. </a:t>
            </a:r>
            <a:r>
              <a:rPr lang="ru-RU" sz="2400" dirty="0" err="1"/>
              <a:t>Воейков</a:t>
            </a:r>
            <a:r>
              <a:rPr lang="ru-RU" sz="2400" dirty="0"/>
              <a:t>, С. В. </a:t>
            </a:r>
            <a:r>
              <a:rPr lang="ru-RU" sz="2400" dirty="0" err="1"/>
              <a:t>Дятков</a:t>
            </a:r>
            <a:r>
              <a:rPr lang="ru-RU" sz="2400" dirty="0"/>
              <a:t>, П. С. </a:t>
            </a:r>
            <a:r>
              <a:rPr lang="ru-RU" sz="2400" dirty="0" err="1"/>
              <a:t>Кайсаров</a:t>
            </a:r>
            <a:r>
              <a:rPr lang="ru-RU" sz="2400" dirty="0"/>
              <a:t>, П. И. Мерлин, Ф. В. Назимов, Я. А. Потемкин, И. Т. Сазонов, М. Л. Трескин, Ф. Ф. </a:t>
            </a:r>
            <a:r>
              <a:rPr lang="ru-RU" sz="2400" dirty="0" err="1"/>
              <a:t>Падейский</a:t>
            </a:r>
            <a:r>
              <a:rPr lang="ru-RU" sz="2400" dirty="0"/>
              <a:t>, П. В. </a:t>
            </a:r>
            <a:r>
              <a:rPr lang="ru-RU" sz="2400" dirty="0" err="1"/>
              <a:t>Патулов</a:t>
            </a:r>
            <a:r>
              <a:rPr lang="ru-RU" sz="2400" dirty="0"/>
              <a:t>.</a:t>
            </a:r>
          </a:p>
        </p:txBody>
      </p:sp>
    </p:spTree>
    <p:extLst>
      <p:ext uri="{BB962C8B-B14F-4D97-AF65-F5344CB8AC3E}">
        <p14:creationId xmlns:p14="http://schemas.microsoft.com/office/powerpoint/2010/main" xmlns="" val="41299206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8490" y="404664"/>
            <a:ext cx="7756263" cy="1219742"/>
          </a:xfrm>
        </p:spPr>
        <p:txBody>
          <a:bodyPr/>
          <a:lstStyle/>
          <a:p>
            <a:r>
              <a:rPr lang="ru-RU" dirty="0" err="1" smtClean="0"/>
              <a:t>Воейков</a:t>
            </a:r>
            <a:r>
              <a:rPr lang="ru-RU" dirty="0" smtClean="0"/>
              <a:t> Алексей Васильевич</a:t>
            </a:r>
            <a:endParaRPr lang="ru-RU" dirty="0"/>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2049" name="Рисунок 14" descr="Описание: Алексей Васильевич Воейков">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95536" y="2276872"/>
            <a:ext cx="2232248" cy="2592288"/>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a:spLocks noChangeArrowheads="1"/>
          </p:cNvSpPr>
          <p:nvPr/>
        </p:nvSpPr>
        <p:spPr bwMode="auto">
          <a:xfrm>
            <a:off x="2771800" y="2269809"/>
            <a:ext cx="6264696" cy="44012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Воейков</a:t>
            </a:r>
            <a:r>
              <a:rPr kumimoji="0" lang="ru-RU"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Алексей Васильевич</a:t>
            </a: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(1778–1825), генерал-майор, из дворян. В кампанию 1812 г. сражался под Красным, Смоленском, </a:t>
            </a:r>
            <a:r>
              <a:rPr kumimoji="0" lang="ru-RU" sz="2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Шевардином</a:t>
            </a: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В Бородинском сражении его бригада находилась в составе передового отряда левого фланга и располагалась в лесу между деревнями Утица и Семеновское. За отличие при Бородине награжден чином генерал-майора. В кампанию 1813 г. ранен в боях. Уйдя в отставку жил в с. Рассказово. Похоронен в </a:t>
            </a:r>
            <a:r>
              <a:rPr kumimoji="0" lang="ru-RU" sz="2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Трегуляевском</a:t>
            </a: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Предтеченском монастыре под Тамбовом. Награды: российские ордена Св. Владимира 4 степени с бантом, Св. Анны 2 ст. с алмазами, Св. Иоанна Иерусалимского, прусский орден Красного орла 2 ст., золотая шпага «За храбрость» с алмазами.</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41945157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Дятков</a:t>
            </a:r>
            <a:r>
              <a:rPr lang="ru-RU" dirty="0" smtClean="0"/>
              <a:t> Степан Васильевич</a:t>
            </a:r>
            <a:endParaRPr lang="ru-RU" dirty="0"/>
          </a:p>
        </p:txBody>
      </p:sp>
      <p:sp>
        <p:nvSpPr>
          <p:cNvPr id="3" name="Rectangle 2"/>
          <p:cNvSpPr>
            <a:spLocks noChangeArrowheads="1"/>
          </p:cNvSpPr>
          <p:nvPr/>
        </p:nvSpPr>
        <p:spPr bwMode="auto">
          <a:xfrm>
            <a:off x="3158726" y="2276872"/>
            <a:ext cx="5724128" cy="3416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Дятков</a:t>
            </a:r>
            <a:r>
              <a:rPr kumimoji="0" lang="ru-RU" sz="24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Степан Васильевич</a:t>
            </a:r>
            <a:r>
              <a:rPr kumimoji="0" lang="ru-RU"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(1759 — после 1818), военачальник, генерал-майор, из тамбовских дворян. На службе с 1776 г. Участник русско-турецкой войны 1787–91 гг. В Отечественной войне сражался под Смоленском, Бородино, дважды ранен, участвовал в битвах под Дрезденом, Лейпцигом. Награды: ордена Владимира 4 ст., Анны 1 и 2-й ст., </a:t>
            </a:r>
            <a:r>
              <a:rPr kumimoji="0" lang="ru-RU" sz="24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Геогрия</a:t>
            </a:r>
            <a:r>
              <a:rPr kumimoji="0" lang="ru-RU"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4 ст.</a:t>
            </a:r>
            <a:r>
              <a:rPr kumimoji="0" lang="ru-RU" sz="2400" b="0" i="0"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rPr>
              <a:t> </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073" name="Рисунок 15" descr="Описание: Степан Васильевич Дятков">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96961" y="2276872"/>
            <a:ext cx="2592288" cy="314261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a:spLocks noChangeArrowheads="1"/>
          </p:cNvSpPr>
          <p:nvPr/>
        </p:nvSpPr>
        <p:spPr bwMode="auto">
          <a:xfrm>
            <a:off x="0" y="188595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13372251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3868" y="332656"/>
            <a:ext cx="7756263" cy="1054250"/>
          </a:xfrm>
        </p:spPr>
        <p:txBody>
          <a:bodyPr/>
          <a:lstStyle/>
          <a:p>
            <a:r>
              <a:rPr lang="ru-RU" dirty="0" err="1" smtClean="0"/>
              <a:t>Кайсаров</a:t>
            </a:r>
            <a:r>
              <a:rPr lang="ru-RU" dirty="0" smtClean="0"/>
              <a:t> </a:t>
            </a:r>
            <a:r>
              <a:rPr lang="ru-RU" dirty="0" err="1" smtClean="0"/>
              <a:t>Паисий</a:t>
            </a:r>
            <a:r>
              <a:rPr lang="ru-RU" dirty="0" smtClean="0"/>
              <a:t> Сергеевич</a:t>
            </a:r>
            <a:endParaRPr lang="ru-RU" dirty="0"/>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r>
            <a:br>
              <a:rPr kumimoji="0" lang="ru-RU" sz="12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b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4097" name="Рисунок 16" descr="Описание: Паисий Сергеевич Кайсаров">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10800000" flipH="1" flipV="1">
            <a:off x="251520" y="2420888"/>
            <a:ext cx="1800200" cy="2592288"/>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a:spLocks noChangeArrowheads="1"/>
          </p:cNvSpPr>
          <p:nvPr/>
        </p:nvSpPr>
        <p:spPr bwMode="auto">
          <a:xfrm>
            <a:off x="2339752" y="2333685"/>
            <a:ext cx="6192688" cy="45243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Кайсаров</a:t>
            </a:r>
            <a:r>
              <a:rPr kumimoji="0" lang="ru-RU"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ru-RU" b="1"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Паисий</a:t>
            </a:r>
            <a:r>
              <a:rPr kumimoji="0" lang="ru-RU"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Сергеевич</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(1783–1844), генерал от инфантерии, уроженец Тамбовской губернии, из дворян. Был адъютантом М. И. Кутузова. В 1811-1812 гг. правитель канцелярии Кутузова. В 1811 г. произведен в полковники. В кампанию 1812 г. состоял при штабе Кутузова дежурным генералом сначала в Санкт-Петербургском ополчении, затем в Главной армии. В 1813 г. произведен в генерал-майоры. В 1814 г. взял штурмом г. Мелен во Франции, тем самым перекрыв путь наступления императора Наполеона на Париж. Награды: российские ордена Св. Георгия 3-го </a:t>
            </a:r>
            <a:r>
              <a:rPr kumimoji="0" lang="ru-RU"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кл</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Св. Владимира 1-й ст., Св. Александра Невского, Св. Анны 1-й ст. с алмазами, знак отличия «За военное достоинство», австрийский военный орден Марии </a:t>
            </a:r>
            <a:r>
              <a:rPr kumimoji="0" lang="ru-RU"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Терезии</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3 ст., прусский орден Красного орла 2-й ст., шведский орден Меча, баварский военный орден Максимилиана Иосифа, золотая шпага «За храбрость» с алмазами.</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6810724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3"/>
            <a:ext cx="8229600" cy="1152128"/>
          </a:xfrm>
        </p:spPr>
        <p:txBody>
          <a:bodyPr/>
          <a:lstStyle/>
          <a:p>
            <a:r>
              <a:rPr lang="ru-RU" dirty="0" smtClean="0"/>
              <a:t>Мерлин Павел Иванович</a:t>
            </a:r>
            <a:endParaRPr lang="ru-RU" dirty="0"/>
          </a:p>
        </p:txBody>
      </p:sp>
      <p:sp>
        <p:nvSpPr>
          <p:cNvPr id="3" name="Rectangle 2"/>
          <p:cNvSpPr>
            <a:spLocks noChangeArrowheads="1"/>
          </p:cNvSpPr>
          <p:nvPr/>
        </p:nvSpPr>
        <p:spPr bwMode="auto">
          <a:xfrm>
            <a:off x="2843808" y="2060848"/>
            <a:ext cx="5904656" cy="3477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ru-RU"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Мерлин Павел Иванович</a:t>
            </a: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(1769–1841), военачальник, генерал-майор, из тамбовских дворян. Участник войны со Швецией 1788-90 гг., 1808-09 гг. В 1812 г. командовал 2-й резервной артиллерийской бригадой, участник многих сражений, в т. ч. при Смоленске, Бородино, Тарутино, Малоярославце, Вязьме, Красном, в заграничных походах 1813-1815 гг. Награды: ордена Георгия 3 и 4 ст., Владимира 3 ст. Анны 1 ст. и др.</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121" name="Рисунок 17" descr="Описание: Павел Иванович Мерлин">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3568" y="2348881"/>
            <a:ext cx="1944216" cy="252028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092562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3868" y="332656"/>
            <a:ext cx="7756263" cy="1054250"/>
          </a:xfrm>
        </p:spPr>
        <p:txBody>
          <a:bodyPr/>
          <a:lstStyle/>
          <a:p>
            <a:r>
              <a:rPr lang="ru-RU" dirty="0" smtClean="0"/>
              <a:t>Назимов Федор Викторович</a:t>
            </a:r>
            <a:endParaRPr lang="ru-RU" dirty="0"/>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r>
            <a:br>
              <a:rPr kumimoji="0" lang="ru-RU" sz="12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b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6145" name="Рисунок 18" descr="Описание: Федор Викторович Назимов">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23528" y="2276872"/>
            <a:ext cx="2304256" cy="280831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a:spLocks noChangeArrowheads="1"/>
          </p:cNvSpPr>
          <p:nvPr/>
        </p:nvSpPr>
        <p:spPr bwMode="auto">
          <a:xfrm>
            <a:off x="2713786" y="2276872"/>
            <a:ext cx="6250702" cy="31700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Назимов Федор Викторович</a:t>
            </a: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(1764–1827), генерал-майор, из дворян Тамбовской губернии. Отличился во время русско-шведской войны 1788-1790 гг., за что награжден чином секунд-майора. В начале 1812 г. состоял в 15 пехотной дивизии в корпусе генерала Е. И. Маркова. В начале войны возглавлял всю дивизию. Отличился в сражениях при </a:t>
            </a:r>
            <a:r>
              <a:rPr kumimoji="0" lang="ru-RU" sz="2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Городенче</a:t>
            </a: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участвовал в заграничных походах 1813-14 гг. С 1816 г. киевский губернатор. Награды: российские ордена Св. Георгия 4 класса, Св. Анны 2 ст., Св. Владимира 3 ст.</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9239890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3868" y="269744"/>
            <a:ext cx="7756263" cy="1054250"/>
          </a:xfrm>
        </p:spPr>
        <p:txBody>
          <a:bodyPr/>
          <a:lstStyle/>
          <a:p>
            <a:r>
              <a:rPr lang="ru-RU" dirty="0" smtClean="0"/>
              <a:t>Потемкин Яков Алексеевич</a:t>
            </a:r>
            <a:endParaRPr lang="ru-RU" dirty="0"/>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8193" name="Рисунок 19" descr="Описание: Яков Алексеевич Потемкин">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95536" y="2420888"/>
            <a:ext cx="2016224" cy="2952328"/>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a:spLocks noChangeArrowheads="1"/>
          </p:cNvSpPr>
          <p:nvPr/>
        </p:nvSpPr>
        <p:spPr bwMode="auto">
          <a:xfrm>
            <a:off x="2771800" y="2204864"/>
            <a:ext cx="6545221" cy="50167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ru-RU" sz="2000" b="1" dirty="0"/>
              <a:t>Потемкин Яков Алексеевич</a:t>
            </a:r>
            <a:r>
              <a:rPr lang="ru-RU" sz="2000" dirty="0"/>
              <a:t> (1781–1831), генерал-лейтенант, генерал-адъютант из дворян Тамбовской </a:t>
            </a:r>
            <a:r>
              <a:rPr lang="ru-RU" sz="2000" dirty="0" smtClean="0"/>
              <a:t>губернии. </a:t>
            </a:r>
            <a:r>
              <a:rPr lang="ru-RU" sz="2000" dirty="0"/>
              <a:t>На службе с 1794 г. В кампанию 1812 г. первоначально командовал арьергардом 2-го пехотного корпуса, отличился под Витебском, произведен в генерал-майоры. Сражался под Бородино, Смоленском, Можайском, </a:t>
            </a:r>
            <a:r>
              <a:rPr lang="ru-RU" sz="2000" dirty="0" smtClean="0"/>
              <a:t>Тарутином. </a:t>
            </a:r>
            <a:r>
              <a:rPr lang="ru-RU" sz="2000" dirty="0"/>
              <a:t>В 1813 г. участвовал в сражениях при </a:t>
            </a:r>
            <a:r>
              <a:rPr lang="ru-RU" sz="2000" dirty="0" err="1"/>
              <a:t>Лютцене</a:t>
            </a:r>
            <a:r>
              <a:rPr lang="ru-RU" sz="2000" dirty="0"/>
              <a:t>, </a:t>
            </a:r>
            <a:r>
              <a:rPr lang="ru-RU" sz="2000" dirty="0" err="1"/>
              <a:t>Баутцене</a:t>
            </a:r>
            <a:r>
              <a:rPr lang="ru-RU" sz="2000" dirty="0"/>
              <a:t>, отличился при Кульме. Участвовал в походе во Францию в 1814 г. За отличие при взятии Парижа пожалован в генерал-</a:t>
            </a:r>
            <a:r>
              <a:rPr lang="ru-RU" sz="2000" dirty="0" err="1"/>
              <a:t>адьютанты</a:t>
            </a:r>
            <a:r>
              <a:rPr lang="ru-RU" sz="2000" dirty="0"/>
              <a:t>. Награды: российские ордена Св. Владимира 1 ст., Св. Александра Невского с алмазами, Св. Анны 1 ст., с алмазами, прусские ордена, австрийский военный орден Марии </a:t>
            </a:r>
            <a:r>
              <a:rPr lang="ru-RU" sz="2000" dirty="0" err="1"/>
              <a:t>Терезии</a:t>
            </a:r>
            <a:r>
              <a:rPr lang="ru-RU" sz="2000" dirty="0"/>
              <a:t>, крест за Кульм, золотая шпага «За храбрость» с алмазами.</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cs typeface="Arial" pitchFamily="34" charset="0"/>
              </a:rPr>
              <a:t> </a:t>
            </a:r>
          </a:p>
        </p:txBody>
      </p:sp>
    </p:spTree>
    <p:extLst>
      <p:ext uri="{BB962C8B-B14F-4D97-AF65-F5344CB8AC3E}">
        <p14:creationId xmlns:p14="http://schemas.microsoft.com/office/powerpoint/2010/main" xmlns="" val="27306727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404664"/>
            <a:ext cx="7756263" cy="1054250"/>
          </a:xfrm>
        </p:spPr>
        <p:txBody>
          <a:bodyPr/>
          <a:lstStyle/>
          <a:p>
            <a:r>
              <a:rPr lang="ru-RU" dirty="0" smtClean="0"/>
              <a:t>Сазонов Иван Терентьевич</a:t>
            </a:r>
            <a:endParaRPr lang="ru-RU" dirty="0"/>
          </a:p>
        </p:txBody>
      </p:sp>
      <p:sp>
        <p:nvSpPr>
          <p:cNvPr id="3" name="Rectangle 2"/>
          <p:cNvSpPr>
            <a:spLocks noChangeArrowheads="1"/>
          </p:cNvSpPr>
          <p:nvPr/>
        </p:nvSpPr>
        <p:spPr bwMode="auto">
          <a:xfrm>
            <a:off x="163080" y="573959"/>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9217" name="Рисунок 20" descr="Описание: Иван Терентьевич Сазонов">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6330" y="2348880"/>
            <a:ext cx="2647478" cy="337247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a:spLocks noChangeArrowheads="1"/>
          </p:cNvSpPr>
          <p:nvPr/>
        </p:nvSpPr>
        <p:spPr bwMode="auto">
          <a:xfrm>
            <a:off x="3430276" y="2276872"/>
            <a:ext cx="4320480" cy="4093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Сазонов Иван Терентьевич</a:t>
            </a: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(1755–1823) генерал-лейтенант, из дворян Тамбовской губернии. Участник русско-турецкой войны 1768–74 гг. В кампанию 1812 г. отличился в трехдневном бою под </a:t>
            </a:r>
            <a:r>
              <a:rPr kumimoji="0" lang="ru-RU" sz="2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Клястицами</a:t>
            </a: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в деле при р. </a:t>
            </a:r>
            <a:r>
              <a:rPr kumimoji="0" lang="ru-RU" sz="2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Свольня</a:t>
            </a: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при штурме Полоцка, под Чашниками. Произведен в генерал-лейтенанты в 1812 г. Похоронен в с. Малая </a:t>
            </a:r>
            <a:r>
              <a:rPr kumimoji="0" lang="ru-RU" sz="2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Талинка</a:t>
            </a: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Тамбовского уезда. Награды: российские Ордена Св. </a:t>
            </a:r>
            <a:r>
              <a:rPr kumimoji="0" lang="ru-RU" sz="2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Геогрия</a:t>
            </a: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4 </a:t>
            </a:r>
            <a:r>
              <a:rPr kumimoji="0" lang="ru-RU" sz="2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кл</a:t>
            </a: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и Св. Анны 1 ст.</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6423695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332656"/>
            <a:ext cx="7756263" cy="1054250"/>
          </a:xfrm>
        </p:spPr>
        <p:txBody>
          <a:bodyPr/>
          <a:lstStyle/>
          <a:p>
            <a:r>
              <a:rPr lang="ru-RU" dirty="0" smtClean="0"/>
              <a:t>Трескин Михаил Львович</a:t>
            </a:r>
            <a:endParaRPr lang="ru-RU" dirty="0"/>
          </a:p>
        </p:txBody>
      </p:sp>
      <p:sp>
        <p:nvSpPr>
          <p:cNvPr id="3" name="Rectangle 2"/>
          <p:cNvSpPr>
            <a:spLocks noChangeArrowheads="1"/>
          </p:cNvSpPr>
          <p:nvPr/>
        </p:nvSpPr>
        <p:spPr bwMode="auto">
          <a:xfrm>
            <a:off x="323528" y="714375"/>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0241" name="Рисунок 21" descr="Описание: Михаил Львович Трескин">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10800000" flipV="1">
            <a:off x="120637" y="2276872"/>
            <a:ext cx="2483769" cy="3312368"/>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a:spLocks noChangeArrowheads="1"/>
          </p:cNvSpPr>
          <p:nvPr/>
        </p:nvSpPr>
        <p:spPr bwMode="auto">
          <a:xfrm>
            <a:off x="2653567" y="2060848"/>
            <a:ext cx="6336704" cy="47089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Трескин Михаил Львович</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(1765–1839), генерал-майор русской армии, герой Отечественной войны 1812 г. Из дворян </a:t>
            </a:r>
            <a:r>
              <a:rPr kumimoji="0" lang="ru-RU" sz="2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Кирсановского</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уезда Тамбовской губернии. Родился с. </a:t>
            </a:r>
            <a:r>
              <a:rPr kumimoji="0" lang="ru-RU" sz="2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Трескино</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2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Кирсановского</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уезда. Участник итальянского похода А. В. Суворова, боевых действий на Дунае в 1806-1807 гг., в 1812 г. командовал Азовским пехотный полком. Участвовал в боях под Ригой, на р. </a:t>
            </a:r>
            <a:r>
              <a:rPr kumimoji="0" lang="ru-RU" sz="2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Ушача</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под Полоцком, при Чашниках, Старом Борисове. Награды: орден св. Георгия 4 </a:t>
            </a:r>
            <a:r>
              <a:rPr kumimoji="0" lang="ru-RU" sz="2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кл</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орден св. Георгия 3 </a:t>
            </a:r>
            <a:r>
              <a:rPr kumimoji="0" lang="ru-RU" sz="2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кл</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за отличное мужество и храбрость, оказанные в сражении 25 октября 1813 г. под Данцигом, золотой шпагой «За храбрость», ордена Св. Анны 2 ст. с алмазами, Св. Владимира 4 ст. с бантом, прусский орден «За заслуги»</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448996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60648"/>
            <a:ext cx="7756263" cy="1054250"/>
          </a:xfrm>
        </p:spPr>
        <p:txBody>
          <a:bodyPr/>
          <a:lstStyle/>
          <a:p>
            <a:r>
              <a:rPr lang="ru-RU" dirty="0" smtClean="0"/>
              <a:t>Михаил Сергеевич Лунин</a:t>
            </a:r>
            <a:endParaRPr lang="ru-RU" dirty="0"/>
          </a:p>
        </p:txBody>
      </p:sp>
      <p:sp>
        <p:nvSpPr>
          <p:cNvPr id="3" name="Прямоугольник 2"/>
          <p:cNvSpPr/>
          <p:nvPr/>
        </p:nvSpPr>
        <p:spPr>
          <a:xfrm>
            <a:off x="251520" y="2348880"/>
            <a:ext cx="8352928" cy="4247317"/>
          </a:xfrm>
          <a:prstGeom prst="rect">
            <a:avLst/>
          </a:prstGeom>
        </p:spPr>
        <p:txBody>
          <a:bodyPr wrap="square">
            <a:spAutoFit/>
          </a:bodyPr>
          <a:lstStyle/>
          <a:p>
            <a:r>
              <a:rPr lang="ru-RU" dirty="0"/>
              <a:t>Среди участников Отечественной войны 1812 г. было немало молодых офицеров из тамбовских дворян, остро переживавших за судьбу России. Участвуя в освобождении Европы от наполеоновской армии, они увидели более зажиточную и свободную жизнь европейских народов, познакомились с идеями просветительства. Вернувшись на Родину, они стали участвовать в тайных обществах, в которых обсуждали планы освобождения российских крестьян от крепостной зависимости, ликвидации самодержавия. Самой яркой личностью из </a:t>
            </a:r>
            <a:r>
              <a:rPr lang="ru-RU" dirty="0" err="1"/>
              <a:t>тамбовцев</a:t>
            </a:r>
            <a:r>
              <a:rPr lang="ru-RU" dirty="0"/>
              <a:t>-декабристов являлся </a:t>
            </a:r>
            <a:r>
              <a:rPr lang="ru-RU" b="1" dirty="0"/>
              <a:t>Михаил Сергеевич Лунин</a:t>
            </a:r>
            <a:r>
              <a:rPr lang="ru-RU" dirty="0"/>
              <a:t> (1787–1845), которого Пушкин назвал «умнейшим человеком нашего времени». Его детские годы прошли в </a:t>
            </a:r>
            <a:r>
              <a:rPr lang="ru-RU" dirty="0" err="1"/>
              <a:t>Кирсановском</a:t>
            </a:r>
            <a:r>
              <a:rPr lang="ru-RU" dirty="0"/>
              <a:t> уезде. Храбрый офицер участвовал в сражениях с французами, отличился под Бородино, получил именное золотое оружие. Михаил Сергеевич принимал участие во всех войнах с Наполеоном, был кавалером самых почетных российских орденов. Человек отчаянной решимости и смелости, он предлагал М. И. Кутузову проникнуть в ставку Наполеона и заколоть его </a:t>
            </a:r>
            <a:r>
              <a:rPr lang="ru-RU" dirty="0" smtClean="0"/>
              <a:t>кинжалом. </a:t>
            </a:r>
            <a:endParaRPr lang="ru-RU" dirty="0"/>
          </a:p>
        </p:txBody>
      </p:sp>
    </p:spTree>
    <p:extLst>
      <p:ext uri="{BB962C8B-B14F-4D97-AF65-F5344CB8AC3E}">
        <p14:creationId xmlns:p14="http://schemas.microsoft.com/office/powerpoint/2010/main" xmlns="" val="20733749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60648"/>
            <a:ext cx="7756263" cy="1054250"/>
          </a:xfrm>
        </p:spPr>
        <p:txBody>
          <a:bodyPr/>
          <a:lstStyle/>
          <a:p>
            <a:r>
              <a:rPr lang="ru-RU" dirty="0" smtClean="0"/>
              <a:t>Декабристы участники войны</a:t>
            </a:r>
            <a:endParaRPr lang="ru-RU" dirty="0"/>
          </a:p>
        </p:txBody>
      </p:sp>
      <p:sp>
        <p:nvSpPr>
          <p:cNvPr id="3" name="Прямоугольник 2"/>
          <p:cNvSpPr/>
          <p:nvPr/>
        </p:nvSpPr>
        <p:spPr>
          <a:xfrm>
            <a:off x="539552" y="2492896"/>
            <a:ext cx="7776864" cy="3477875"/>
          </a:xfrm>
          <a:prstGeom prst="rect">
            <a:avLst/>
          </a:prstGeom>
        </p:spPr>
        <p:txBody>
          <a:bodyPr wrap="square">
            <a:spAutoFit/>
          </a:bodyPr>
          <a:lstStyle/>
          <a:p>
            <a:r>
              <a:rPr lang="ru-RU" sz="2000" dirty="0" smtClean="0"/>
              <a:t> </a:t>
            </a:r>
            <a:r>
              <a:rPr lang="ru-RU" sz="2000" dirty="0"/>
              <a:t>Еще два человека из числа декабристов связаны с Тамбовским краем. Это тамбовские дворяне, герои Отечественной войны: подполковник </a:t>
            </a:r>
            <a:r>
              <a:rPr lang="ru-RU" sz="2000" b="1" dirty="0"/>
              <a:t>Николай Иванович Кривцов</a:t>
            </a:r>
            <a:r>
              <a:rPr lang="ru-RU" sz="2000" dirty="0"/>
              <a:t> (1791–1843), </a:t>
            </a:r>
            <a:r>
              <a:rPr lang="ru-RU" sz="2000" b="1" dirty="0"/>
              <a:t>Фонвизин Михаил Александрович</a:t>
            </a:r>
            <a:r>
              <a:rPr lang="ru-RU" sz="2000" dirty="0"/>
              <a:t> (1788–1854). Н. И. Кривцов был участником сражений под Бородино, имел ранение, попал а плен. Французы лечили его вместе со своими офицерами в московском госпитале. Когда Наполеон, бросив раненых, покинул город, Кривцов спас французов от разъяренной толпы москвичей, за что впоследствии был отмечен королем Франции. Имел многочисленные награды. М. А. Фонвизин, декабрист, генерал-майор в отставке (1822), был участником заграничных походов 1813–1814 гг.</a:t>
            </a:r>
          </a:p>
        </p:txBody>
      </p:sp>
    </p:spTree>
    <p:extLst>
      <p:ext uri="{BB962C8B-B14F-4D97-AF65-F5344CB8AC3E}">
        <p14:creationId xmlns:p14="http://schemas.microsoft.com/office/powerpoint/2010/main" xmlns="" val="1003886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4515" y="228600"/>
            <a:ext cx="7756263" cy="1054250"/>
          </a:xfrm>
        </p:spPr>
        <p:txBody>
          <a:bodyPr/>
          <a:lstStyle/>
          <a:p>
            <a:r>
              <a:rPr lang="ru-RU" dirty="0" smtClean="0"/>
              <a:t>122-й пехотный полк</a:t>
            </a:r>
            <a:endParaRPr lang="ru-RU" dirty="0"/>
          </a:p>
        </p:txBody>
      </p:sp>
      <p:sp>
        <p:nvSpPr>
          <p:cNvPr id="3" name="Rectangle 2"/>
          <p:cNvSpPr>
            <a:spLocks noChangeArrowheads="1"/>
          </p:cNvSpPr>
          <p:nvPr/>
        </p:nvSpPr>
        <p:spPr bwMode="auto">
          <a:xfrm>
            <a:off x="179512"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1265" name="Рисунок 22" descr="Описание: На поле боя">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7198" y="2385757"/>
            <a:ext cx="3024336" cy="309634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a:spLocks noChangeArrowheads="1"/>
          </p:cNvSpPr>
          <p:nvPr/>
        </p:nvSpPr>
        <p:spPr bwMode="auto">
          <a:xfrm rot="10800000" flipV="1">
            <a:off x="3940982" y="2348880"/>
            <a:ext cx="4496850" cy="31700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Но главным героем войны стал русский солдат, показавший невиданную стойкость и беспримерное мужество. Немеркнущую славу на полях Отечественной войны стяжал 122-й полк, целиком сформированный из </a:t>
            </a:r>
            <a:r>
              <a:rPr kumimoji="0" lang="ru-RU" sz="2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тамбовцев</a:t>
            </a: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Он входил в авангард русской армии при преследовании вражеских войск и особенно отличился в битве на р. Березине.</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17947781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3868" y="332656"/>
            <a:ext cx="7756263" cy="1054250"/>
          </a:xfrm>
        </p:spPr>
        <p:txBody>
          <a:bodyPr/>
          <a:lstStyle/>
          <a:p>
            <a:r>
              <a:rPr lang="ru-RU" dirty="0" smtClean="0"/>
              <a:t>Отношение к военнопленным</a:t>
            </a:r>
            <a:endParaRPr lang="ru-RU" dirty="0"/>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2289" name="Рисунок 10" descr="Описание: Французы отступают">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1789" y="2708920"/>
            <a:ext cx="2592288" cy="309634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a:spLocks noChangeArrowheads="1"/>
          </p:cNvSpPr>
          <p:nvPr/>
        </p:nvSpPr>
        <p:spPr bwMode="auto">
          <a:xfrm>
            <a:off x="2959224" y="2420888"/>
            <a:ext cx="5328592" cy="39703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Пленные солдаты жили в казармах, офицеры — по квартирам у обывателей, причем отношения с мирным населением были очень дружелюбные. Пленные пользовались полной свободой и широким гостеприимством помещиков, которые приглашали офицеров в свои усадьбы и подолгу задерживали их в качестве гостей. Некоторые пленные обрели в Тамбове «второе Отечество». Архивы сохранили списки пленных. Так, в Тамбове жили принц </a:t>
            </a:r>
            <a:r>
              <a:rPr kumimoji="0" lang="ru-RU"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Гогенлоэ</a:t>
            </a: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генералы: Матушевич, </a:t>
            </a:r>
            <a:r>
              <a:rPr kumimoji="0" lang="ru-RU"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Бюрт</a:t>
            </a: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Пего, поручик гвардейской конной артиллерии </a:t>
            </a:r>
            <a:r>
              <a:rPr kumimoji="0" lang="ru-RU"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Этьен</a:t>
            </a: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Гюго, родственник известного поэта и писателя.</a:t>
            </a:r>
            <a:r>
              <a:rPr kumimoji="0" lang="ru-RU" b="0" i="0" u="none" strike="noStrike" cap="none" normalizeH="0" baseline="0" dirty="0" smtClean="0">
                <a:ln>
                  <a:noFill/>
                </a:ln>
                <a:solidFill>
                  <a:schemeClr val="tx1"/>
                </a:solidFill>
                <a:effectLst/>
                <a:latin typeface="Arial" pitchFamily="34" charset="0"/>
                <a:cs typeface="Arial" pitchFamily="34" charset="0"/>
              </a:rPr>
              <a:t> </a:t>
            </a:r>
          </a:p>
        </p:txBody>
      </p:sp>
    </p:spTree>
    <p:extLst>
      <p:ext uri="{BB962C8B-B14F-4D97-AF65-F5344CB8AC3E}">
        <p14:creationId xmlns:p14="http://schemas.microsoft.com/office/powerpoint/2010/main" xmlns="" val="13571254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143</TotalTime>
  <Words>179</Words>
  <Application>Microsoft Office PowerPoint</Application>
  <PresentationFormat>Экран (4:3)</PresentationFormat>
  <Paragraphs>43</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Твердый переплет</vt:lpstr>
      <vt:lpstr>Тамбовская губерния в Отечественной войне 1812 года</vt:lpstr>
      <vt:lpstr>1812 год</vt:lpstr>
      <vt:lpstr>Народное ополчение</vt:lpstr>
      <vt:lpstr>Сторожевая служба</vt:lpstr>
      <vt:lpstr>Армейский тыл</vt:lpstr>
      <vt:lpstr>Наши земляки</vt:lpstr>
      <vt:lpstr>Воейков Алексей Васильевич</vt:lpstr>
      <vt:lpstr>Дятков Степан Васильевич</vt:lpstr>
      <vt:lpstr>Кайсаров Паисий Сергеевич</vt:lpstr>
      <vt:lpstr>Мерлин Павел Иванович</vt:lpstr>
      <vt:lpstr>Назимов Федор Викторович</vt:lpstr>
      <vt:lpstr>Потемкин Яков Алексеевич</vt:lpstr>
      <vt:lpstr>Сазонов Иван Терентьевич</vt:lpstr>
      <vt:lpstr>Трескин Михаил Львович</vt:lpstr>
      <vt:lpstr>Михаил Сергеевич Лунин</vt:lpstr>
      <vt:lpstr>Декабристы участники войны</vt:lpstr>
      <vt:lpstr>122-й пехотный полк</vt:lpstr>
      <vt:lpstr>Отношение к военнопленным</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Тамбовская губерния в Отечественной войне 1812 года</dc:title>
  <dc:creator>история</dc:creator>
  <cp:lastModifiedBy>StarKiller</cp:lastModifiedBy>
  <cp:revision>14</cp:revision>
  <dcterms:created xsi:type="dcterms:W3CDTF">2012-06-30T09:09:38Z</dcterms:created>
  <dcterms:modified xsi:type="dcterms:W3CDTF">2013-06-28T09:29:30Z</dcterms:modified>
</cp:coreProperties>
</file>