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8" r:id="rId2"/>
    <p:sldId id="257" r:id="rId3"/>
    <p:sldId id="279" r:id="rId4"/>
    <p:sldId id="282" r:id="rId5"/>
    <p:sldId id="283" r:id="rId6"/>
    <p:sldId id="285" r:id="rId7"/>
    <p:sldId id="284" r:id="rId8"/>
    <p:sldId id="287" r:id="rId9"/>
    <p:sldId id="289" r:id="rId10"/>
    <p:sldId id="267" r:id="rId11"/>
    <p:sldId id="264" r:id="rId12"/>
    <p:sldId id="265" r:id="rId13"/>
    <p:sldId id="261" r:id="rId14"/>
    <p:sldId id="273" r:id="rId15"/>
    <p:sldId id="290" r:id="rId16"/>
    <p:sldId id="29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006EC0"/>
    <a:srgbClr val="241153"/>
    <a:srgbClr val="6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11" autoAdjust="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D0A2C-5ED4-497F-9CA4-1CF2B7058915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C03A1-A69E-446B-B504-880B1F75A4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3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832D14F-0573-43F3-81C4-16BB359773F1}" type="datetimeFigureOut">
              <a:rPr lang="ru-RU" smtClean="0"/>
              <a:pPr/>
              <a:t>30.11.2013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D79958B-C122-47F8-A5CE-C4F22D4CC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pload.wikimedia.org/wikipedia/commons/9/99/Andrea_Appiani_002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g13.nnm.ru/imagez/gallery/0/d/b/6/4/0db64b743978032af2641cc062259c88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://www.c2n.ru/borodino/003_gif/002_1.gif" TargetMode="Externa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404664"/>
            <a:ext cx="3357586" cy="532859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Бородинское 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сражение</a:t>
            </a:r>
            <a:endParaRPr lang="ru-RU" sz="2000" dirty="0">
              <a:solidFill>
                <a:srgbClr val="FF0000"/>
              </a:solidFill>
              <a:effectLst/>
              <a:latin typeface="+mn-lt"/>
            </a:endParaRPr>
          </a:p>
        </p:txBody>
      </p:sp>
      <p:pic>
        <p:nvPicPr>
          <p:cNvPr id="2050" name="Picture 2" descr="C:\Users\Женя\Desktop\борд с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548680"/>
            <a:ext cx="4320236" cy="4824536"/>
          </a:xfrm>
          <a:prstGeom prst="snip2DiagRect">
            <a:avLst/>
          </a:prstGeom>
          <a:ln w="1905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6429420" cy="57148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/>
                <a:latin typeface="+mn-lt"/>
              </a:rPr>
              <a:t>НАПОЛЕОН БОНАПАРТ</a:t>
            </a:r>
            <a:endParaRPr lang="ru-RU" sz="2400" dirty="0">
              <a:solidFill>
                <a:srgbClr val="FF0000"/>
              </a:solidFill>
              <a:effectLst/>
              <a:latin typeface="+mn-lt"/>
            </a:endParaRPr>
          </a:p>
        </p:txBody>
      </p:sp>
      <p:pic>
        <p:nvPicPr>
          <p:cNvPr id="8" name="Picture 2" descr="Файл:Andrea Appiani 002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0430" y="764704"/>
            <a:ext cx="3195706" cy="48245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8" descr="C:\Users\Женя\Desktop\0_6d532_9c8ed566_XL.png"/>
          <p:cNvPicPr>
            <a:picLocks noChangeAspect="1" noChangeArrowheads="1"/>
          </p:cNvPicPr>
          <p:nvPr/>
        </p:nvPicPr>
        <p:blipFill>
          <a:blip r:embed="rId4" cstate="print"/>
          <a:srcRect t="4177"/>
          <a:stretch>
            <a:fillRect/>
          </a:stretch>
        </p:blipFill>
        <p:spPr bwMode="auto">
          <a:xfrm>
            <a:off x="-142908" y="214290"/>
            <a:ext cx="3357586" cy="628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429256" y="1571612"/>
            <a:ext cx="2428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 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928670"/>
            <a:ext cx="21431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16 лет окончил военную академию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в Париже. В 24 года он уже был 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генералом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затем Наполеона провозгласили 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императором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течении 10 лет, пока Наполеон был императором, Франция непрерывно воевала. 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8" descr="C:\Users\Женя\Desktop\0_6d532_9c8ed566_XL.png"/>
          <p:cNvPicPr>
            <a:picLocks noChangeAspect="1" noChangeArrowheads="1"/>
          </p:cNvPicPr>
          <p:nvPr/>
        </p:nvPicPr>
        <p:blipFill>
          <a:blip r:embed="rId4" cstate="print"/>
          <a:srcRect t="4177"/>
          <a:stretch>
            <a:fillRect/>
          </a:stretch>
        </p:blipFill>
        <p:spPr bwMode="auto">
          <a:xfrm>
            <a:off x="5715008" y="285728"/>
            <a:ext cx="3714744" cy="6286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6000760" y="571481"/>
            <a:ext cx="2643206" cy="2571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cs typeface="Arial" pitchFamily="34" charset="0"/>
              </a:rPr>
              <a:t>Наполеон стал </a:t>
            </a:r>
            <a:r>
              <a:rPr lang="ru-RU" b="1" u="sng" dirty="0" smtClean="0">
                <a:solidFill>
                  <a:srgbClr val="FF0000"/>
                </a:solidFill>
                <a:cs typeface="Arial" pitchFamily="34" charset="0"/>
              </a:rPr>
              <a:t>властелином Европы</a:t>
            </a:r>
            <a:r>
              <a:rPr lang="ru-RU" b="1" dirty="0" smtClean="0">
                <a:solidFill>
                  <a:schemeClr val="bg1"/>
                </a:solidFill>
                <a:cs typeface="Arial" pitchFamily="34" charset="0"/>
              </a:rPr>
              <a:t>, но ему хотелось завоевать весь мир. «Через 3 года я буду господином всего мира…  заявил Наполеон перед вторжением в Россию</a:t>
            </a:r>
            <a:r>
              <a:rPr lang="ru-RU" b="1" dirty="0" smtClean="0">
                <a:cs typeface="Arial" pitchFamily="34" charset="0"/>
              </a:rPr>
              <a:t>.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929322" y="3143248"/>
            <a:ext cx="2428876" cy="2933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cs typeface="Arial" pitchFamily="34" charset="0"/>
              </a:rPr>
              <a:t>Наполеон собрал 600 - тысячное войско и двинул его к России. «Я иду в Москву, - говорил он, - и в одно или два сражения всё кончу». Наполеон рассчитывал на быструю и лёгкую победу.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285728"/>
            <a:ext cx="4214842" cy="58579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Главнокомандующим русскими войсками был назначен </a:t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Михаил Илларионович Кутузов</a:t>
            </a:r>
            <a:endParaRPr lang="ru-RU" sz="20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&amp;Kcy;&amp;acy;&amp;rcy;&amp;tcy;&amp;icy;&amp;ncy;&amp;kcy;&amp;acy; 219 &amp;icy;&amp;zcy; 3647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76672"/>
            <a:ext cx="3741444" cy="56635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 июля у Смоленска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произошло первое грандиозное сражение. Но русским войскам пришлось отступить и сдать город.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Picture 2" descr="&amp;Kcy;&amp;acy;&amp;rcy;&amp;tcy;&amp;icy;&amp;ncy;&amp;kcy;&amp;acy; 4 &amp;icy;&amp;zcy; 187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124744"/>
            <a:ext cx="4860032" cy="41764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428736"/>
            <a:ext cx="2928958" cy="271464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Бородинская битва стала началом разгрома непобедимой армии Наполеона. В Бородинском сражении русские войска понесли огромные потери. Была уничтожена половина армии. Кутузов понимал, что, продолжая сопротивляться французам, он может потерять всю армию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Бородинское сражение не выиграл никто!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бородинская битв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357166"/>
            <a:ext cx="5110604" cy="53760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Военный совет в Филях</a:t>
            </a:r>
            <a:r>
              <a:rPr lang="ru-RU" sz="4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&amp;Kcy;&amp;acy;&amp;rcy;&amp;tcy;&amp;icy;&amp;ncy;&amp;kcy;&amp;acy; 54 &amp;icy;&amp;zcy; 3650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857232"/>
            <a:ext cx="5616878" cy="38679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00034" y="5072074"/>
            <a:ext cx="81439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Кутузов собрал всех генералов в деревне Фили на военный совет. Русские войска из-за больших потерь отступали к Москве. Кутузов ставит вопрос: давать бой под Москвой или сдать столицу. Решающими стали слова Кутузова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«Пока цела армия, цела и Россия».</a:t>
            </a:r>
            <a:r>
              <a:rPr lang="ru-RU" sz="2000" b="1" u="sng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Было решено оставить Москву.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ПОЖАР МОСКВЫ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&amp;Kcy;&amp;acy;&amp;rcy;&amp;tcy;&amp;icy;&amp;ncy;&amp;kcy;&amp;acy; 83 &amp;icy;&amp;zcy; 842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14810" y="1988840"/>
            <a:ext cx="3888432" cy="34563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85720" y="785794"/>
            <a:ext cx="392909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уже к вечеру Москва запылала: москвичи не хотели отдавать родной город иноземным захватчикам. Горели дворцы, церкви, дома…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143000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2 сентября жители спешно покинули Москву. Французские войска входили в пустой город.</a:t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Во всех покорённых Наполеоном городах жители, признавая поражение, подносили Наполеону ключи от города. Долго ждал Наполеон на Поклонной горе, но никто ему ключи от Москвы не принёс. </a:t>
            </a:r>
            <a:b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Картинка 1 из 1686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988840"/>
            <a:ext cx="4824536" cy="41544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214290"/>
            <a:ext cx="4929222" cy="1143000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На захваченных землях разгоралось </a:t>
            </a:r>
            <a:r>
              <a:rPr lang="ru-RU" sz="2200" u="sng" dirty="0" smtClean="0">
                <a:solidFill>
                  <a:srgbClr val="FF0000"/>
                </a:solidFill>
                <a:effectLst/>
                <a:latin typeface="+mn-lt"/>
                <a:cs typeface="Times New Roman" pitchFamily="18" charset="0"/>
              </a:rPr>
              <a:t>партизанское движение</a:t>
            </a:r>
            <a:r>
              <a:rPr lang="ru-RU" sz="2200" dirty="0" smtClean="0">
                <a:solidFill>
                  <a:srgbClr val="FF0000"/>
                </a:solidFill>
                <a:effectLst/>
                <a:latin typeface="+mn-lt"/>
                <a:cs typeface="Times New Roman" pitchFamily="18" charset="0"/>
              </a:rPr>
              <a:t>.</a:t>
            </a:r>
            <a:r>
              <a:rPr lang="ru-RU" sz="2200" dirty="0" smtClean="0"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 Французы не могли отъехать от Москвы, не попадаясь в крестьянские ловушки.  Партизаны громили французские обозы, нападали на вражеские отряды. У завоевателей кончилась провизия.</a:t>
            </a:r>
            <a:r>
              <a:rPr lang="ru-RU" sz="2200" dirty="0" smtClean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ru-RU" sz="2200" dirty="0" smtClean="0">
                <a:solidFill>
                  <a:schemeClr val="bg1"/>
                </a:solidFill>
                <a:effectLst/>
                <a:latin typeface="+mn-lt"/>
              </a:rPr>
            </a:br>
            <a:endParaRPr lang="ru-RU" sz="2200" dirty="0">
              <a:solidFill>
                <a:schemeClr val="bg1"/>
              </a:solidFill>
              <a:effectLst/>
              <a:latin typeface="+mn-lt"/>
            </a:endParaRPr>
          </a:p>
        </p:txBody>
      </p:sp>
      <p:pic>
        <p:nvPicPr>
          <p:cNvPr id="5" name="Picture 2" descr="F:\Бородинская панорама-фото\CIMG85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276872"/>
            <a:ext cx="4536504" cy="37444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Оставаться в разорённой Москве французы больше не могли и они начали отступать. </a:t>
            </a:r>
            <a:b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4" name="Picture 2" descr="&amp;Kcy;&amp;acy;&amp;rcy;&amp;tcy;&amp;icy;&amp;ncy;&amp;kcy;&amp;acy; 77 &amp;icy;&amp;zcy; 149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124743"/>
            <a:ext cx="5227732" cy="40902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85720" y="5214949"/>
            <a:ext cx="83582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Отступление французов сопровождала армия Кутузова. Наконец, в </a:t>
            </a:r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декабре 1812 года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последние остатки французских войск были изгнаны за пределы России.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27784" y="692696"/>
            <a:ext cx="3456384" cy="1656184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1812 году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мушкетеры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составляли основную массу русской пехоты: их вооружение – это фузея (ружье) и пехотный тесак.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Женя\Desktop\42837_o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285728"/>
            <a:ext cx="2483768" cy="44227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107504" y="4869160"/>
            <a:ext cx="21431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"</a:t>
            </a:r>
            <a:r>
              <a:rPr lang="ru-RU" sz="2000" b="1" dirty="0" smtClean="0">
                <a:solidFill>
                  <a:schemeClr val="bg1"/>
                </a:solidFill>
              </a:rPr>
              <a:t>Артиллеристы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на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Бородинском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поле</a:t>
            </a:r>
            <a:r>
              <a:rPr lang="ru-RU" sz="2000" dirty="0" smtClean="0">
                <a:solidFill>
                  <a:schemeClr val="bg1"/>
                </a:solidFill>
              </a:rPr>
              <a:t>" 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 В. Шевченко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72200" y="5000636"/>
            <a:ext cx="2771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2-я гренадерская дивизия отбивает Шевардинский редут.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Художник И.В. Евстигнеев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Женя\Desktop\мушк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 bwMode="auto">
          <a:xfrm>
            <a:off x="5724127" y="1412775"/>
            <a:ext cx="3211041" cy="38884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2286000" y="3105835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52825" y="11797"/>
            <a:ext cx="2286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1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057275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483768" y="116633"/>
            <a:ext cx="32403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Русские    войска </a:t>
            </a:r>
            <a:endParaRPr lang="ru-RU" sz="2400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Разновидностью легкой пехоты считались 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егерские полки.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Вооружались гладкоствольными, а затем нарезными ружьями и ножами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Женя\Desktop\s976404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3"/>
            <a:ext cx="2064629" cy="2736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 descr="C:\Users\Женя\Desktop\image_func.ph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042068"/>
            <a:ext cx="4355912" cy="3456384"/>
          </a:xfrm>
          <a:prstGeom prst="snip2DiagRect">
            <a:avLst/>
          </a:prstGeom>
          <a:ln w="1905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2411760" y="1052736"/>
            <a:ext cx="4392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Гренадеры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назначались для метания ручных гранат. Отличительным знаком гренадеров являлось изображение горящей гранаты  на головных уборах, пряжках, пуговицах.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74786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Основную массу русской кавалерии составляли 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+mn-lt"/>
                <a:cs typeface="Times New Roman" pitchFamily="18" charset="0"/>
              </a:rPr>
              <a:t>драгуны - кавалеристы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, обученные огневому и штыковому бою и способные действовать в пешем строю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+mn-lt"/>
              </a:rPr>
              <a:t>. 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+mn-lt"/>
                <a:cs typeface="Times New Roman" pitchFamily="18" charset="0"/>
              </a:rPr>
              <a:t>Легкая кавалерия 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– это еще и уланские полки. Вооружение уланов составляли сабли и пики, позже пистолеты. Особенностью обмундирования была уланка – головной убор с квадратным верхом. </a:t>
            </a:r>
            <a:endParaRPr lang="ru-RU" sz="2000" dirty="0">
              <a:solidFill>
                <a:schemeClr val="bg1"/>
              </a:solidFill>
              <a:effectLst/>
              <a:latin typeface="+mn-lt"/>
            </a:endParaRPr>
          </a:p>
        </p:txBody>
      </p:sp>
      <p:pic>
        <p:nvPicPr>
          <p:cNvPr id="9219" name="Picture 3" descr="C:\Users\Женя\Desktop\del-prado-006-2nd-kgl-dragoons-18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2483768" cy="33843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0" name="Picture 4" descr="C:\Users\Женя\Desktop\voen_forma_dragu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4967" y="2204864"/>
            <a:ext cx="2736304" cy="36724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Женя\Desktop\0542fcd1ede56xl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411760" y="2204864"/>
            <a:ext cx="3590519" cy="34563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  <a:effectLst/>
                <a:latin typeface="+mn-lt"/>
                <a:cs typeface="Times New Roman" pitchFamily="18" charset="0"/>
              </a:rPr>
              <a:t>Гусары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 были вооружены саблей, пистолетами, мушкетонами и карабинами. Они резко отличались от всех родов войск своей блестящей одеждой: яркие, расшитые шнурами доломаны и носившиеся внакидку ментики.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</a:br>
            <a:endParaRPr lang="ru-RU" sz="2400" dirty="0">
              <a:solidFill>
                <a:schemeClr val="bg1"/>
              </a:solidFill>
              <a:effectLst/>
              <a:latin typeface="+mn-lt"/>
            </a:endParaRPr>
          </a:p>
        </p:txBody>
      </p:sp>
      <p:pic>
        <p:nvPicPr>
          <p:cNvPr id="5124" name="Picture 4" descr="C:\Users\Женя\Desktop\hussars-offic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412776"/>
            <a:ext cx="2520280" cy="3528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 descr="C:\Users\Женя\Desktop\кирасиры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1540" y="3013012"/>
            <a:ext cx="3816424" cy="36724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051720" y="1556792"/>
            <a:ext cx="4355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Тяжелая или линейная кавалерия – 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кирасиры</a:t>
            </a: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 - всей массой врубались в противника, опрокидывая его, топча конями, внося смятение и ужас.</a:t>
            </a:r>
            <a:endParaRPr lang="ru-RU" sz="20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C:\Users\Женя\Desktop\0_6d532_9c8ed566_XL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4177"/>
          <a:stretch>
            <a:fillRect/>
          </a:stretch>
        </p:blipFill>
        <p:spPr bwMode="auto">
          <a:xfrm>
            <a:off x="5072066" y="357166"/>
            <a:ext cx="4071934" cy="621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572132" y="1357298"/>
            <a:ext cx="26432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И вот, наконец, русские войска одержали победу над французскими: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FF0000"/>
                </a:solidFill>
              </a:rPr>
              <a:t>…</a:t>
            </a:r>
            <a:r>
              <a:rPr lang="ru-RU" sz="2400" b="1" i="1" dirty="0" smtClean="0">
                <a:solidFill>
                  <a:srgbClr val="FF0000"/>
                </a:solidFill>
              </a:rPr>
              <a:t>затрещали барабаны -</a:t>
            </a: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i="1" dirty="0" smtClean="0">
                <a:solidFill>
                  <a:srgbClr val="FF0000"/>
                </a:solidFill>
              </a:rPr>
              <a:t>И отступили басурманы.</a:t>
            </a: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 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30722" name="Picture 2" descr="C:\Users\Женя\Desktop\1283913880_brdn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57166"/>
            <a:ext cx="3709646" cy="6145065"/>
          </a:xfrm>
          <a:prstGeom prst="snip2DiagRect">
            <a:avLst/>
          </a:prstGeom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Герои Отечественной войны 1812 года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20" y="1357298"/>
            <a:ext cx="3697563" cy="42319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85720" y="6000768"/>
            <a:ext cx="38755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Раевский Николай Николаевич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1" y="1428736"/>
            <a:ext cx="3135291" cy="4160504"/>
          </a:xfrm>
          <a:prstGeom prst="snip2DiagRect">
            <a:avLst>
              <a:gd name="adj1" fmla="val 3529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643438" y="5811560"/>
            <a:ext cx="435771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a typeface="Calibri" pitchFamily="34" charset="0"/>
              </a:rPr>
              <a:t>Давыдов </a:t>
            </a:r>
            <a:r>
              <a:rPr lang="ru-RU" sz="2000" b="1" dirty="0" smtClean="0">
                <a:solidFill>
                  <a:srgbClr val="FF0000"/>
                </a:solidFill>
                <a:ea typeface="Calibri" pitchFamily="34" charset="0"/>
              </a:rPr>
              <a:t>Денис </a:t>
            </a:r>
          </a:p>
          <a:p>
            <a:r>
              <a:rPr lang="ru-RU" sz="2000" b="1" dirty="0" smtClean="0">
                <a:solidFill>
                  <a:srgbClr val="FF0000"/>
                </a:solidFill>
                <a:ea typeface="Calibri" pitchFamily="34" charset="0"/>
              </a:rPr>
              <a:t>Васильевич-</a:t>
            </a:r>
            <a:r>
              <a:rPr lang="ru-RU" b="1" dirty="0" smtClean="0">
                <a:solidFill>
                  <a:srgbClr val="FF0000"/>
                </a:solidFill>
                <a:ea typeface="Calibri" pitchFamily="34" charset="0"/>
              </a:rPr>
              <a:t> подполковник, возглавил партизанское движение</a:t>
            </a:r>
            <a:endParaRPr lang="ru-RU" dirty="0">
              <a:solidFill>
                <a:srgbClr val="FF0000"/>
              </a:solidFill>
              <a:ea typeface="Calibr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Память  народа о событиях Отечественной войны 1812 года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&amp;Kcy;&amp;acy;&amp;rcy;&amp;tcy;&amp;icy;&amp;ncy;&amp;kcy;&amp;acy; 26 &amp;icy;&amp;zcy; 990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2143108" cy="26686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5" descr="&amp;Kcy;&amp;acy;&amp;rcy;&amp;tcy;&amp;icy;&amp;ncy;&amp;kcy;&amp;acy; 26 &amp;icy;&amp;zcy; 62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1142984"/>
            <a:ext cx="2214578" cy="26432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57158" y="2285992"/>
            <a:ext cx="13573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Памятник героям Отечественной войны 1812 года в Смоленске. 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5984" y="1214422"/>
            <a:ext cx="2000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Памятник М.И. Кутузову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&amp;Kcy;&amp;acy;&amp;rcy;&amp;tcy;&amp;icy;&amp;ncy;&amp;kcy;&amp;acy; 1 &amp;icy;&amp;zcy; 1186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214422"/>
            <a:ext cx="4141067" cy="24565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572000" y="1285860"/>
            <a:ext cx="21841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Храм Христа Спасителя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Картинка 12 из 54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" y="3929067"/>
            <a:ext cx="3867276" cy="25949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0" y="4000504"/>
            <a:ext cx="3357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Памятник русским воинам на Бородинском поле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2" descr="&amp;Kcy;&amp;acy;&amp;rcy;&amp;tcy;&amp;icy;&amp;ncy;&amp;kcy;&amp;acy; 175 &amp;icy;&amp;zcy; 990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4214810" y="3929066"/>
            <a:ext cx="4483501" cy="25949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4572000" y="6000768"/>
            <a:ext cx="4286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Триумфальные ворота (Триумфальная арка) в Москве на Кутузовском проспекте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1219</TotalTime>
  <Words>421</Words>
  <Application>Microsoft Office PowerPoint</Application>
  <PresentationFormat>Экран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Бородинское сражение</vt:lpstr>
      <vt:lpstr>НАПОЛЕОН БОНАПАРТ</vt:lpstr>
      <vt:lpstr>                  Главнокомандующим русскими войсками был назначен  Михаил Илларионович Кутузов</vt:lpstr>
      <vt:lpstr>  Бородинская битва стала началом разгрома непобедимой армии Наполеона. В Бородинском сражении русские войска понесли огромные потери. Была уничтожена половина армии. Кутузов понимал, что, продолжая сопротивляться французам, он может потерять всю армию. Бородинское сражение не выиграл никто!</vt:lpstr>
      <vt:lpstr>Военный совет в Филях </vt:lpstr>
      <vt:lpstr>ПОЖАР МОСКВЫ</vt:lpstr>
      <vt:lpstr>        2 сентября жители спешно покинули Москву. Французские войска входили в пустой город. Во всех покорённых Наполеоном городах жители, признавая поражение, подносили Наполеону ключи от города. Долго ждал Наполеон на Поклонной горе, но никто ему ключи от Москвы не принёс.       </vt:lpstr>
      <vt:lpstr>     На захваченных землях разгоралось партизанское движение. Французы не могли отъехать от Москвы, не попадаясь в крестьянские ловушки.  Партизаны громили французские обозы, нападали на вражеские отряды. У завоевателей кончилась провизия. </vt:lpstr>
      <vt:lpstr>Оставаться в разорённой Москве французы больше не могли и они начали отступать.  </vt:lpstr>
      <vt:lpstr>В 1812 году мушкетеры составляли основную массу русской пехоты: их вооружение – это фузея (ружье) и пехотный тесак.</vt:lpstr>
      <vt:lpstr>Разновидностью легкой пехоты считались егерские полки. Вооружались гладкоствольными, а затем нарезными ружьями и ножами. </vt:lpstr>
      <vt:lpstr> Основную массу русской кавалерии составляли драгуны - кавалеристы, обученные огневому и штыковому бою и способные действовать в пешем строю. Легкая кавалерия – это еще и уланские полки. Вооружение уланов составляли сабли и пики, позже пистолеты. Особенностью обмундирования была уланка – головной убор с квадратным верхом. </vt:lpstr>
      <vt:lpstr>  Гусары были вооружены саблей, пистолетами, мушкетонами и карабинами. Они резко отличались от всех родов войск своей блестящей одеждой: яркие, расшитые шнурами доломаны и носившиеся внакидку ментики. </vt:lpstr>
      <vt:lpstr>Презентация PowerPoint</vt:lpstr>
      <vt:lpstr>Герои Отечественной войны 1812 года</vt:lpstr>
      <vt:lpstr> Память  народа о событиях Отечественной войны 1812 года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Пользователь</cp:lastModifiedBy>
  <cp:revision>136</cp:revision>
  <dcterms:created xsi:type="dcterms:W3CDTF">2012-05-16T09:11:50Z</dcterms:created>
  <dcterms:modified xsi:type="dcterms:W3CDTF">2013-11-30T10:45:29Z</dcterms:modified>
</cp:coreProperties>
</file>