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9" r:id="rId10"/>
    <p:sldId id="263" r:id="rId11"/>
    <p:sldId id="264" r:id="rId12"/>
    <p:sldId id="266" r:id="rId13"/>
    <p:sldId id="271" r:id="rId14"/>
    <p:sldId id="275" r:id="rId15"/>
    <p:sldId id="270" r:id="rId16"/>
    <p:sldId id="272" r:id="rId17"/>
    <p:sldId id="273" r:id="rId18"/>
    <p:sldId id="279" r:id="rId19"/>
    <p:sldId id="280" r:id="rId20"/>
    <p:sldId id="281" r:id="rId21"/>
    <p:sldId id="284" r:id="rId22"/>
    <p:sldId id="282" r:id="rId23"/>
    <p:sldId id="286" r:id="rId24"/>
    <p:sldId id="285" r:id="rId25"/>
    <p:sldId id="287" r:id="rId26"/>
    <p:sldId id="276" r:id="rId27"/>
    <p:sldId id="277" r:id="rId28"/>
    <p:sldId id="278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CC"/>
    <a:srgbClr val="E60000"/>
    <a:srgbClr val="2D52B9"/>
    <a:srgbClr val="006666"/>
    <a:srgbClr val="990000"/>
    <a:srgbClr val="CC0099"/>
    <a:srgbClr val="00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C711C-98A1-4BA1-9E58-CDCB2E4278B8}" type="datetimeFigureOut">
              <a:rPr lang="ru-RU" smtClean="0"/>
              <a:pPr/>
              <a:t>27.01.2013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3672F-2E64-405F-892D-6BC1BEAEE0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C711C-98A1-4BA1-9E58-CDCB2E4278B8}" type="datetimeFigureOut">
              <a:rPr lang="ru-RU" smtClean="0"/>
              <a:pPr/>
              <a:t>27.01.2013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3672F-2E64-405F-892D-6BC1BEAEE0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C711C-98A1-4BA1-9E58-CDCB2E4278B8}" type="datetimeFigureOut">
              <a:rPr lang="ru-RU" smtClean="0"/>
              <a:pPr/>
              <a:t>27.01.2013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3672F-2E64-405F-892D-6BC1BEAEE0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C711C-98A1-4BA1-9E58-CDCB2E4278B8}" type="datetimeFigureOut">
              <a:rPr lang="ru-RU" smtClean="0"/>
              <a:pPr/>
              <a:t>27.01.2013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3672F-2E64-405F-892D-6BC1BEAEE0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C711C-98A1-4BA1-9E58-CDCB2E4278B8}" type="datetimeFigureOut">
              <a:rPr lang="ru-RU" smtClean="0"/>
              <a:pPr/>
              <a:t>27.01.2013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3672F-2E64-405F-892D-6BC1BEAEE0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C711C-98A1-4BA1-9E58-CDCB2E4278B8}" type="datetimeFigureOut">
              <a:rPr lang="ru-RU" smtClean="0"/>
              <a:pPr/>
              <a:t>27.01.2013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3672F-2E64-405F-892D-6BC1BEAEE0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C711C-98A1-4BA1-9E58-CDCB2E4278B8}" type="datetimeFigureOut">
              <a:rPr lang="ru-RU" smtClean="0"/>
              <a:pPr/>
              <a:t>27.01.2013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3672F-2E64-405F-892D-6BC1BEAEE0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C711C-98A1-4BA1-9E58-CDCB2E4278B8}" type="datetimeFigureOut">
              <a:rPr lang="ru-RU" smtClean="0"/>
              <a:pPr/>
              <a:t>27.01.2013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3672F-2E64-405F-892D-6BC1BEAEE0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C711C-98A1-4BA1-9E58-CDCB2E4278B8}" type="datetimeFigureOut">
              <a:rPr lang="ru-RU" smtClean="0"/>
              <a:pPr/>
              <a:t>27.01.2013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3672F-2E64-405F-892D-6BC1BEAEE0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C711C-98A1-4BA1-9E58-CDCB2E4278B8}" type="datetimeFigureOut">
              <a:rPr lang="ru-RU" smtClean="0"/>
              <a:pPr/>
              <a:t>27.01.2013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3672F-2E64-405F-892D-6BC1BEAEE0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C711C-98A1-4BA1-9E58-CDCB2E4278B8}" type="datetimeFigureOut">
              <a:rPr lang="ru-RU" smtClean="0"/>
              <a:pPr/>
              <a:t>27.01.2013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3672F-2E64-405F-892D-6BC1BEAEE0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EC711C-98A1-4BA1-9E58-CDCB2E4278B8}" type="datetimeFigureOut">
              <a:rPr lang="ru-RU" smtClean="0"/>
              <a:pPr/>
              <a:t>27.01.2013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3672F-2E64-405F-892D-6BC1BEAEE04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://dematom.com/392828-shodka-demotivatorschikov-kogda-to-vygliadela-primerno-tak.html" TargetMode="External"/><Relationship Id="rId13" Type="http://schemas.openxmlformats.org/officeDocument/2006/relationships/hyperlink" Target="http://nik191-1.ucoz.ru/publ/novosti_dnja/ehtot_den_v_istorii/neizvestnaja_otechestvennaja_1914_1918/5-1-0-667" TargetMode="External"/><Relationship Id="rId18" Type="http://schemas.openxmlformats.org/officeDocument/2006/relationships/hyperlink" Target="http://www.pravmir.ru/lish-15-rossiyan-polozhitelno-vosprinimayut-revolyuciyu-svidetelstvuet-opros/" TargetMode="External"/><Relationship Id="rId26" Type="http://schemas.openxmlformats.org/officeDocument/2006/relationships/hyperlink" Target="http://www.kpu.org.ua/gallery/pict061_ru.htm" TargetMode="External"/><Relationship Id="rId3" Type="http://schemas.openxmlformats.org/officeDocument/2006/relationships/hyperlink" Target="http://maxpark.com/community/12/content/1431984" TargetMode="External"/><Relationship Id="rId21" Type="http://schemas.openxmlformats.org/officeDocument/2006/relationships/hyperlink" Target="http://www.centrmag.ru/book2800076.html" TargetMode="External"/><Relationship Id="rId34" Type="http://schemas.openxmlformats.org/officeDocument/2006/relationships/hyperlink" Target="http://cccp-kpss.narod.ru/tinform/tinform10-09-06-10.htm" TargetMode="External"/><Relationship Id="rId7" Type="http://schemas.openxmlformats.org/officeDocument/2006/relationships/hyperlink" Target="http://history.sgu.ru/time/?century=20&amp;eid=179&amp;fPage" TargetMode="External"/><Relationship Id="rId12" Type="http://schemas.openxmlformats.org/officeDocument/2006/relationships/hyperlink" Target="http://www.beriki.ru/2009/04/18/pervyi-mirovoi" TargetMode="External"/><Relationship Id="rId17" Type="http://schemas.openxmlformats.org/officeDocument/2006/relationships/hyperlink" Target="http://lemur59.ru/node/236" TargetMode="External"/><Relationship Id="rId25" Type="http://schemas.openxmlformats.org/officeDocument/2006/relationships/hyperlink" Target="http://stadyspanish.ru.com/oktyabrskaya-revolyutsiya-1917-g-osnovnie-sobitiya-posledstviya.html" TargetMode="External"/><Relationship Id="rId33" Type="http://schemas.openxmlformats.org/officeDocument/2006/relationships/hyperlink" Target="http://www.childrenpedia.org/12/page305.html" TargetMode="External"/><Relationship Id="rId2" Type="http://schemas.openxmlformats.org/officeDocument/2006/relationships/hyperlink" Target="http://www.vashsad.ua/gallery/wallpapers/item/37039/" TargetMode="External"/><Relationship Id="rId16" Type="http://schemas.openxmlformats.org/officeDocument/2006/relationships/hyperlink" Target="http://www.1zoom.ru/&#1056;&#1072;&#1079;&#1085;&#1086;&#1077;/&#1086;&#1073;&#1086;&#1080;/226277/z261.5/" TargetMode="External"/><Relationship Id="rId20" Type="http://schemas.openxmlformats.org/officeDocument/2006/relationships/hyperlink" Target="http://v-suhovey.narod.ru/62/albums/7_nov/70-e/slides/71seryshev1.html" TargetMode="External"/><Relationship Id="rId29" Type="http://schemas.openxmlformats.org/officeDocument/2006/relationships/hyperlink" Target="http://oldporuchik.livejournal.com/28841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m.lb.ua/news/2011/03/10/87412_samoderzhavie_i_hleb_nu_vot_isto.html" TargetMode="External"/><Relationship Id="rId11" Type="http://schemas.openxmlformats.org/officeDocument/2006/relationships/hyperlink" Target="http://my.mail.ru/community/cccp./56AE83754B53DBB0.html" TargetMode="External"/><Relationship Id="rId24" Type="http://schemas.openxmlformats.org/officeDocument/2006/relationships/hyperlink" Target="http://www.stihi.ru/2011/07/11/2546" TargetMode="External"/><Relationship Id="rId32" Type="http://schemas.openxmlformats.org/officeDocument/2006/relationships/hyperlink" Target="http://www.m-battle.ru/warfare.php?part=2&amp;author=67&amp;page=1" TargetMode="External"/><Relationship Id="rId5" Type="http://schemas.openxmlformats.org/officeDocument/2006/relationships/hyperlink" Target="http://muzzone.yuga.ru/news/show/?newsid=244647" TargetMode="External"/><Relationship Id="rId15" Type="http://schemas.openxmlformats.org/officeDocument/2006/relationships/hyperlink" Target="http://nnm.ru/blogs/hunter-666/foto-otkrytki_germaniya_v_pervoy_mirovoy_voyne/" TargetMode="External"/><Relationship Id="rId23" Type="http://schemas.openxmlformats.org/officeDocument/2006/relationships/hyperlink" Target="http://pearl.7bb.ru/viewtopic.php?id=20&amp;p=35" TargetMode="External"/><Relationship Id="rId28" Type="http://schemas.openxmlformats.org/officeDocument/2006/relationships/hyperlink" Target="http://nabat.org.ua/2010/92-20-302-08-09a.php" TargetMode="External"/><Relationship Id="rId10" Type="http://schemas.openxmlformats.org/officeDocument/2006/relationships/hyperlink" Target="http://tranziter.ru/konstantin-yuon-sovetskijj-period.html" TargetMode="External"/><Relationship Id="rId19" Type="http://schemas.openxmlformats.org/officeDocument/2006/relationships/hyperlink" Target="http://www.childrenpedia.org/9/page033.html" TargetMode="External"/><Relationship Id="rId31" Type="http://schemas.openxmlformats.org/officeDocument/2006/relationships/hyperlink" Target="http://www.rusedu.info/CMpro-p-p-32-all.html" TargetMode="External"/><Relationship Id="rId4" Type="http://schemas.openxmlformats.org/officeDocument/2006/relationships/hyperlink" Target="http://www.rusempire.ru/component/option,com_true/Itemid,427/catid,10/func,detail/id,198/" TargetMode="External"/><Relationship Id="rId9" Type="http://schemas.openxmlformats.org/officeDocument/2006/relationships/hyperlink" Target="http://www.oldgazette.ru/pedia/lenin/240.html" TargetMode="External"/><Relationship Id="rId14" Type="http://schemas.openxmlformats.org/officeDocument/2006/relationships/hyperlink" Target="http://www.novonikolaevsk.com/index.php?p=3" TargetMode="External"/><Relationship Id="rId22" Type="http://schemas.openxmlformats.org/officeDocument/2006/relationships/hyperlink" Target="http://www.museum.ru/alb/image.asp?60025" TargetMode="External"/><Relationship Id="rId27" Type="http://schemas.openxmlformats.org/officeDocument/2006/relationships/hyperlink" Target="http://istorik.ucoz.com/load/otechestvennaja_istorija/illjustrativnyj_material/19-2-2" TargetMode="External"/><Relationship Id="rId30" Type="http://schemas.openxmlformats.org/officeDocument/2006/relationships/hyperlink" Target="http://sawwa-spb.livejournal.com/170390.html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Последний русский царь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Содержимое 3" descr="19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755576" y="1340768"/>
            <a:ext cx="7446377" cy="5040560"/>
          </a:xfrm>
          <a:effectLst>
            <a:softEdge rad="635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2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323528" y="404664"/>
            <a:ext cx="4315440" cy="5616624"/>
          </a:xfrm>
          <a:effectLst>
            <a:softEdge rad="317500"/>
          </a:effectLst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139952" y="620688"/>
            <a:ext cx="4680520" cy="5328592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dirty="0" smtClean="0"/>
              <a:t>	</a:t>
            </a:r>
            <a:r>
              <a:rPr lang="ru-RU" b="1" dirty="0" smtClean="0">
                <a:solidFill>
                  <a:srgbClr val="C00000"/>
                </a:solidFill>
              </a:rPr>
              <a:t>Николай Александрович Романов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</a:p>
          <a:p>
            <a:pPr algn="ctr">
              <a:buNone/>
            </a:pPr>
            <a:r>
              <a:rPr lang="ru-RU" dirty="0" smtClean="0">
                <a:solidFill>
                  <a:srgbClr val="C00000"/>
                </a:solidFill>
              </a:rPr>
              <a:t>был последним русским царём. </a:t>
            </a:r>
          </a:p>
          <a:p>
            <a:pPr algn="ctr">
              <a:buNone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Он вступил на престол в конце </a:t>
            </a:r>
            <a:r>
              <a:rPr lang="en-US" dirty="0" smtClean="0">
                <a:solidFill>
                  <a:schemeClr val="bg2">
                    <a:lumMod val="10000"/>
                  </a:schemeClr>
                </a:solidFill>
              </a:rPr>
              <a:t>XIX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 века и царствовал 23 года. В его царствование в государстве произошли важные события, которые привели к переменам в дальнейшем развитии страны.</a:t>
            </a:r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79512" y="5013176"/>
            <a:ext cx="8640960" cy="1844824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dirty="0" smtClean="0"/>
              <a:t>	</a:t>
            </a:r>
            <a:r>
              <a:rPr lang="ru-RU" sz="3300" dirty="0" smtClean="0">
                <a:solidFill>
                  <a:schemeClr val="bg2">
                    <a:lumMod val="10000"/>
                  </a:schemeClr>
                </a:solidFill>
              </a:rPr>
              <a:t>Царь видел свой долг в том, чтобы править по заветам своих предков и передать царский трон своему сыну и наследнику Алексею.</a:t>
            </a:r>
            <a:endParaRPr lang="ru-RU" sz="3000" dirty="0" smtClean="0">
              <a:solidFill>
                <a:schemeClr val="bg2">
                  <a:lumMod val="10000"/>
                </a:schemeClr>
              </a:solidFill>
            </a:endParaRPr>
          </a:p>
          <a:p>
            <a:pPr algn="ctr">
              <a:buNone/>
            </a:pPr>
            <a:r>
              <a:rPr lang="ru-RU" sz="3000" dirty="0" smtClean="0">
                <a:solidFill>
                  <a:schemeClr val="bg2">
                    <a:lumMod val="10000"/>
                  </a:schemeClr>
                </a:solidFill>
              </a:rPr>
              <a:t>	</a:t>
            </a:r>
            <a:endParaRPr lang="ru-RU" sz="3000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10" name="Рисунок 9" descr="4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99592" y="332656"/>
            <a:ext cx="3142270" cy="468000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2" name="Содержимое 11" descr="4.1.jpg"/>
          <p:cNvPicPr>
            <a:picLocks noGrp="1" noChangeAspect="1"/>
          </p:cNvPicPr>
          <p:nvPr>
            <p:ph sz="half" idx="1"/>
          </p:nvPr>
        </p:nvPicPr>
        <p:blipFill>
          <a:blip r:embed="rId3" cstate="email"/>
          <a:stretch>
            <a:fillRect/>
          </a:stretch>
        </p:blipFill>
        <p:spPr>
          <a:xfrm>
            <a:off x="4716016" y="332656"/>
            <a:ext cx="3650400" cy="4680000"/>
          </a:xfr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4.2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251520" y="620688"/>
            <a:ext cx="4348872" cy="5616624"/>
          </a:xfrm>
          <a:effectLst>
            <a:softEdge rad="127000"/>
          </a:effectLst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39952" y="764704"/>
            <a:ext cx="4860032" cy="633670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	Многие в России считали неразумным те основы, на которых строилась жизнь государства. </a:t>
            </a:r>
          </a:p>
          <a:p>
            <a:pPr algn="ctr">
              <a:buNone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	</a:t>
            </a:r>
            <a:r>
              <a:rPr lang="ru-RU" dirty="0" smtClean="0">
                <a:solidFill>
                  <a:srgbClr val="C00000"/>
                </a:solidFill>
              </a:rPr>
              <a:t>Появились люди, выступавшие против царя.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 Им казалось </a:t>
            </a:r>
            <a:r>
              <a:rPr lang="ru-RU" dirty="0" err="1" smtClean="0">
                <a:solidFill>
                  <a:schemeClr val="bg2">
                    <a:lumMod val="10000"/>
                  </a:schemeClr>
                </a:solidFill>
              </a:rPr>
              <a:t>несправедли-вым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, что на вершине власти находится один человек, от воли которого зависит решение важнейших государственных дел.</a:t>
            </a:r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-108520" y="4725144"/>
            <a:ext cx="8964488" cy="1972816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	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Такие </a:t>
            </a:r>
            <a:r>
              <a:rPr lang="ru-RU" dirty="0" smtClean="0">
                <a:solidFill>
                  <a:srgbClr val="C00000"/>
                </a:solidFill>
              </a:rPr>
              <a:t>единомышленники стали объединяться                в </a:t>
            </a:r>
            <a:r>
              <a:rPr lang="ru-RU" b="1" u="sng" dirty="0" smtClean="0">
                <a:solidFill>
                  <a:srgbClr val="C00000"/>
                </a:solidFill>
              </a:rPr>
              <a:t>партии</a:t>
            </a:r>
            <a:r>
              <a:rPr lang="ru-RU" dirty="0" smtClean="0">
                <a:solidFill>
                  <a:srgbClr val="C00000"/>
                </a:solidFill>
              </a:rPr>
              <a:t> и выдвигать свои программы по преобразованию общества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. Каждая партия предлагала свой способ действия.</a:t>
            </a:r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10" name="Содержимое 9" descr="8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179512" y="692696"/>
            <a:ext cx="5464893" cy="3672408"/>
          </a:xfrm>
          <a:effectLst>
            <a:softEdge rad="127000"/>
          </a:effectLst>
        </p:spPr>
      </p:pic>
      <p:pic>
        <p:nvPicPr>
          <p:cNvPr id="11" name="Рисунок 10" descr="9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580112" y="332656"/>
            <a:ext cx="3321368" cy="4320480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10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179512" y="260648"/>
            <a:ext cx="5688632" cy="4088705"/>
          </a:xfrm>
          <a:effectLst>
            <a:softEdge rad="317500"/>
          </a:effectLst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0" y="4365104"/>
            <a:ext cx="8820472" cy="237626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	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Иногда случалось так, что между членами одной  партии возникали разногласия. Одна из таких партий раскололась на две части. Большинство членов партии были сторонниками </a:t>
            </a:r>
            <a:r>
              <a:rPr lang="ru-RU" dirty="0" smtClean="0">
                <a:solidFill>
                  <a:srgbClr val="C00000"/>
                </a:solidFill>
              </a:rPr>
              <a:t>В.И. Ульянова (Ленина). 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Так возникла </a:t>
            </a:r>
            <a:r>
              <a:rPr lang="ru-RU" b="1" u="sng" dirty="0" smtClean="0">
                <a:solidFill>
                  <a:srgbClr val="C00000"/>
                </a:solidFill>
              </a:rPr>
              <a:t>партия большевиков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. </a:t>
            </a:r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6" name="Рисунок 5" descr="11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5724128" y="260648"/>
            <a:ext cx="3038475" cy="4104456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12.1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251520" y="260648"/>
            <a:ext cx="4464496" cy="4758090"/>
          </a:xfrm>
          <a:effectLst>
            <a:softEdge rad="127000"/>
          </a:effectLst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51520" y="5128592"/>
            <a:ext cx="8496944" cy="168478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	</a:t>
            </a:r>
            <a:r>
              <a:rPr lang="ru-RU" dirty="0" smtClean="0">
                <a:solidFill>
                  <a:srgbClr val="C00000"/>
                </a:solidFill>
              </a:rPr>
              <a:t>Партия большевиков  призывала к революции. </a:t>
            </a:r>
            <a:r>
              <a:rPr lang="ru-RU" b="1" u="sng" dirty="0" smtClean="0">
                <a:solidFill>
                  <a:srgbClr val="C00000"/>
                </a:solidFill>
              </a:rPr>
              <a:t>Революция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 – это быстрые и решительные действия с целью глубоких изменений в обществе.</a:t>
            </a:r>
          </a:p>
          <a:p>
            <a:endParaRPr lang="ru-RU" dirty="0"/>
          </a:p>
        </p:txBody>
      </p:sp>
      <p:pic>
        <p:nvPicPr>
          <p:cNvPr id="7" name="Рисунок 6" descr="13.3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4788024" y="260648"/>
            <a:ext cx="4215952" cy="4752528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Россия в Первой мировой войне</a:t>
            </a:r>
            <a:endParaRPr lang="ru-RU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Содержимое 4" descr="20.jpg"/>
          <p:cNvPicPr>
            <a:picLocks noGrp="1" noChangeAspect="1"/>
          </p:cNvPicPr>
          <p:nvPr>
            <p:ph sz="half" idx="2"/>
          </p:nvPr>
        </p:nvPicPr>
        <p:blipFill>
          <a:blip r:embed="rId2" cstate="email"/>
          <a:stretch>
            <a:fillRect/>
          </a:stretch>
        </p:blipFill>
        <p:spPr>
          <a:xfrm>
            <a:off x="1187624" y="908720"/>
            <a:ext cx="6752590" cy="4615811"/>
          </a:xfrm>
          <a:effectLst>
            <a:softEdge rad="635000"/>
          </a:effectLst>
        </p:spPr>
      </p:pic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55576" y="5632648"/>
            <a:ext cx="7643192" cy="1036712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buNone/>
            </a:pP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(28 июля 1914 — 11 ноября 1918)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39952" y="260648"/>
            <a:ext cx="4824536" cy="640871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	</a:t>
            </a:r>
            <a:r>
              <a:rPr lang="ru-RU" dirty="0" smtClean="0">
                <a:solidFill>
                  <a:srgbClr val="C00000"/>
                </a:solidFill>
              </a:rPr>
              <a:t>В 1914 году началась </a:t>
            </a:r>
            <a:r>
              <a:rPr lang="ru-RU" b="1" u="sng" dirty="0" smtClean="0">
                <a:solidFill>
                  <a:srgbClr val="C00000"/>
                </a:solidFill>
              </a:rPr>
              <a:t>Первая мировая война</a:t>
            </a:r>
            <a:r>
              <a:rPr lang="ru-RU" dirty="0" smtClean="0">
                <a:solidFill>
                  <a:srgbClr val="C00000"/>
                </a:solidFill>
              </a:rPr>
              <a:t>. 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Война началась из-за того, что столкнулись интересы Великобритании и Германии. Германии нужны были земли, где она могла бы добывать сырьё для своих заводов и фабрик. Весь мир в те времена уже был поделён между крупнейшими державами, поэтому Германия решила применить силу.</a:t>
            </a:r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13" name="Содержимое 12" descr="18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251520" y="3573016"/>
            <a:ext cx="4212000" cy="2982127"/>
          </a:xfrm>
          <a:effectLst>
            <a:softEdge rad="127000"/>
          </a:effectLst>
        </p:spPr>
      </p:pic>
      <p:pic>
        <p:nvPicPr>
          <p:cNvPr id="14" name="Рисунок 13" descr="18.1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79512" y="332656"/>
            <a:ext cx="4212000" cy="3041207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17.jpe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323527" y="260648"/>
            <a:ext cx="4073148" cy="4680000"/>
          </a:xfrm>
          <a:effectLst>
            <a:softEdge rad="127000"/>
          </a:effectLst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79512" y="4941168"/>
            <a:ext cx="8712968" cy="1728192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	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В Первую мировую войну оказались вовлечены многие государства мира, в том числе и Россия.</a:t>
            </a:r>
          </a:p>
          <a:p>
            <a:pPr algn="ctr">
              <a:buNone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	</a:t>
            </a:r>
            <a:r>
              <a:rPr lang="ru-RU" dirty="0" smtClean="0">
                <a:solidFill>
                  <a:srgbClr val="C00000"/>
                </a:solidFill>
              </a:rPr>
              <a:t>1 августа 1914 года Германия объявила войну России.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6" name="Рисунок 5" descr="15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4499990" y="260648"/>
            <a:ext cx="3849252" cy="4680000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3"/>
          <p:cNvSpPr txBox="1">
            <a:spLocks/>
          </p:cNvSpPr>
          <p:nvPr/>
        </p:nvSpPr>
        <p:spPr>
          <a:xfrm>
            <a:off x="3491880" y="1052736"/>
            <a:ext cx="5544616" cy="547260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 1915 году Россия терпит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военные неудачи.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Деревня осталась без работников.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 городах начались перебои с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продовольствием.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Не стало хватать топлива для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обогрева жилищ.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 стране происходили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беспоряд-ки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выступления протеста.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Все слои населения были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недовольны властью.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D52B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Царская семья потеряла свой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D52B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авторитет.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Последствия войны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9" name="Рисунок 8" descr="FD0A289BF579-56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51520" y="1052736"/>
            <a:ext cx="3240360" cy="5060128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" name="Содержимое 10" descr="Рисунок1.pn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251520" y="260648"/>
            <a:ext cx="8811505" cy="5400600"/>
          </a:xfrm>
        </p:spPr>
      </p:pic>
      <p:sp>
        <p:nvSpPr>
          <p:cNvPr id="12" name="TextBox 11"/>
          <p:cNvSpPr txBox="1"/>
          <p:nvPr/>
        </p:nvSpPr>
        <p:spPr>
          <a:xfrm>
            <a:off x="1547664" y="5085184"/>
            <a:ext cx="232647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0" b="1" i="1" dirty="0" smtClean="0">
                <a:solidFill>
                  <a:srgbClr val="E60000"/>
                </a:solidFill>
                <a:latin typeface="Arial" pitchFamily="34" charset="0"/>
                <a:cs typeface="Arial" pitchFamily="34" charset="0"/>
              </a:rPr>
              <a:t>ГОД</a:t>
            </a:r>
            <a:endParaRPr lang="ru-RU" sz="8000" b="1" i="1" dirty="0">
              <a:solidFill>
                <a:srgbClr val="E6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25760"/>
            <a:ext cx="82296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</a:rPr>
              <a:t>  Работа по учебнику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5" name="Содержимое 4" descr="Рисунок1.pn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611560" y="1556792"/>
            <a:ext cx="2076561" cy="2736304"/>
          </a:xfrm>
          <a:prstGeom prst="rect">
            <a:avLst/>
          </a:prstGeom>
          <a:ln w="28575" cap="sq" cmpd="thickThin">
            <a:solidFill>
              <a:schemeClr val="bg2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3131840" y="1340768"/>
            <a:ext cx="5400600" cy="3330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lvl="0" indent="-514350" algn="ctr">
              <a:spcBef>
                <a:spcPct val="20000"/>
              </a:spcBef>
            </a:pPr>
            <a:r>
              <a:rPr lang="ru-RU" sz="2800" dirty="0">
                <a:solidFill>
                  <a:srgbClr val="008000"/>
                </a:solidFill>
                <a:latin typeface="Comic Sans MS" pitchFamily="66" charset="0"/>
              </a:rPr>
              <a:t>Прочитайте </a:t>
            </a:r>
            <a:r>
              <a:rPr lang="ru-RU" sz="2800" dirty="0" smtClean="0">
                <a:solidFill>
                  <a:srgbClr val="008000"/>
                </a:solidFill>
                <a:latin typeface="Comic Sans MS" pitchFamily="66" charset="0"/>
              </a:rPr>
              <a:t>текст</a:t>
            </a:r>
          </a:p>
          <a:p>
            <a:pPr marL="514350" lvl="0" indent="-514350" algn="ctr">
              <a:spcBef>
                <a:spcPct val="20000"/>
              </a:spcBef>
            </a:pPr>
            <a:r>
              <a:rPr lang="ru-RU" sz="2800" dirty="0" smtClean="0">
                <a:solidFill>
                  <a:srgbClr val="008000"/>
                </a:solidFill>
                <a:latin typeface="Comic Sans MS" pitchFamily="66" charset="0"/>
              </a:rPr>
              <a:t> </a:t>
            </a:r>
            <a:r>
              <a:rPr lang="ru-RU" sz="2800" dirty="0" smtClean="0">
                <a:solidFill>
                  <a:srgbClr val="0000FF"/>
                </a:solidFill>
                <a:latin typeface="Comic Sans MS" pitchFamily="66" charset="0"/>
              </a:rPr>
              <a:t>«1917 год»</a:t>
            </a:r>
            <a:r>
              <a:rPr lang="ru-RU" sz="2800" dirty="0" smtClean="0">
                <a:solidFill>
                  <a:srgbClr val="008000"/>
                </a:solidFill>
                <a:latin typeface="Comic Sans MS" pitchFamily="66" charset="0"/>
              </a:rPr>
              <a:t>  </a:t>
            </a:r>
            <a:endParaRPr lang="ru-RU" sz="2800" dirty="0">
              <a:solidFill>
                <a:srgbClr val="008000"/>
              </a:solidFill>
              <a:latin typeface="Comic Sans MS" pitchFamily="66" charset="0"/>
            </a:endParaRPr>
          </a:p>
          <a:p>
            <a:pPr marL="514350" lvl="0" indent="-514350" algn="ctr">
              <a:spcBef>
                <a:spcPct val="20000"/>
              </a:spcBef>
            </a:pPr>
            <a:r>
              <a:rPr lang="ru-RU" sz="2800" dirty="0">
                <a:solidFill>
                  <a:srgbClr val="008000"/>
                </a:solidFill>
                <a:latin typeface="Comic Sans MS" pitchFamily="66" charset="0"/>
              </a:rPr>
              <a:t>на </a:t>
            </a:r>
            <a:r>
              <a:rPr lang="ru-RU" sz="2800" dirty="0" smtClean="0">
                <a:solidFill>
                  <a:srgbClr val="008000"/>
                </a:solidFill>
                <a:latin typeface="Comic Sans MS" pitchFamily="66" charset="0"/>
              </a:rPr>
              <a:t>с.130-131 </a:t>
            </a:r>
            <a:r>
              <a:rPr lang="ru-RU" sz="2800" dirty="0">
                <a:solidFill>
                  <a:srgbClr val="008000"/>
                </a:solidFill>
                <a:latin typeface="Comic Sans MS" pitchFamily="66" charset="0"/>
              </a:rPr>
              <a:t>учебника</a:t>
            </a:r>
            <a:r>
              <a:rPr lang="ru-RU" sz="2800" dirty="0" smtClean="0">
                <a:solidFill>
                  <a:srgbClr val="008000"/>
                </a:solidFill>
                <a:latin typeface="Comic Sans MS" pitchFamily="66" charset="0"/>
              </a:rPr>
              <a:t>.</a:t>
            </a:r>
            <a:endParaRPr lang="en-US" sz="2800" dirty="0" smtClean="0">
              <a:solidFill>
                <a:srgbClr val="008000"/>
              </a:solidFill>
              <a:latin typeface="Comic Sans MS" pitchFamily="66" charset="0"/>
            </a:endParaRPr>
          </a:p>
          <a:p>
            <a:pPr marL="514350" lvl="0" indent="-514350" algn="ctr">
              <a:spcBef>
                <a:spcPct val="20000"/>
              </a:spcBef>
            </a:pPr>
            <a:endParaRPr lang="ru-RU" sz="2800" dirty="0" smtClean="0">
              <a:solidFill>
                <a:srgbClr val="008000"/>
              </a:solidFill>
              <a:latin typeface="Comic Sans MS" pitchFamily="66" charset="0"/>
            </a:endParaRPr>
          </a:p>
          <a:p>
            <a:pPr marL="514350" lvl="0" indent="-514350" algn="ctr">
              <a:spcBef>
                <a:spcPct val="20000"/>
              </a:spcBef>
            </a:pPr>
            <a:r>
              <a:rPr lang="ru-RU" sz="2800" dirty="0" smtClean="0">
                <a:solidFill>
                  <a:srgbClr val="FF0000"/>
                </a:solidFill>
                <a:latin typeface="Comic Sans MS" pitchFamily="66" charset="0"/>
              </a:rPr>
              <a:t>Какие события произошли в Петрограде в 1917 году? </a:t>
            </a:r>
            <a:endParaRPr lang="ru-RU" sz="2800" dirty="0">
              <a:solidFill>
                <a:srgbClr val="FF0000"/>
              </a:solidFill>
              <a:latin typeface="Comic Sans MS" pitchFamily="66" charset="0"/>
            </a:endParaRPr>
          </a:p>
          <a:p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24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251520" y="764704"/>
            <a:ext cx="4478695" cy="5400600"/>
          </a:xfrm>
          <a:effectLst>
            <a:softEdge rad="317500"/>
          </a:effectLst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355976" y="548680"/>
            <a:ext cx="4536504" cy="5577483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endParaRPr lang="ru-RU" dirty="0" smtClean="0">
              <a:solidFill>
                <a:schemeClr val="bg2">
                  <a:lumMod val="10000"/>
                </a:schemeClr>
              </a:solidFill>
            </a:endParaRPr>
          </a:p>
          <a:p>
            <a:pPr algn="ctr">
              <a:buNone/>
            </a:pPr>
            <a:r>
              <a:rPr lang="ru-RU" b="1" dirty="0" smtClean="0">
                <a:solidFill>
                  <a:srgbClr val="C00000"/>
                </a:solidFill>
              </a:rPr>
              <a:t>В феврале 1917 года </a:t>
            </a:r>
            <a:endParaRPr lang="en-US" b="1" dirty="0" smtClean="0">
              <a:solidFill>
                <a:srgbClr val="C00000"/>
              </a:solidFill>
            </a:endParaRPr>
          </a:p>
          <a:p>
            <a:pPr algn="ctr">
              <a:buNone/>
            </a:pPr>
            <a:r>
              <a:rPr lang="ru-RU" b="1" dirty="0" smtClean="0">
                <a:solidFill>
                  <a:srgbClr val="C00000"/>
                </a:solidFill>
              </a:rPr>
              <a:t>в стране стали </a:t>
            </a:r>
            <a:endParaRPr lang="en-US" b="1" dirty="0" smtClean="0">
              <a:solidFill>
                <a:srgbClr val="C00000"/>
              </a:solidFill>
            </a:endParaRPr>
          </a:p>
          <a:p>
            <a:pPr algn="ctr">
              <a:buNone/>
            </a:pPr>
            <a:r>
              <a:rPr lang="ru-RU" b="1" dirty="0" smtClean="0">
                <a:solidFill>
                  <a:srgbClr val="C00000"/>
                </a:solidFill>
              </a:rPr>
              <a:t>происходить беспорядки. </a:t>
            </a:r>
          </a:p>
          <a:p>
            <a:pPr algn="ctr">
              <a:buNone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Начались перебои с продажей хлеба, рабочие вышли на улицы, на сторону народа перешли войска. </a:t>
            </a:r>
          </a:p>
          <a:p>
            <a:pPr algn="ctr">
              <a:buNone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Люди во всех бедах винили генералов, министров и самого царя.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25.jpe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3229885" y="188640"/>
            <a:ext cx="5590587" cy="3960000"/>
          </a:xfrm>
          <a:effectLst>
            <a:softEdge rad="127000"/>
          </a:effectLst>
        </p:spPr>
      </p:pic>
      <p:pic>
        <p:nvPicPr>
          <p:cNvPr id="6" name="Рисунок 5" descr="26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71494" y="189080"/>
            <a:ext cx="2560346" cy="396000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-252536" y="4149080"/>
            <a:ext cx="9252520" cy="2664296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dirty="0" smtClean="0"/>
              <a:t>	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Николай </a:t>
            </a:r>
            <a:r>
              <a:rPr lang="en-US" dirty="0" smtClean="0">
                <a:solidFill>
                  <a:schemeClr val="bg2">
                    <a:lumMod val="10000"/>
                  </a:schemeClr>
                </a:solidFill>
              </a:rPr>
              <a:t>II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 вынужден был </a:t>
            </a:r>
            <a:r>
              <a:rPr lang="ru-RU" b="1" dirty="0" smtClean="0">
                <a:solidFill>
                  <a:srgbClr val="C00000"/>
                </a:solidFill>
              </a:rPr>
              <a:t>отречься от престола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. Власть перешла к </a:t>
            </a:r>
            <a:r>
              <a:rPr lang="ru-RU" b="1" dirty="0" smtClean="0">
                <a:solidFill>
                  <a:srgbClr val="C00000"/>
                </a:solidFill>
              </a:rPr>
              <a:t>Временному правительству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.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Так произошла </a:t>
            </a:r>
            <a:r>
              <a:rPr lang="ru-RU" b="1" dirty="0" smtClean="0">
                <a:solidFill>
                  <a:srgbClr val="C00000"/>
                </a:solidFill>
              </a:rPr>
              <a:t>Февральская революция. </a:t>
            </a:r>
            <a:r>
              <a:rPr lang="ru-RU" dirty="0" smtClean="0"/>
              <a:t>Николай </a:t>
            </a:r>
            <a:r>
              <a:rPr lang="en-US" dirty="0" smtClean="0"/>
              <a:t>II</a:t>
            </a:r>
            <a:r>
              <a:rPr lang="ru-RU" dirty="0" smtClean="0"/>
              <a:t> решил уехать в Англию к родственникам: многие цари, короли, императоры Европы состояли в родстве друг с другом.  Временное правительство не разрешало царю с семьёй выехать за границу и распорядилось отправить их в Тобольск.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27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1475656" y="188640"/>
            <a:ext cx="5831856" cy="4824536"/>
          </a:xfrm>
          <a:effectLst>
            <a:softEdge rad="127000"/>
          </a:effectLst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79512" y="4912568"/>
            <a:ext cx="8507288" cy="1828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	Участь царской семьи была решена. Царскую семью перевезли из Тобольска в Екатеринбург. В ночь на </a:t>
            </a:r>
            <a:r>
              <a:rPr lang="ru-RU" dirty="0" smtClean="0">
                <a:solidFill>
                  <a:srgbClr val="C00000"/>
                </a:solidFill>
              </a:rPr>
              <a:t>17 июля 1918 года бывший император и его семья были тайно расстреляны.</a:t>
            </a: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79512" y="4365104"/>
            <a:ext cx="8640960" cy="237626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	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Во многих местах люди сами брали дело управления в свои руки. </a:t>
            </a:r>
            <a:r>
              <a:rPr lang="ru-RU" dirty="0" smtClean="0">
                <a:solidFill>
                  <a:srgbClr val="C00000"/>
                </a:solidFill>
              </a:rPr>
              <a:t>Стали создаваться Советы. </a:t>
            </a:r>
          </a:p>
          <a:p>
            <a:pPr algn="ctr">
              <a:buNone/>
            </a:pPr>
            <a:r>
              <a:rPr lang="ru-RU" dirty="0" smtClean="0">
                <a:solidFill>
                  <a:srgbClr val="C00000"/>
                </a:solidFill>
              </a:rPr>
              <a:t>	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Советам доверяли больше, чем Временному правительству, так как в них входили депутаты от рабочих, крестьян и солдат.</a:t>
            </a:r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8" name="Содержимое 7" descr="31.jpe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251520" y="260648"/>
            <a:ext cx="3579826" cy="4176464"/>
          </a:xfrm>
          <a:effectLst>
            <a:softEdge rad="127000"/>
          </a:effectLst>
        </p:spPr>
      </p:pic>
      <p:pic>
        <p:nvPicPr>
          <p:cNvPr id="10" name="Рисунок 9" descr="29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779912" y="261112"/>
            <a:ext cx="5155421" cy="4176000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16016" y="620688"/>
            <a:ext cx="4320480" cy="561662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	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Но жизнь не менялась к лучшему. В городах по-прежнему не хватало продовольствия, солдаты не хотели воевать. 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C00000"/>
                </a:solidFill>
              </a:rPr>
              <a:t>Осенью 1917 года план захвата власти в стране разработала партия большевиков во главе с В.И.Лениным.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8" name="Содержимое 7" descr="28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251520" y="260648"/>
            <a:ext cx="4659998" cy="6192688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30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827583" y="188640"/>
            <a:ext cx="7188785" cy="4392488"/>
          </a:xfrm>
          <a:effectLst>
            <a:softEdge rad="127000"/>
          </a:effectLst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0" y="4480520"/>
            <a:ext cx="9144000" cy="233285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	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Большевики считали, что с восстания в Петрограде начнётся мировая революция, господство богатых во всём мире будет уничтожено, а для бедных настанет хорошая жизнь. </a:t>
            </a:r>
            <a:r>
              <a:rPr lang="ru-RU" b="1" dirty="0" smtClean="0">
                <a:solidFill>
                  <a:srgbClr val="C00000"/>
                </a:solidFill>
              </a:rPr>
              <a:t>25 октября 1917 года Петроград перешёл в руки большевиков.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33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23528" y="188640"/>
            <a:ext cx="5040560" cy="646357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TextBox 5"/>
          <p:cNvSpPr txBox="1"/>
          <p:nvPr/>
        </p:nvSpPr>
        <p:spPr>
          <a:xfrm>
            <a:off x="5724128" y="5589240"/>
            <a:ext cx="2381358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2400" dirty="0" smtClean="0"/>
              <a:t>Ждут сигнала. </a:t>
            </a:r>
          </a:p>
          <a:p>
            <a:pPr algn="ctr"/>
            <a:r>
              <a:rPr lang="ru-RU" sz="2400" dirty="0" smtClean="0"/>
              <a:t>Перед штурмом.</a:t>
            </a:r>
            <a:endParaRPr lang="ru-RU" sz="2400" dirty="0"/>
          </a:p>
        </p:txBody>
      </p:sp>
      <p:pic>
        <p:nvPicPr>
          <p:cNvPr id="7" name="Содержимое 4" descr="32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683568" y="260648"/>
            <a:ext cx="8126278" cy="5544616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8" name="Содержимое 3"/>
          <p:cNvSpPr txBox="1">
            <a:spLocks/>
          </p:cNvSpPr>
          <p:nvPr/>
        </p:nvSpPr>
        <p:spPr>
          <a:xfrm>
            <a:off x="1115616" y="5877272"/>
            <a:ext cx="7272808" cy="60466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Сигнал к штурму Зимнего дворца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Рисунок 8" descr="33.1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683568" y="332656"/>
            <a:ext cx="7870148" cy="5544616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0" name="TextBox 9"/>
          <p:cNvSpPr txBox="1"/>
          <p:nvPr/>
        </p:nvSpPr>
        <p:spPr>
          <a:xfrm>
            <a:off x="2627784" y="5930116"/>
            <a:ext cx="379219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2800" dirty="0" smtClean="0"/>
              <a:t>Штурм Зимнего дворца</a:t>
            </a:r>
            <a:endParaRPr lang="ru-RU" sz="2800" dirty="0"/>
          </a:p>
        </p:txBody>
      </p:sp>
      <p:pic>
        <p:nvPicPr>
          <p:cNvPr id="11" name="Рисунок 10" descr="33.2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323528" y="188640"/>
            <a:ext cx="4517760" cy="561600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2" name="TextBox 11"/>
          <p:cNvSpPr txBox="1"/>
          <p:nvPr/>
        </p:nvSpPr>
        <p:spPr>
          <a:xfrm>
            <a:off x="3635896" y="6021288"/>
            <a:ext cx="2162323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2800" dirty="0" smtClean="0"/>
              <a:t>Зимний взят.</a:t>
            </a:r>
            <a:endParaRPr lang="ru-RU" sz="2800" dirty="0"/>
          </a:p>
        </p:txBody>
      </p:sp>
      <p:pic>
        <p:nvPicPr>
          <p:cNvPr id="14" name="Содержимое 12" descr="33.3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4932040" y="188640"/>
            <a:ext cx="3932300" cy="5616624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8" grpId="0" animBg="1"/>
      <p:bldP spid="8" grpId="1" animBg="1"/>
      <p:bldP spid="10" grpId="0" animBg="1"/>
      <p:bldP spid="10" grpId="1" animBg="1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33.4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rcRect b="-4535"/>
          <a:stretch>
            <a:fillRect/>
          </a:stretch>
        </p:blipFill>
        <p:spPr>
          <a:xfrm>
            <a:off x="179512" y="188640"/>
            <a:ext cx="4482937" cy="3348000"/>
          </a:xfrm>
          <a:effectLst>
            <a:softEdge rad="1270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51520" y="260648"/>
            <a:ext cx="35283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Арест Временного правительства.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8" name="Рисунок 7" descr="artlib_gallery-43237-b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179512" y="3501008"/>
            <a:ext cx="4464496" cy="3179415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83968" y="188640"/>
            <a:ext cx="4788024" cy="698477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	Временное правительство оказалось окружённым в Зимнем дворце. Вскоре Зимний дворец был занят восставшими, а министров Временного правительства арестовали и отправили в Петропавловскую крепость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  <a:p>
            <a:pPr>
              <a:buNone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endParaRPr lang="ru-RU" dirty="0" smtClean="0">
              <a:solidFill>
                <a:schemeClr val="bg2">
                  <a:lumMod val="10000"/>
                </a:schemeClr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	В Петрограде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, а затем и во всей стране установилась новая власть. </a:t>
            </a:r>
            <a:r>
              <a:rPr lang="ru-RU" dirty="0" smtClean="0">
                <a:solidFill>
                  <a:srgbClr val="C00000"/>
                </a:solidFill>
              </a:rPr>
              <a:t>К руководству страной пришла партия большевиков. </a:t>
            </a: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Гражданская война в </a:t>
            </a:r>
            <a:r>
              <a:rPr lang="ru-RU" sz="4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Росии</a:t>
            </a:r>
            <a:endParaRPr lang="ru-RU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7" name="Содержимое 6" descr="спмич.png"/>
          <p:cNvPicPr>
            <a:picLocks noGrp="1" noChangeAspect="1"/>
          </p:cNvPicPr>
          <p:nvPr>
            <p:ph sz="half" idx="2"/>
          </p:nvPr>
        </p:nvPicPr>
        <p:blipFill>
          <a:blip r:embed="rId2" cstate="email"/>
          <a:stretch>
            <a:fillRect/>
          </a:stretch>
        </p:blipFill>
        <p:spPr>
          <a:xfrm>
            <a:off x="873106" y="1340768"/>
            <a:ext cx="7221907" cy="4536504"/>
          </a:xfrm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36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998537" y="153120"/>
            <a:ext cx="6381775" cy="4356000"/>
          </a:xfrm>
          <a:effectLst>
            <a:softEdge rad="127000"/>
          </a:effectLst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-108520" y="4365104"/>
            <a:ext cx="8964488" cy="2304256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	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Вскоре в стране началась </a:t>
            </a:r>
            <a:r>
              <a:rPr lang="ru-RU" b="1" dirty="0" smtClean="0">
                <a:solidFill>
                  <a:srgbClr val="C00000"/>
                </a:solidFill>
              </a:rPr>
              <a:t>гражданская война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. Граждане одной страны воевали друг с другом. Одни хотели вернуть прежние порядки (</a:t>
            </a:r>
            <a:r>
              <a:rPr lang="ru-RU" u="sng" dirty="0" smtClean="0">
                <a:solidFill>
                  <a:srgbClr val="C00000"/>
                </a:solidFill>
              </a:rPr>
              <a:t>белые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), а другие провозгласили своей целью создание новой России, государства, где не должно быть богатых (</a:t>
            </a:r>
            <a:r>
              <a:rPr lang="ru-RU" u="sng" dirty="0" smtClean="0">
                <a:solidFill>
                  <a:srgbClr val="C00000"/>
                </a:solidFill>
              </a:rPr>
              <a:t>красные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).</a:t>
            </a:r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37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179512" y="188640"/>
            <a:ext cx="4432119" cy="3240000"/>
          </a:xfrm>
          <a:effectLst>
            <a:softEdge rad="127000"/>
          </a:effectLst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11960" y="404664"/>
            <a:ext cx="4788024" cy="640871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	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Война шла с переменным успехом. На помощь белым пришли иностранные государства. Они ввели на территорию России свои войска. Но этой помощи оказалось недостаточно. </a:t>
            </a:r>
          </a:p>
          <a:p>
            <a:pPr algn="ctr">
              <a:buNone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	</a:t>
            </a:r>
          </a:p>
          <a:p>
            <a:pPr algn="ctr">
              <a:buNone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	Жестокая, кровопролитная </a:t>
            </a:r>
            <a:r>
              <a:rPr lang="ru-RU" dirty="0" smtClean="0">
                <a:solidFill>
                  <a:srgbClr val="C00000"/>
                </a:solidFill>
              </a:rPr>
              <a:t>война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, оборвавшая многие жизни, </a:t>
            </a:r>
            <a:r>
              <a:rPr lang="ru-RU" dirty="0" smtClean="0">
                <a:solidFill>
                  <a:srgbClr val="C00000"/>
                </a:solidFill>
              </a:rPr>
              <a:t>закончилась победой Красной Армии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.</a:t>
            </a:r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6" name="Рисунок 5" descr="38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179512" y="3429000"/>
            <a:ext cx="4520932" cy="3240000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</a:rPr>
              <a:t>Подведём итоги: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3275856" y="1484784"/>
            <a:ext cx="5760640" cy="4752528"/>
          </a:xfrm>
          <a:prstGeom prst="roundRect">
            <a:avLst/>
          </a:prstGeom>
          <a:ln w="38100"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609600" indent="-609600">
              <a:spcBef>
                <a:spcPct val="20000"/>
              </a:spcBef>
              <a:buFont typeface="+mj-lt"/>
              <a:buAutoNum type="arabicPeriod"/>
            </a:pPr>
            <a:r>
              <a:rPr lang="ru-RU" sz="2800" dirty="0" smtClean="0">
                <a:solidFill>
                  <a:srgbClr val="006600"/>
                </a:solidFill>
                <a:latin typeface="Comic Sans MS" pitchFamily="66" charset="0"/>
              </a:rPr>
              <a:t>Что вы узнали о последнем русском царе?</a:t>
            </a:r>
          </a:p>
          <a:p>
            <a:pPr marL="609600" indent="-609600">
              <a:spcBef>
                <a:spcPct val="20000"/>
              </a:spcBef>
              <a:buFont typeface="+mj-lt"/>
              <a:buAutoNum type="arabicPeriod"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Кто такие большевики?</a:t>
            </a:r>
          </a:p>
          <a:p>
            <a:pPr marL="609600" indent="-609600">
              <a:spcBef>
                <a:spcPct val="20000"/>
              </a:spcBef>
              <a:buFont typeface="+mj-lt"/>
              <a:buAutoNum type="arabicPeriod"/>
            </a:pPr>
            <a:r>
              <a:rPr lang="ru-RU" sz="2800" dirty="0" smtClean="0">
                <a:solidFill>
                  <a:srgbClr val="FF0000"/>
                </a:solidFill>
                <a:latin typeface="Comic Sans MS" pitchFamily="66" charset="0"/>
              </a:rPr>
              <a:t>Что такое Советы?</a:t>
            </a:r>
          </a:p>
          <a:p>
            <a:pPr marL="609600" indent="-609600">
              <a:spcBef>
                <a:spcPct val="20000"/>
              </a:spcBef>
              <a:buFont typeface="+mj-lt"/>
              <a:buAutoNum type="arabicPeriod"/>
            </a:pPr>
            <a:r>
              <a:rPr lang="ru-RU" sz="2800" dirty="0" smtClean="0">
                <a:solidFill>
                  <a:srgbClr val="0000CC"/>
                </a:solidFill>
                <a:latin typeface="Comic Sans MS" pitchFamily="66" charset="0"/>
              </a:rPr>
              <a:t>Какие события произошли в Петрограде  в октябре 1917 года?</a:t>
            </a:r>
          </a:p>
          <a:p>
            <a:pPr marL="609600" indent="-609600">
              <a:spcBef>
                <a:spcPct val="20000"/>
              </a:spcBef>
              <a:buFont typeface="+mj-lt"/>
              <a:buAutoNum type="arabicPeriod"/>
            </a:pPr>
            <a:r>
              <a:rPr lang="ru-RU" sz="2800" dirty="0" smtClean="0">
                <a:solidFill>
                  <a:srgbClr val="FF00FF"/>
                </a:solidFill>
                <a:latin typeface="Comic Sans MS" pitchFamily="66" charset="0"/>
              </a:rPr>
              <a:t>Что такое Гражданская война?</a:t>
            </a:r>
          </a:p>
          <a:p>
            <a:pPr marL="609600" indent="-609600">
              <a:spcBef>
                <a:spcPct val="20000"/>
              </a:spcBef>
            </a:pPr>
            <a:endParaRPr lang="ru-RU" sz="2800" dirty="0" smtClean="0">
              <a:solidFill>
                <a:srgbClr val="CC00CC"/>
              </a:solidFill>
            </a:endParaRPr>
          </a:p>
          <a:p>
            <a:pPr marL="609600" indent="-609600">
              <a:spcBef>
                <a:spcPct val="20000"/>
              </a:spcBef>
            </a:pPr>
            <a:endParaRPr lang="ru-RU" sz="2800" dirty="0" smtClean="0">
              <a:solidFill>
                <a:srgbClr val="0000CC"/>
              </a:solidFill>
            </a:endParaRPr>
          </a:p>
          <a:p>
            <a:pPr marL="609600" indent="-609600">
              <a:spcBef>
                <a:spcPct val="20000"/>
              </a:spcBef>
              <a:buFontTx/>
              <a:buAutoNum type="arabicPeriod" startAt="3"/>
            </a:pPr>
            <a:endParaRPr lang="ru-RU" sz="2800" dirty="0">
              <a:solidFill>
                <a:srgbClr val="0000CC"/>
              </a:solidFill>
            </a:endParaRPr>
          </a:p>
          <a:p>
            <a:pPr marL="609600" indent="-609600">
              <a:spcBef>
                <a:spcPct val="20000"/>
              </a:spcBef>
            </a:pPr>
            <a:endParaRPr lang="ru-RU" sz="2800" dirty="0">
              <a:solidFill>
                <a:srgbClr val="A50021"/>
              </a:solidFill>
            </a:endParaRPr>
          </a:p>
          <a:p>
            <a:pPr marL="609600" indent="-609600">
              <a:spcBef>
                <a:spcPct val="20000"/>
              </a:spcBef>
            </a:pPr>
            <a:endParaRPr lang="ru-RU" sz="2800" dirty="0">
              <a:solidFill>
                <a:srgbClr val="FF0066"/>
              </a:solidFill>
            </a:endParaRPr>
          </a:p>
          <a:p>
            <a:pPr marL="609600" indent="-609600">
              <a:spcBef>
                <a:spcPct val="20000"/>
              </a:spcBef>
            </a:pPr>
            <a:endParaRPr lang="ru-RU" sz="2800" dirty="0">
              <a:solidFill>
                <a:srgbClr val="FF0066"/>
              </a:solidFill>
            </a:endParaRPr>
          </a:p>
        </p:txBody>
      </p:sp>
      <p:grpSp>
        <p:nvGrpSpPr>
          <p:cNvPr id="2" name="Группа 11"/>
          <p:cNvGrpSpPr/>
          <p:nvPr/>
        </p:nvGrpSpPr>
        <p:grpSpPr>
          <a:xfrm>
            <a:off x="251520" y="1556792"/>
            <a:ext cx="3024336" cy="2218754"/>
            <a:chOff x="251520" y="1988840"/>
            <a:chExt cx="3387549" cy="2506786"/>
          </a:xfrm>
        </p:grpSpPr>
        <p:pic>
          <p:nvPicPr>
            <p:cNvPr id="10" name="Рисунок 9" descr="0_80302_a3fba2ca_XL.png"/>
            <p:cNvPicPr>
              <a:picLocks noChangeAspect="1"/>
            </p:cNvPicPr>
            <p:nvPr/>
          </p:nvPicPr>
          <p:blipFill>
            <a:blip r:embed="rId2" cstate="email"/>
            <a:stretch>
              <a:fillRect/>
            </a:stretch>
          </p:blipFill>
          <p:spPr>
            <a:xfrm>
              <a:off x="251520" y="1988840"/>
              <a:ext cx="3387549" cy="2506786"/>
            </a:xfrm>
            <a:prstGeom prst="rect">
              <a:avLst/>
            </a:prstGeom>
          </p:spPr>
        </p:pic>
        <p:pic>
          <p:nvPicPr>
            <p:cNvPr id="11" name="Рисунок 10" descr="окр.png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1403720" y="3359848"/>
              <a:ext cx="648000" cy="86124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2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2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2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2296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</a:rPr>
              <a:t>Источники: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836712"/>
            <a:ext cx="8229600" cy="5760640"/>
          </a:xfrm>
        </p:spPr>
        <p:txBody>
          <a:bodyPr>
            <a:normAutofit fontScale="32500" lnSpcReduction="20000"/>
          </a:bodyPr>
          <a:lstStyle/>
          <a:p>
            <a:pPr lvl="0"/>
            <a:r>
              <a:rPr lang="ru-RU" u="sng" dirty="0" smtClean="0">
                <a:hlinkClick r:id="rId2"/>
              </a:rPr>
              <a:t>http://www.vashsad.ua/gallery/wallpapers/item/37039/</a:t>
            </a:r>
            <a:endParaRPr lang="ru-RU" dirty="0" smtClean="0"/>
          </a:p>
          <a:p>
            <a:pPr lvl="0"/>
            <a:r>
              <a:rPr lang="ru-RU" u="sng" dirty="0" smtClean="0">
                <a:hlinkClick r:id="rId3"/>
              </a:rPr>
              <a:t>http://maxpark.com/community/12/content/1431984</a:t>
            </a:r>
            <a:endParaRPr lang="ru-RU" dirty="0" smtClean="0"/>
          </a:p>
          <a:p>
            <a:pPr lvl="0"/>
            <a:r>
              <a:rPr lang="ru-RU" u="sng" dirty="0" smtClean="0">
                <a:hlinkClick r:id="rId4"/>
              </a:rPr>
              <a:t>http://www.rusempire.ru/component/option,com_true/Itemid,427/catid,10/func,detail/id,198/#top_tg</a:t>
            </a:r>
            <a:endParaRPr lang="ru-RU" dirty="0" smtClean="0"/>
          </a:p>
          <a:p>
            <a:pPr lvl="0"/>
            <a:r>
              <a:rPr lang="ru-RU" u="sng" dirty="0" smtClean="0">
                <a:hlinkClick r:id="rId5"/>
              </a:rPr>
              <a:t>http://muzzone.yuga.ru/news/show/?newsid=244647</a:t>
            </a:r>
            <a:endParaRPr lang="ru-RU" dirty="0" smtClean="0"/>
          </a:p>
          <a:p>
            <a:pPr lvl="0"/>
            <a:r>
              <a:rPr lang="ru-RU" u="sng" dirty="0" smtClean="0">
                <a:hlinkClick r:id="rId6"/>
              </a:rPr>
              <a:t>http://m.lb.ua/news/2011/03/10/87412_samoderzhavie_i_hleb_nu_vot_isto.html</a:t>
            </a:r>
            <a:endParaRPr lang="ru-RU" dirty="0" smtClean="0"/>
          </a:p>
          <a:p>
            <a:pPr lvl="0"/>
            <a:r>
              <a:rPr lang="ru-RU" u="sng" dirty="0" smtClean="0">
                <a:hlinkClick r:id="rId7"/>
              </a:rPr>
              <a:t>http://history.sgu.ru/time/?century=20&amp;eid=179&amp;fPage</a:t>
            </a:r>
            <a:r>
              <a:rPr lang="ru-RU" dirty="0" smtClean="0"/>
              <a:t>=</a:t>
            </a:r>
          </a:p>
          <a:p>
            <a:pPr lvl="0"/>
            <a:r>
              <a:rPr lang="ru-RU" u="sng" dirty="0" smtClean="0">
                <a:hlinkClick r:id="rId8"/>
              </a:rPr>
              <a:t>http://dematom.com/392828-shodka-demotivatorschikov-kogda-to-vygliadela-primerno-tak.html</a:t>
            </a:r>
            <a:endParaRPr lang="ru-RU" dirty="0" smtClean="0"/>
          </a:p>
          <a:p>
            <a:pPr lvl="0"/>
            <a:r>
              <a:rPr lang="ru-RU" u="sng" dirty="0" smtClean="0">
                <a:hlinkClick r:id="rId9"/>
              </a:rPr>
              <a:t>http://www.oldgazette.ru/pedia/lenin/240.html</a:t>
            </a:r>
            <a:endParaRPr lang="ru-RU" dirty="0" smtClean="0"/>
          </a:p>
          <a:p>
            <a:pPr lvl="0"/>
            <a:r>
              <a:rPr lang="ru-RU" u="sng" dirty="0" smtClean="0">
                <a:hlinkClick r:id="rId10"/>
              </a:rPr>
              <a:t>http://tranziter.ru/konstantin-yuon-sovetskijj-period.html</a:t>
            </a:r>
            <a:endParaRPr lang="ru-RU" dirty="0" smtClean="0"/>
          </a:p>
          <a:p>
            <a:pPr lvl="0"/>
            <a:r>
              <a:rPr lang="ru-RU" u="sng" dirty="0" smtClean="0">
                <a:hlinkClick r:id="rId11"/>
              </a:rPr>
              <a:t>http://my.mail.ru/community/cccp./56AE83754B53DBB0.html</a:t>
            </a:r>
            <a:endParaRPr lang="ru-RU" dirty="0" smtClean="0"/>
          </a:p>
          <a:p>
            <a:pPr lvl="0"/>
            <a:r>
              <a:rPr lang="ru-RU" u="sng" dirty="0" smtClean="0">
                <a:hlinkClick r:id="rId12"/>
              </a:rPr>
              <a:t>http://www.beriki.ru/2009/04/18/pervyi-mirovoi</a:t>
            </a:r>
            <a:endParaRPr lang="ru-RU" dirty="0" smtClean="0"/>
          </a:p>
          <a:p>
            <a:pPr lvl="0"/>
            <a:r>
              <a:rPr lang="ru-RU" u="sng" dirty="0" smtClean="0">
                <a:hlinkClick r:id="rId13"/>
              </a:rPr>
              <a:t>http://nik191-1.ucoz.ru/publ/novosti_dnja/ehtot_den_v_istorii/neizvestnaja_otechestvennaja_1914_1918/5-1-0-667</a:t>
            </a:r>
            <a:endParaRPr lang="ru-RU" dirty="0" smtClean="0"/>
          </a:p>
          <a:p>
            <a:pPr lvl="0"/>
            <a:r>
              <a:rPr lang="ru-RU" u="sng" dirty="0" smtClean="0">
                <a:hlinkClick r:id="rId14"/>
              </a:rPr>
              <a:t>http://www.novonikolaevsk.com/index.php?p=3</a:t>
            </a:r>
            <a:endParaRPr lang="ru-RU" dirty="0" smtClean="0"/>
          </a:p>
          <a:p>
            <a:pPr lvl="0"/>
            <a:r>
              <a:rPr lang="ru-RU" u="sng" dirty="0" smtClean="0">
                <a:hlinkClick r:id="rId15"/>
              </a:rPr>
              <a:t>http://nnm.ru/blogs/hunter-666/foto-otkrytki_germaniya_v_pervoy_mirovoy_voyne/</a:t>
            </a:r>
            <a:endParaRPr lang="ru-RU" dirty="0" smtClean="0"/>
          </a:p>
          <a:p>
            <a:pPr lvl="0"/>
            <a:r>
              <a:rPr lang="ru-RU" u="sng" dirty="0" smtClean="0">
                <a:hlinkClick r:id="rId16"/>
              </a:rPr>
              <a:t>http://www.1zoom.ru/Разное/обои/226277/z261.5/</a:t>
            </a:r>
            <a:endParaRPr lang="ru-RU" dirty="0" smtClean="0"/>
          </a:p>
          <a:p>
            <a:pPr lvl="0"/>
            <a:r>
              <a:rPr lang="ru-RU" u="sng" dirty="0" smtClean="0">
                <a:hlinkClick r:id="rId17"/>
              </a:rPr>
              <a:t>http://lemur59.ru/node/236</a:t>
            </a:r>
            <a:endParaRPr lang="ru-RU" dirty="0" smtClean="0"/>
          </a:p>
          <a:p>
            <a:pPr lvl="0"/>
            <a:r>
              <a:rPr lang="ru-RU" u="sng" dirty="0" smtClean="0">
                <a:hlinkClick r:id="rId18"/>
              </a:rPr>
              <a:t>http://www.pravmir.ru/lish-15-rossiyan-polozhitelno-vosprinimayut-revolyuciyu-svidetelstvuet-opros/</a:t>
            </a:r>
            <a:endParaRPr lang="ru-RU" dirty="0" smtClean="0"/>
          </a:p>
          <a:p>
            <a:pPr lvl="0"/>
            <a:r>
              <a:rPr lang="ru-RU" u="sng" dirty="0" smtClean="0">
                <a:hlinkClick r:id="rId19"/>
              </a:rPr>
              <a:t>http://www.childrenpedia.org/9/page033.html</a:t>
            </a:r>
            <a:endParaRPr lang="ru-RU" dirty="0" smtClean="0"/>
          </a:p>
          <a:p>
            <a:pPr lvl="0"/>
            <a:r>
              <a:rPr lang="ru-RU" u="sng" dirty="0" smtClean="0">
                <a:hlinkClick r:id="rId20"/>
              </a:rPr>
              <a:t>http://v-suhovey.narod.ru/62/albums/7_nov/70-e/slides/71seryshev1.html</a:t>
            </a:r>
            <a:endParaRPr lang="ru-RU" dirty="0" smtClean="0"/>
          </a:p>
          <a:p>
            <a:pPr lvl="0"/>
            <a:r>
              <a:rPr lang="ru-RU" u="sng" dirty="0" smtClean="0">
                <a:hlinkClick r:id="rId21"/>
              </a:rPr>
              <a:t>http://www.centrmag.ru/book2800076.html</a:t>
            </a:r>
            <a:endParaRPr lang="ru-RU" dirty="0" smtClean="0"/>
          </a:p>
          <a:p>
            <a:pPr lvl="0"/>
            <a:r>
              <a:rPr lang="ru-RU" u="sng" dirty="0" smtClean="0">
                <a:hlinkClick r:id="rId22"/>
              </a:rPr>
              <a:t>http://www.museum.ru/alb/image.asp?60025</a:t>
            </a:r>
            <a:endParaRPr lang="ru-RU" dirty="0" smtClean="0"/>
          </a:p>
          <a:p>
            <a:pPr lvl="0"/>
            <a:r>
              <a:rPr lang="ru-RU" u="sng" dirty="0" smtClean="0">
                <a:hlinkClick r:id="rId23"/>
              </a:rPr>
              <a:t>http://pearl.7bb.ru/viewtopic.php?id=20&amp;p=35</a:t>
            </a:r>
            <a:endParaRPr lang="ru-RU" dirty="0" smtClean="0"/>
          </a:p>
          <a:p>
            <a:pPr lvl="0"/>
            <a:r>
              <a:rPr lang="ru-RU" u="sng" dirty="0" smtClean="0">
                <a:hlinkClick r:id="rId24"/>
              </a:rPr>
              <a:t>http://www.stihi.ru/2011/07/11/2546</a:t>
            </a:r>
            <a:endParaRPr lang="ru-RU" dirty="0" smtClean="0"/>
          </a:p>
          <a:p>
            <a:pPr lvl="0"/>
            <a:r>
              <a:rPr lang="ru-RU" u="sng" dirty="0" smtClean="0">
                <a:hlinkClick r:id="rId25"/>
              </a:rPr>
              <a:t>http://stadyspanish.ru.com/oktyabrskaya-revolyutsiya-1917-g-osnovnie-sobitiya-posledstviya.html</a:t>
            </a:r>
            <a:endParaRPr lang="ru-RU" dirty="0" smtClean="0"/>
          </a:p>
          <a:p>
            <a:pPr lvl="0"/>
            <a:r>
              <a:rPr lang="ru-RU" dirty="0" smtClean="0"/>
              <a:t> </a:t>
            </a:r>
            <a:r>
              <a:rPr lang="ru-RU" u="sng" dirty="0" smtClean="0">
                <a:hlinkClick r:id="rId26"/>
              </a:rPr>
              <a:t>http://www.kpu.org.ua/gallery/pict061_ru.htm</a:t>
            </a:r>
            <a:endParaRPr lang="ru-RU" dirty="0" smtClean="0"/>
          </a:p>
          <a:p>
            <a:pPr lvl="0"/>
            <a:r>
              <a:rPr lang="ru-RU" u="sng" dirty="0" smtClean="0">
                <a:hlinkClick r:id="rId27"/>
              </a:rPr>
              <a:t>http://istorik.ucoz.com/load/otechestvennaja_istorija/illjustrativnyj_material/19-2-2</a:t>
            </a:r>
            <a:r>
              <a:rPr lang="ru-RU" dirty="0" smtClean="0"/>
              <a:t>  </a:t>
            </a:r>
          </a:p>
          <a:p>
            <a:pPr lvl="0"/>
            <a:r>
              <a:rPr lang="ru-RU" u="sng" dirty="0" smtClean="0">
                <a:hlinkClick r:id="rId28"/>
              </a:rPr>
              <a:t>http://nabat.org.ua/2010/92-20-302-08-09a.php</a:t>
            </a:r>
            <a:endParaRPr lang="ru-RU" dirty="0" smtClean="0"/>
          </a:p>
          <a:p>
            <a:pPr lvl="0"/>
            <a:r>
              <a:rPr lang="ru-RU" u="sng" dirty="0" smtClean="0">
                <a:hlinkClick r:id="rId29"/>
              </a:rPr>
              <a:t>http://oldporuchik.livejournal.com/28841.html</a:t>
            </a:r>
            <a:endParaRPr lang="ru-RU" dirty="0" smtClean="0"/>
          </a:p>
          <a:p>
            <a:pPr lvl="0"/>
            <a:r>
              <a:rPr lang="ru-RU" u="sng" dirty="0" smtClean="0">
                <a:hlinkClick r:id="rId30"/>
              </a:rPr>
              <a:t>http://sawwa-spb.livejournal.com/170390.html</a:t>
            </a:r>
            <a:endParaRPr lang="ru-RU" dirty="0" smtClean="0"/>
          </a:p>
          <a:p>
            <a:pPr lvl="0"/>
            <a:r>
              <a:rPr lang="ru-RU" u="sng" dirty="0" smtClean="0">
                <a:hlinkClick r:id="rId31"/>
              </a:rPr>
              <a:t>http://www.rusedu.info/CMpro-p-p-32-all.html</a:t>
            </a:r>
            <a:endParaRPr lang="ru-RU" dirty="0" smtClean="0"/>
          </a:p>
          <a:p>
            <a:pPr lvl="0"/>
            <a:r>
              <a:rPr lang="ru-RU" u="sng" dirty="0" smtClean="0">
                <a:hlinkClick r:id="rId32"/>
              </a:rPr>
              <a:t>http://www.m-battle.ru/warfare.php?part=2&amp;author=67&amp;page=1</a:t>
            </a:r>
            <a:endParaRPr lang="ru-RU" dirty="0" smtClean="0"/>
          </a:p>
          <a:p>
            <a:pPr lvl="0"/>
            <a:r>
              <a:rPr lang="ru-RU" u="sng" dirty="0" smtClean="0">
                <a:hlinkClick r:id="rId33"/>
              </a:rPr>
              <a:t>http://www.childrenpedia.org/12/page305.html</a:t>
            </a:r>
            <a:endParaRPr lang="ru-RU" dirty="0" smtClean="0"/>
          </a:p>
          <a:p>
            <a:pPr lvl="0"/>
            <a:r>
              <a:rPr lang="ru-RU" u="sng" dirty="0" smtClean="0">
                <a:hlinkClick r:id="rId34"/>
              </a:rPr>
              <a:t>http://cccp-kpss.narod.ru/tinform/tinform10-09-06-10.htm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908720"/>
            <a:ext cx="85689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v.PN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0" y="476672"/>
            <a:ext cx="8947362" cy="5904656"/>
          </a:xfrm>
        </p:spPr>
      </p:pic>
      <p:sp>
        <p:nvSpPr>
          <p:cNvPr id="5" name="Прямоугольник 4"/>
          <p:cNvSpPr/>
          <p:nvPr/>
        </p:nvSpPr>
        <p:spPr>
          <a:xfrm>
            <a:off x="323528" y="1917061"/>
            <a:ext cx="4572000" cy="2850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</a:rPr>
              <a:t>Панова </a:t>
            </a:r>
          </a:p>
          <a:p>
            <a:pPr marL="342900" lvl="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</a:rPr>
              <a:t>Оксана Владимировна</a:t>
            </a:r>
          </a:p>
          <a:p>
            <a:pPr marL="342900" lvl="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800" dirty="0" smtClean="0">
                <a:solidFill>
                  <a:srgbClr val="0000FF"/>
                </a:solidFill>
                <a:latin typeface="Monotype Corsiva" pitchFamily="66" charset="0"/>
              </a:rPr>
              <a:t>учитель </a:t>
            </a:r>
          </a:p>
          <a:p>
            <a:pPr marL="342900" lvl="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800" dirty="0" smtClean="0">
                <a:solidFill>
                  <a:srgbClr val="0000FF"/>
                </a:solidFill>
                <a:latin typeface="Monotype Corsiva" pitchFamily="66" charset="0"/>
              </a:rPr>
              <a:t>начальных классов </a:t>
            </a:r>
          </a:p>
          <a:p>
            <a:pPr marL="342900" lvl="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800" dirty="0" smtClean="0">
                <a:solidFill>
                  <a:srgbClr val="0000FF"/>
                </a:solidFill>
                <a:latin typeface="Monotype Corsiva" pitchFamily="66" charset="0"/>
              </a:rPr>
              <a:t>МАОУ «Гимназия №4»</a:t>
            </a:r>
          </a:p>
          <a:p>
            <a:pPr marL="342900" lvl="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800" dirty="0" smtClean="0">
                <a:solidFill>
                  <a:srgbClr val="0000FF"/>
                </a:solidFill>
                <a:latin typeface="Monotype Corsiva" pitchFamily="66" charset="0"/>
              </a:rPr>
              <a:t>г. Великого Новгорода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067944" y="2204864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000" dirty="0" smtClean="0">
                <a:solidFill>
                  <a:srgbClr val="CC00FF"/>
                </a:solidFill>
              </a:rPr>
              <a:t>Персональный сайт:</a:t>
            </a:r>
          </a:p>
          <a:p>
            <a:pPr marL="342900" lvl="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000" dirty="0" smtClean="0">
                <a:solidFill>
                  <a:srgbClr val="CC00FF"/>
                </a:solidFill>
              </a:rPr>
              <a:t>  http://www.panowa-ox.narod.ru/</a:t>
            </a: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2000" dirty="0" smtClean="0">
                <a:solidFill>
                  <a:schemeClr val="dk1"/>
                </a:solidFill>
              </a:rPr>
              <a:t>           </a:t>
            </a: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2000" dirty="0" smtClean="0">
                <a:solidFill>
                  <a:schemeClr val="dk1"/>
                </a:solidFill>
              </a:rPr>
              <a:t>            E-mail</a:t>
            </a:r>
            <a:r>
              <a:rPr lang="ru-RU" sz="2000" dirty="0" smtClean="0">
                <a:solidFill>
                  <a:schemeClr val="dk1"/>
                </a:solidFill>
              </a:rPr>
              <a:t>: </a:t>
            </a:r>
            <a:r>
              <a:rPr lang="en-US" sz="2000" dirty="0" smtClean="0">
                <a:solidFill>
                  <a:schemeClr val="dk1"/>
                </a:solidFill>
              </a:rPr>
              <a:t>panowa.ox@yandex.ru</a:t>
            </a:r>
            <a:endParaRPr lang="ru-RU" sz="2000" dirty="0" smtClean="0">
              <a:solidFill>
                <a:schemeClr val="dk1"/>
              </a:solidFill>
            </a:endParaRPr>
          </a:p>
        </p:txBody>
      </p:sp>
      <p:pic>
        <p:nvPicPr>
          <p:cNvPr id="7" name="Рисунок 6" descr="Рисунок1h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652120" y="3501008"/>
            <a:ext cx="1362645" cy="1267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616</TotalTime>
  <Words>291</Words>
  <Application>Microsoft Office PowerPoint</Application>
  <PresentationFormat>Экран (4:3)</PresentationFormat>
  <Paragraphs>122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Слайд 1</vt:lpstr>
      <vt:lpstr>Последний русский царь</vt:lpstr>
      <vt:lpstr>Слайд 3</vt:lpstr>
      <vt:lpstr>Слайд 4</vt:lpstr>
      <vt:lpstr>Слайд 5</vt:lpstr>
      <vt:lpstr>Слайд 6</vt:lpstr>
      <vt:lpstr>Слайд 7</vt:lpstr>
      <vt:lpstr>Слайд 8</vt:lpstr>
      <vt:lpstr>Россия в Первой мировой войне</vt:lpstr>
      <vt:lpstr>Слайд 10</vt:lpstr>
      <vt:lpstr>Слайд 11</vt:lpstr>
      <vt:lpstr>Последствия войны</vt:lpstr>
      <vt:lpstr>Слайд 13</vt:lpstr>
      <vt:lpstr>  Работа по учебнику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Гражданская война в Росии</vt:lpstr>
      <vt:lpstr>Слайд 24</vt:lpstr>
      <vt:lpstr>Слайд 25</vt:lpstr>
      <vt:lpstr>Подведём итоги:</vt:lpstr>
      <vt:lpstr>Источники:</vt:lpstr>
      <vt:lpstr>Слайд 28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Oksana</dc:creator>
  <cp:lastModifiedBy>Oksana</cp:lastModifiedBy>
  <cp:revision>72</cp:revision>
  <dcterms:created xsi:type="dcterms:W3CDTF">2013-01-08T06:33:55Z</dcterms:created>
  <dcterms:modified xsi:type="dcterms:W3CDTF">2013-01-27T07:55:18Z</dcterms:modified>
</cp:coreProperties>
</file>