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6" r:id="rId3"/>
    <p:sldId id="259" r:id="rId4"/>
    <p:sldId id="257" r:id="rId5"/>
    <p:sldId id="261" r:id="rId6"/>
    <p:sldId id="263" r:id="rId7"/>
    <p:sldId id="264" r:id="rId8"/>
    <p:sldId id="262" r:id="rId9"/>
    <p:sldId id="267" r:id="rId10"/>
    <p:sldId id="268" r:id="rId11"/>
    <p:sldId id="272" r:id="rId12"/>
    <p:sldId id="273" r:id="rId13"/>
    <p:sldId id="274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430" autoAdjust="0"/>
    <p:restoredTop sz="94141" autoAdjust="0"/>
  </p:normalViewPr>
  <p:slideViewPr>
    <p:cSldViewPr>
      <p:cViewPr varScale="1">
        <p:scale>
          <a:sx n="96" d="100"/>
          <a:sy n="96" d="100"/>
        </p:scale>
        <p:origin x="-2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8DCC0A-638E-4E81-BAF5-5BEC16A416AC}" type="datetimeFigureOut">
              <a:rPr lang="ru-RU" smtClean="0"/>
              <a:pPr/>
              <a:t>01.04.2010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7C6101-052A-4F62-B65D-55358096EEF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C6101-052A-4F62-B65D-55358096EEFF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C6101-052A-4F62-B65D-55358096EEFF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75BFB-1D2A-4EB9-8127-6BF010FF91F0}" type="datetimeFigureOut">
              <a:rPr lang="ru-RU" smtClean="0"/>
              <a:pPr/>
              <a:t>01.04.2010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0967-A92D-4216-B21E-7EC91C2D40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75BFB-1D2A-4EB9-8127-6BF010FF91F0}" type="datetimeFigureOut">
              <a:rPr lang="ru-RU" smtClean="0"/>
              <a:pPr/>
              <a:t>01.04.2010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0967-A92D-4216-B21E-7EC91C2D40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75BFB-1D2A-4EB9-8127-6BF010FF91F0}" type="datetimeFigureOut">
              <a:rPr lang="ru-RU" smtClean="0"/>
              <a:pPr/>
              <a:t>01.04.2010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0967-A92D-4216-B21E-7EC91C2D40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75BFB-1D2A-4EB9-8127-6BF010FF91F0}" type="datetimeFigureOut">
              <a:rPr lang="ru-RU" smtClean="0"/>
              <a:pPr/>
              <a:t>01.04.2010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0967-A92D-4216-B21E-7EC91C2D40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75BFB-1D2A-4EB9-8127-6BF010FF91F0}" type="datetimeFigureOut">
              <a:rPr lang="ru-RU" smtClean="0"/>
              <a:pPr/>
              <a:t>01.04.2010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0967-A92D-4216-B21E-7EC91C2D40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75BFB-1D2A-4EB9-8127-6BF010FF91F0}" type="datetimeFigureOut">
              <a:rPr lang="ru-RU" smtClean="0"/>
              <a:pPr/>
              <a:t>01.04.2010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0967-A92D-4216-B21E-7EC91C2D40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75BFB-1D2A-4EB9-8127-6BF010FF91F0}" type="datetimeFigureOut">
              <a:rPr lang="ru-RU" smtClean="0"/>
              <a:pPr/>
              <a:t>01.04.2010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0967-A92D-4216-B21E-7EC91C2D40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75BFB-1D2A-4EB9-8127-6BF010FF91F0}" type="datetimeFigureOut">
              <a:rPr lang="ru-RU" smtClean="0"/>
              <a:pPr/>
              <a:t>01.04.2010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0967-A92D-4216-B21E-7EC91C2D40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75BFB-1D2A-4EB9-8127-6BF010FF91F0}" type="datetimeFigureOut">
              <a:rPr lang="ru-RU" smtClean="0"/>
              <a:pPr/>
              <a:t>01.04.2010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0967-A92D-4216-B21E-7EC91C2D40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75BFB-1D2A-4EB9-8127-6BF010FF91F0}" type="datetimeFigureOut">
              <a:rPr lang="ru-RU" smtClean="0"/>
              <a:pPr/>
              <a:t>01.04.2010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0967-A92D-4216-B21E-7EC91C2D40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75BFB-1D2A-4EB9-8127-6BF010FF91F0}" type="datetimeFigureOut">
              <a:rPr lang="ru-RU" smtClean="0"/>
              <a:pPr/>
              <a:t>01.04.2010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0967-A92D-4216-B21E-7EC91C2D40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75BFB-1D2A-4EB9-8127-6BF010FF91F0}" type="datetimeFigureOut">
              <a:rPr lang="ru-RU" smtClean="0"/>
              <a:pPr/>
              <a:t>01.04.2010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50967-A92D-4216-B21E-7EC91C2D402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5" Type="http://schemas.openxmlformats.org/officeDocument/2006/relationships/image" Target="../media/image2.jpeg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096;&#1082;&#1086;&#1083;&#1072;\7%20&#1082;&#1083;&#1072;&#1089;&#1089;\&#1074;&#1103;&#1079;&#1072;&#1085;&#1080;&#1077;%20&#1082;&#1088;&#1102;&#1095;&#1082;&#1086;&#1084;%20%20%20&#1089;%20&#1074;&#1080;&#1076;&#1077;&#1086;\MVI_3644.avi" TargetMode="External"/><Relationship Id="rId6" Type="http://schemas.openxmlformats.org/officeDocument/2006/relationships/image" Target="../media/image24.png"/><Relationship Id="rId5" Type="http://schemas.openxmlformats.org/officeDocument/2006/relationships/slide" Target="slide2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slide" Target="slide2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096;&#1082;&#1086;&#1083;&#1072;\7%20&#1082;&#1083;&#1072;&#1089;&#1089;\&#1074;&#1103;&#1079;&#1072;&#1085;&#1080;&#1077;%20&#1082;&#1088;&#1102;&#1095;&#1082;&#1086;&#1084;%20%20%20&#1089;%20&#1074;&#1080;&#1076;&#1077;&#1086;\MVI_3651%20&#1089;&#1090;%20&#1089;%20&#1085;&#1072;&#1082;&#1080;&#1076;&#1086;&#1084;.avi" TargetMode="Externa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75000"/>
              </a:schemeClr>
            </a:gs>
            <a:gs pos="50000">
              <a:schemeClr val="accent5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IMG_2611.JPG"/>
          <p:cNvPicPr preferRelativeResize="0">
            <a:picLocks noChangeAspect="1"/>
          </p:cNvPicPr>
          <p:nvPr/>
        </p:nvPicPr>
        <p:blipFill>
          <a:blip r:embed="rId2" cstate="email">
            <a:clrChange>
              <a:clrFrom>
                <a:srgbClr val="A0A3B6"/>
              </a:clrFrom>
              <a:clrTo>
                <a:srgbClr val="A0A3B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86317" y="214288"/>
            <a:ext cx="4357683" cy="5857916"/>
          </a:xfrm>
          <a:prstGeom prst="ellipse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-785850" y="3571876"/>
            <a:ext cx="8093466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Вязание крюч</a:t>
            </a:r>
            <a:r>
              <a:rPr lang="ru-RU" sz="54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ком</a:t>
            </a:r>
          </a:p>
          <a:p>
            <a:pPr algn="ctr"/>
            <a:endParaRPr lang="ru-RU" b="1" cap="all" dirty="0" smtClean="0">
              <a:ln w="0"/>
              <a:solidFill>
                <a:schemeClr val="bg1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3600" b="1" cap="all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7 класс </a:t>
            </a:r>
            <a:r>
              <a:rPr lang="ru-RU" sz="2800" b="1" cap="all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технология</a:t>
            </a:r>
          </a:p>
          <a:p>
            <a:pPr algn="ctr"/>
            <a:r>
              <a:rPr lang="ru-RU" b="1" cap="all" dirty="0" err="1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ВыполнилА</a:t>
            </a:r>
            <a:r>
              <a:rPr lang="ru-RU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: МАТЛАК В.В.</a:t>
            </a:r>
            <a:endParaRPr lang="ru-RU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hlinkClick r:id="rId2" action="ppaction://hlinksldjump"/>
              </a:rPr>
              <a:t>Содержание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5786" y="1714488"/>
            <a:ext cx="4977709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 smtClean="0">
                <a:hlinkClick r:id="rId3" action="ppaction://hlinksldjump"/>
              </a:rPr>
              <a:t>Изделия, связанные крючком.</a:t>
            </a:r>
            <a:endParaRPr lang="ru-RU" sz="2400" b="1" dirty="0" smtClean="0"/>
          </a:p>
          <a:p>
            <a:pPr marL="457200" indent="-457200">
              <a:buAutoNum type="arabicPeriod"/>
            </a:pPr>
            <a:r>
              <a:rPr lang="ru-RU" sz="2400" b="1" dirty="0" smtClean="0">
                <a:hlinkClick r:id="rId4" action="ppaction://hlinksldjump"/>
              </a:rPr>
              <a:t>Изделия дизайнеров</a:t>
            </a:r>
            <a:endParaRPr lang="ru-RU" sz="2400" b="1" dirty="0" smtClean="0"/>
          </a:p>
          <a:p>
            <a:pPr marL="342900" indent="-342900">
              <a:buAutoNum type="arabicPeriod"/>
            </a:pPr>
            <a:r>
              <a:rPr lang="ru-RU" sz="2400" b="1" dirty="0" smtClean="0">
                <a:hlinkClick r:id="rId5" action="ppaction://hlinksldjump"/>
              </a:rPr>
              <a:t> Виды крючков.</a:t>
            </a:r>
            <a:endParaRPr lang="ru-RU" sz="2400" b="1" dirty="0" smtClean="0"/>
          </a:p>
          <a:p>
            <a:pPr marL="342900" indent="-342900">
              <a:buAutoNum type="arabicPeriod"/>
            </a:pPr>
            <a:r>
              <a:rPr lang="ru-RU" sz="2400" b="1" dirty="0" smtClean="0">
                <a:hlinkClick r:id="rId6" action="ppaction://hlinksldjump"/>
              </a:rPr>
              <a:t> Виды пряжи.</a:t>
            </a:r>
            <a:endParaRPr lang="ru-RU" sz="2400" b="1" dirty="0" smtClean="0"/>
          </a:p>
          <a:p>
            <a:pPr marL="342900" indent="-342900">
              <a:buAutoNum type="arabicPeriod"/>
            </a:pPr>
            <a:r>
              <a:rPr lang="ru-RU" sz="2400" b="1" dirty="0">
                <a:hlinkClick r:id="rId7" action="ppaction://hlinksldjump"/>
              </a:rPr>
              <a:t> </a:t>
            </a:r>
            <a:r>
              <a:rPr lang="ru-RU" sz="2400" b="1" dirty="0" smtClean="0">
                <a:hlinkClick r:id="rId7" action="ppaction://hlinksldjump"/>
              </a:rPr>
              <a:t>Как правильно держать крючок.</a:t>
            </a:r>
            <a:endParaRPr lang="ru-RU" sz="2400" b="1" dirty="0" smtClean="0"/>
          </a:p>
          <a:p>
            <a:pPr marL="342900" indent="-342900">
              <a:buAutoNum type="arabicPeriod"/>
            </a:pPr>
            <a:r>
              <a:rPr lang="ru-RU" sz="2400" b="1" dirty="0" smtClean="0">
                <a:hlinkClick r:id="rId8" action="ppaction://hlinksldjump"/>
              </a:rPr>
              <a:t> Выполнение воздушных петель.</a:t>
            </a:r>
            <a:endParaRPr lang="ru-RU" sz="2400" b="1" dirty="0" smtClean="0"/>
          </a:p>
          <a:p>
            <a:pPr marL="342900" indent="-342900">
              <a:buAutoNum type="arabicPeriod"/>
            </a:pPr>
            <a:r>
              <a:rPr lang="ru-RU" sz="2400" b="1" dirty="0" smtClean="0"/>
              <a:t> </a:t>
            </a:r>
            <a:r>
              <a:rPr lang="ru-RU" sz="2400" b="1" dirty="0" smtClean="0">
                <a:hlinkClick r:id="rId9" action="ppaction://hlinksldjump"/>
              </a:rPr>
              <a:t>Соединительный </a:t>
            </a:r>
            <a:r>
              <a:rPr lang="ru-RU" sz="2400" b="1" dirty="0" err="1" smtClean="0">
                <a:hlinkClick r:id="rId9" action="ppaction://hlinksldjump"/>
              </a:rPr>
              <a:t>полустолбик</a:t>
            </a:r>
            <a:r>
              <a:rPr lang="ru-RU" sz="2400" b="1" dirty="0" smtClean="0">
                <a:hlinkClick r:id="rId9" action="ppaction://hlinksldjump"/>
              </a:rPr>
              <a:t>.</a:t>
            </a:r>
            <a:endParaRPr lang="ru-RU" sz="2400" b="1" dirty="0" smtClean="0"/>
          </a:p>
          <a:p>
            <a:pPr marL="342900" indent="-342900">
              <a:buAutoNum type="arabicPeriod"/>
            </a:pPr>
            <a:r>
              <a:rPr lang="ru-RU" sz="2400" b="1" dirty="0" smtClean="0"/>
              <a:t> </a:t>
            </a:r>
            <a:r>
              <a:rPr lang="ru-RU" sz="2400" b="1" dirty="0" smtClean="0">
                <a:hlinkClick r:id="rId10" action="ppaction://hlinksldjump"/>
              </a:rPr>
              <a:t>Столбик без </a:t>
            </a:r>
            <a:r>
              <a:rPr lang="ru-RU" sz="2400" b="1" dirty="0" err="1" smtClean="0">
                <a:hlinkClick r:id="rId10" action="ppaction://hlinksldjump"/>
              </a:rPr>
              <a:t>накида</a:t>
            </a:r>
            <a:r>
              <a:rPr lang="ru-RU" sz="2400" b="1" dirty="0" smtClean="0">
                <a:hlinkClick r:id="rId10" action="ppaction://hlinksldjump"/>
              </a:rPr>
              <a:t>.</a:t>
            </a:r>
            <a:endParaRPr lang="ru-RU" sz="2400" b="1" dirty="0" smtClean="0"/>
          </a:p>
          <a:p>
            <a:pPr marL="342900" indent="-342900">
              <a:buAutoNum type="arabicPeriod"/>
            </a:pPr>
            <a:r>
              <a:rPr lang="ru-RU" sz="2400" b="1" dirty="0" smtClean="0">
                <a:hlinkClick r:id="rId11" action="ppaction://hlinksldjump"/>
              </a:rPr>
              <a:t>Столбик с </a:t>
            </a:r>
            <a:r>
              <a:rPr lang="ru-RU" sz="2400" b="1" dirty="0" err="1" smtClean="0">
                <a:hlinkClick r:id="rId11" action="ppaction://hlinksldjump"/>
              </a:rPr>
              <a:t>накидом</a:t>
            </a:r>
            <a:r>
              <a:rPr lang="ru-RU" sz="2400" b="1" dirty="0" smtClean="0">
                <a:hlinkClick r:id="rId11" action="ppaction://hlinksldjump"/>
              </a:rPr>
              <a:t>.</a:t>
            </a:r>
            <a:endParaRPr lang="ru-RU" sz="2400" b="1" dirty="0" smtClean="0"/>
          </a:p>
          <a:p>
            <a:pPr marL="342900" indent="-342900">
              <a:buAutoNum type="arabicPeriod"/>
            </a:pPr>
            <a:r>
              <a:rPr lang="ru-RU" sz="2400" b="1" dirty="0" smtClean="0">
                <a:hlinkClick r:id="rId12" action="ppaction://hlinksldjump"/>
              </a:rPr>
              <a:t>Столбик с двумя </a:t>
            </a:r>
            <a:r>
              <a:rPr lang="ru-RU" sz="2400" b="1" dirty="0" err="1" smtClean="0">
                <a:hlinkClick r:id="rId12" action="ppaction://hlinksldjump"/>
              </a:rPr>
              <a:t>накидами</a:t>
            </a:r>
            <a:r>
              <a:rPr lang="ru-RU" sz="2400" b="1" dirty="0" smtClean="0">
                <a:hlinkClick r:id="rId12" action="ppaction://hlinksldjump"/>
              </a:rPr>
              <a:t>.</a:t>
            </a:r>
            <a:endParaRPr lang="ru-RU" sz="2400" b="1" dirty="0" smtClean="0"/>
          </a:p>
          <a:p>
            <a:pPr marL="342900" indent="-342900">
              <a:buAutoNum type="arabicPeriod"/>
            </a:pPr>
            <a:r>
              <a:rPr lang="ru-RU" sz="2400" b="1" dirty="0" smtClean="0">
                <a:hlinkClick r:id="rId13" action="ppaction://hlinksldjump"/>
              </a:rPr>
              <a:t>Ажурный узор «кустики»</a:t>
            </a:r>
            <a:endParaRPr lang="ru-RU" sz="2400" b="1" dirty="0" smtClean="0"/>
          </a:p>
          <a:p>
            <a:pPr marL="342900" indent="-342900">
              <a:buAutoNum type="arabicPeriod"/>
            </a:pPr>
            <a:r>
              <a:rPr lang="ru-RU" sz="2400" b="1" dirty="0" smtClean="0">
                <a:hlinkClick r:id="rId14" action="ppaction://hlinksldjump"/>
              </a:rPr>
              <a:t>Литература.</a:t>
            </a:r>
            <a:endParaRPr lang="ru-RU" sz="2400" b="1" dirty="0" smtClean="0"/>
          </a:p>
          <a:p>
            <a:pPr marL="342900" indent="-342900">
              <a:buAutoNum type="arabicPeriod"/>
            </a:pPr>
            <a:endParaRPr lang="ru-RU" sz="2800" b="1" dirty="0" smtClean="0"/>
          </a:p>
          <a:p>
            <a:pPr marL="342900" indent="-342900">
              <a:buAutoNum type="arabicPeriod"/>
            </a:pPr>
            <a:endParaRPr lang="ru-RU" sz="2800" b="1" dirty="0" smtClean="0"/>
          </a:p>
          <a:p>
            <a:pPr marL="342900" indent="-342900">
              <a:buAutoNum type="arabicPeriod"/>
            </a:pPr>
            <a:endParaRPr lang="ru-RU" sz="2800" b="1" dirty="0" smtClean="0"/>
          </a:p>
          <a:p>
            <a:pPr marL="342900" indent="-342900">
              <a:buAutoNum type="arabicPeriod"/>
            </a:pPr>
            <a:endParaRPr lang="ru-RU" sz="2400" b="1" dirty="0"/>
          </a:p>
        </p:txBody>
      </p:sp>
      <p:pic>
        <p:nvPicPr>
          <p:cNvPr id="2050" name="Picture 2" descr="E:\FILES\PFILES\MSOFFICE\MEDIA\CNTCD1\Photo1\j0177859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858016" y="3857628"/>
            <a:ext cx="1381135" cy="2071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Управляющая кнопка: назад 7">
            <a:hlinkClick r:id="" action="ppaction://hlinkshowjump?jump=previousslide" highlightClick="1"/>
          </p:cNvPr>
          <p:cNvSpPr/>
          <p:nvPr/>
        </p:nvSpPr>
        <p:spPr>
          <a:xfrm>
            <a:off x="7929586" y="6215082"/>
            <a:ext cx="325325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572560" y="6215082"/>
            <a:ext cx="283390" cy="35719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Управляющая кнопка: домой 9">
            <a:hlinkClick r:id="" action="ppaction://hlinkshowjump?jump=firstslide" highlightClick="1"/>
          </p:cNvPr>
          <p:cNvSpPr/>
          <p:nvPr/>
        </p:nvSpPr>
        <p:spPr>
          <a:xfrm>
            <a:off x="8215370" y="6215082"/>
            <a:ext cx="354238" cy="35719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214282" y="0"/>
            <a:ext cx="9144000" cy="6858000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0">
                <a:schemeClr val="accent5">
                  <a:lumMod val="20000"/>
                  <a:lumOff val="80000"/>
                </a:schemeClr>
              </a:gs>
              <a:gs pos="64999">
                <a:schemeClr val="accent1">
                  <a:lumMod val="40000"/>
                  <a:lumOff val="60000"/>
                  <a:alpha val="62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лллллл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Крючком можно связать очень много красивых изделий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" name="Рисунок 11" descr="IMG_359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357554" y="4000504"/>
            <a:ext cx="2275840" cy="1706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 descr="IMG_3598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357554" y="1714488"/>
            <a:ext cx="2275840" cy="1706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 descr="IMG_3593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rot="833303">
            <a:off x="6243783" y="1605484"/>
            <a:ext cx="2275840" cy="1706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 descr="IMG_3592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 rot="20967830">
            <a:off x="565468" y="3837000"/>
            <a:ext cx="2275840" cy="1706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 descr="IMG_3589.jp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 rot="848506">
            <a:off x="6246226" y="4109783"/>
            <a:ext cx="2275840" cy="1706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2285984" y="5929330"/>
            <a:ext cx="3948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25000"/>
                  </a:schemeClr>
                </a:solidFill>
              </a:rPr>
              <a:t>Это работы наших учеников</a:t>
            </a:r>
            <a:endParaRPr lang="ru-RU" sz="2400" b="1" dirty="0">
              <a:solidFill>
                <a:schemeClr val="accent6">
                  <a:lumMod val="25000"/>
                </a:schemeClr>
              </a:solidFill>
            </a:endParaRPr>
          </a:p>
        </p:txBody>
      </p:sp>
      <p:pic>
        <p:nvPicPr>
          <p:cNvPr id="20" name="Рисунок 19" descr="IMG_3587.jpg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 rot="20477519">
            <a:off x="642211" y="1605752"/>
            <a:ext cx="2275840" cy="1706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Управляющая кнопка: назад 20">
            <a:hlinkClick r:id="" action="ppaction://hlinkshowjump?jump=previousslide" highlightClick="1"/>
          </p:cNvPr>
          <p:cNvSpPr/>
          <p:nvPr/>
        </p:nvSpPr>
        <p:spPr>
          <a:xfrm>
            <a:off x="7929586" y="6215082"/>
            <a:ext cx="325325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Управляющая кнопка: далее 21">
            <a:hlinkClick r:id="" action="ppaction://hlinkshowjump?jump=nextslide" highlightClick="1"/>
          </p:cNvPr>
          <p:cNvSpPr/>
          <p:nvPr/>
        </p:nvSpPr>
        <p:spPr>
          <a:xfrm>
            <a:off x="8572560" y="6215082"/>
            <a:ext cx="283390" cy="35719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Управляющая кнопка: домой 25">
            <a:hlinkClick r:id="rId2" action="ppaction://hlinksldjump" highlightClick="1"/>
          </p:cNvPr>
          <p:cNvSpPr/>
          <p:nvPr/>
        </p:nvSpPr>
        <p:spPr>
          <a:xfrm>
            <a:off x="8215370" y="6215082"/>
            <a:ext cx="354238" cy="35719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5570" y="0"/>
            <a:ext cx="9068430" cy="685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57256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А это работы 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художников-дизайнеров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из журналов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Содержимое 7" descr="IMG_363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43372" y="3929066"/>
            <a:ext cx="1601484" cy="26871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IMG_363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140" y="1857364"/>
            <a:ext cx="1764401" cy="35797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IMG_363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314" y="1500174"/>
            <a:ext cx="1325880" cy="2026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IMG_363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762661">
            <a:off x="1054409" y="4015274"/>
            <a:ext cx="1604017" cy="2423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 descr="IMG_3634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196216">
            <a:off x="2394693" y="1640954"/>
            <a:ext cx="1664081" cy="31723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 descr="IMG_3635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285720" y="1071546"/>
            <a:ext cx="1571636" cy="27720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Управляющая кнопка: назад 15">
            <a:hlinkClick r:id="" action="ppaction://hlinkshowjump?jump=previousslide" highlightClick="1"/>
          </p:cNvPr>
          <p:cNvSpPr/>
          <p:nvPr/>
        </p:nvSpPr>
        <p:spPr>
          <a:xfrm>
            <a:off x="7929586" y="6215082"/>
            <a:ext cx="325325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572560" y="6215082"/>
            <a:ext cx="283390" cy="35719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Управляющая кнопка: домой 17">
            <a:hlinkClick r:id="rId9" action="ppaction://hlinksldjump" highlightClick="1"/>
          </p:cNvPr>
          <p:cNvSpPr/>
          <p:nvPr/>
        </p:nvSpPr>
        <p:spPr>
          <a:xfrm>
            <a:off x="8215370" y="6215082"/>
            <a:ext cx="354238" cy="35719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6929454" y="5643578"/>
            <a:ext cx="1984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Илл.из журналов мод Рукоделие</a:t>
            </a:r>
            <a:endParaRPr lang="ru-RU" sz="1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572628" cy="6858000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0">
                <a:schemeClr val="accent5">
                  <a:lumMod val="20000"/>
                  <a:lumOff val="80000"/>
                </a:schemeClr>
              </a:gs>
              <a:gs pos="64999">
                <a:schemeClr val="accent1">
                  <a:lumMod val="40000"/>
                  <a:lumOff val="60000"/>
                  <a:alpha val="62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Оооооо</a:t>
            </a:r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sz="2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971550" lvl="1" indent="-514350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         пластмассовые</a:t>
            </a:r>
          </a:p>
          <a:p>
            <a:pPr marL="971550" lvl="1" indent="-514350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         деревянные</a:t>
            </a:r>
          </a:p>
          <a:p>
            <a:pPr marL="971550" lvl="1" indent="-514350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        металлические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Виды крючков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Рисунок 8" descr="IMG_356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1428736"/>
            <a:ext cx="5268479" cy="2593988"/>
          </a:xfrm>
          <a:prstGeom prst="rect">
            <a:avLst/>
          </a:prstGeom>
        </p:spPr>
      </p:pic>
      <p:sp>
        <p:nvSpPr>
          <p:cNvPr id="16" name="Управляющая кнопка: назад 15">
            <a:hlinkClick r:id="" action="ppaction://hlinkshowjump?jump=previousslide" highlightClick="1"/>
          </p:cNvPr>
          <p:cNvSpPr/>
          <p:nvPr/>
        </p:nvSpPr>
        <p:spPr>
          <a:xfrm>
            <a:off x="7929586" y="6215082"/>
            <a:ext cx="325325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Управляющая кнопка: далее 17">
            <a:hlinkClick r:id="" action="ppaction://hlinkshowjump?jump=nextslide" highlightClick="1"/>
          </p:cNvPr>
          <p:cNvSpPr/>
          <p:nvPr/>
        </p:nvSpPr>
        <p:spPr>
          <a:xfrm>
            <a:off x="8572560" y="6215082"/>
            <a:ext cx="283390" cy="35719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Управляющая кнопка: домой 21">
            <a:hlinkClick r:id="rId3" action="ppaction://hlinksldjump" highlightClick="1"/>
          </p:cNvPr>
          <p:cNvSpPr/>
          <p:nvPr/>
        </p:nvSpPr>
        <p:spPr>
          <a:xfrm>
            <a:off x="8215370" y="6215082"/>
            <a:ext cx="354238" cy="35719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0">
                <a:schemeClr val="accent5">
                  <a:lumMod val="20000"/>
                  <a:lumOff val="80000"/>
                </a:schemeClr>
              </a:gs>
              <a:gs pos="64999">
                <a:schemeClr val="accent1">
                  <a:lumMod val="40000"/>
                  <a:lumOff val="60000"/>
                  <a:alpha val="62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лллллл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114300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Виды пряжи для вязания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" name="Содержимое 9" descr="IMG_3626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910" y="1428736"/>
            <a:ext cx="2215649" cy="1823003"/>
          </a:xfrm>
        </p:spPr>
      </p:pic>
      <p:pic>
        <p:nvPicPr>
          <p:cNvPr id="11" name="Рисунок 10" descr="IMG_361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744" y="1500174"/>
            <a:ext cx="1706880" cy="2032000"/>
          </a:xfrm>
          <a:prstGeom prst="rect">
            <a:avLst/>
          </a:prstGeom>
        </p:spPr>
      </p:pic>
      <p:pic>
        <p:nvPicPr>
          <p:cNvPr id="12" name="Рисунок 11" descr="IMG_362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10" y="4286256"/>
            <a:ext cx="1971040" cy="1706880"/>
          </a:xfrm>
          <a:prstGeom prst="rect">
            <a:avLst/>
          </a:prstGeom>
        </p:spPr>
      </p:pic>
      <p:pic>
        <p:nvPicPr>
          <p:cNvPr id="13" name="Рисунок 12" descr="IMG_362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7950" y="4143380"/>
            <a:ext cx="1879600" cy="1640840"/>
          </a:xfrm>
          <a:prstGeom prst="rect">
            <a:avLst/>
          </a:prstGeom>
        </p:spPr>
      </p:pic>
      <p:pic>
        <p:nvPicPr>
          <p:cNvPr id="14" name="Рисунок 13" descr="IMG_362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12" y="1571612"/>
            <a:ext cx="2275840" cy="1706880"/>
          </a:xfrm>
          <a:prstGeom prst="rect">
            <a:avLst/>
          </a:prstGeom>
        </p:spPr>
      </p:pic>
      <p:pic>
        <p:nvPicPr>
          <p:cNvPr id="15" name="Рисунок 14" descr="IMG_3637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7554" y="4214818"/>
            <a:ext cx="2275840" cy="170688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42976" y="3500438"/>
            <a:ext cx="548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лен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071934" y="3714752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ирис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929454" y="3500438"/>
            <a:ext cx="89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хлопок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000100" y="6143644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шерсть</a:t>
            </a:r>
            <a:endParaRPr lang="ru-RU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715140" y="5929330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акрил</a:t>
            </a:r>
            <a:endParaRPr lang="ru-RU" b="1" dirty="0"/>
          </a:p>
        </p:txBody>
      </p:sp>
      <p:grpSp>
        <p:nvGrpSpPr>
          <p:cNvPr id="26" name="Группа 25"/>
          <p:cNvGrpSpPr/>
          <p:nvPr/>
        </p:nvGrpSpPr>
        <p:grpSpPr>
          <a:xfrm>
            <a:off x="7929586" y="6215082"/>
            <a:ext cx="926364" cy="357190"/>
            <a:chOff x="7929586" y="6215082"/>
            <a:chExt cx="926364" cy="357190"/>
          </a:xfrm>
        </p:grpSpPr>
        <p:sp>
          <p:nvSpPr>
            <p:cNvPr id="23" name="Управляющая кнопка: назад 22">
              <a:hlinkClick r:id="" action="ppaction://hlinkshowjump?jump=previousslide" highlightClick="1"/>
            </p:cNvPr>
            <p:cNvSpPr/>
            <p:nvPr/>
          </p:nvSpPr>
          <p:spPr>
            <a:xfrm>
              <a:off x="7929586" y="6215082"/>
              <a:ext cx="325325" cy="357190"/>
            </a:xfrm>
            <a:prstGeom prst="actionButtonBackPrevio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Управляющая кнопка: далее 23">
              <a:hlinkClick r:id="" action="ppaction://hlinkshowjump?jump=nextslide" highlightClick="1"/>
            </p:cNvPr>
            <p:cNvSpPr/>
            <p:nvPr/>
          </p:nvSpPr>
          <p:spPr>
            <a:xfrm>
              <a:off x="8572560" y="6215082"/>
              <a:ext cx="283390" cy="357190"/>
            </a:xfrm>
            <a:prstGeom prst="actionButtonForwardNex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5" name="Управляющая кнопка: домой 24">
              <a:hlinkClick r:id="rId9" action="ppaction://hlinksldjump" highlightClick="1"/>
            </p:cNvPr>
            <p:cNvSpPr/>
            <p:nvPr/>
          </p:nvSpPr>
          <p:spPr>
            <a:xfrm>
              <a:off x="8215370" y="6215082"/>
              <a:ext cx="354238" cy="357190"/>
            </a:xfrm>
            <a:prstGeom prst="actionButtonHo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 build="allAtOnce"/>
      <p:bldP spid="17" grpId="0" build="allAtOnce"/>
      <p:bldP spid="19" grpId="0" build="allAtOnce"/>
      <p:bldP spid="19" grpId="1" build="allAtOnce"/>
      <p:bldP spid="20" grpId="0" build="allAtOnce"/>
      <p:bldP spid="20" grpId="1" build="allAtOnce"/>
      <p:bldP spid="22" grpId="0" build="allAtOnce"/>
      <p:bldP spid="22" grpId="1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0">
                <a:schemeClr val="accent5">
                  <a:lumMod val="20000"/>
                  <a:lumOff val="80000"/>
                </a:schemeClr>
              </a:gs>
              <a:gs pos="64999">
                <a:schemeClr val="accent1">
                  <a:lumMod val="40000"/>
                  <a:lumOff val="60000"/>
                  <a:alpha val="62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лллллл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114300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Как правильно держать крючок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Содержимое 4" descr="IMG_359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59919" y="5429250"/>
            <a:ext cx="194612" cy="142875"/>
          </a:xfrm>
        </p:spPr>
      </p:pic>
      <p:pic>
        <p:nvPicPr>
          <p:cNvPr id="6" name="Рисунок 5" descr="IMG_3599.jpg"/>
          <p:cNvPicPr>
            <a:picLocks noChangeAspect="1"/>
          </p:cNvPicPr>
          <p:nvPr/>
        </p:nvPicPr>
        <p:blipFill>
          <a:blip r:embed="rId4"/>
          <a:srcRect r="1492" b="57307"/>
          <a:stretch>
            <a:fillRect/>
          </a:stretch>
        </p:blipFill>
        <p:spPr>
          <a:xfrm>
            <a:off x="2214546" y="1643050"/>
            <a:ext cx="4714908" cy="15001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85918" y="3286124"/>
            <a:ext cx="5419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Крючок удобно держать как карандаш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7929586" y="6215082"/>
            <a:ext cx="926364" cy="357190"/>
            <a:chOff x="9144000" y="5214950"/>
            <a:chExt cx="926364" cy="357190"/>
          </a:xfrm>
        </p:grpSpPr>
        <p:sp>
          <p:nvSpPr>
            <p:cNvPr id="14" name="Управляющая кнопка: назад 13">
              <a:hlinkClick r:id="" action="ppaction://hlinkshowjump?jump=previousslide" highlightClick="1"/>
            </p:cNvPr>
            <p:cNvSpPr/>
            <p:nvPr/>
          </p:nvSpPr>
          <p:spPr>
            <a:xfrm>
              <a:off x="9144000" y="5214950"/>
              <a:ext cx="325325" cy="357190"/>
            </a:xfrm>
            <a:prstGeom prst="actionButtonBackPrevio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Управляющая кнопка: далее 14">
              <a:hlinkClick r:id="" action="ppaction://hlinkshowjump?jump=nextslide" highlightClick="1"/>
            </p:cNvPr>
            <p:cNvSpPr/>
            <p:nvPr/>
          </p:nvSpPr>
          <p:spPr>
            <a:xfrm>
              <a:off x="9786974" y="5214950"/>
              <a:ext cx="283390" cy="357190"/>
            </a:xfrm>
            <a:prstGeom prst="actionButtonForwardNex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Управляющая кнопка: домой 15">
              <a:hlinkClick r:id="rId5" action="ppaction://hlinksldjump" highlightClick="1"/>
            </p:cNvPr>
            <p:cNvSpPr/>
            <p:nvPr/>
          </p:nvSpPr>
          <p:spPr>
            <a:xfrm>
              <a:off x="9429784" y="5214950"/>
              <a:ext cx="354238" cy="357190"/>
            </a:xfrm>
            <a:prstGeom prst="actionButtonHo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8" name="MVI_3644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500298" y="4071926"/>
            <a:ext cx="3500462" cy="26253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 fullScrn="1">
              <p:cMediaNode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video>
          </p:childTnLst>
        </p:cTn>
      </p:par>
    </p:tnLst>
    <p:bldLst>
      <p:bldP spid="2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0">
                <a:schemeClr val="accent5">
                  <a:lumMod val="20000"/>
                  <a:lumOff val="80000"/>
                </a:schemeClr>
              </a:gs>
              <a:gs pos="64999">
                <a:schemeClr val="accent1">
                  <a:lumMod val="40000"/>
                  <a:lumOff val="60000"/>
                  <a:alpha val="62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     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     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      начальная петля      </a:t>
            </a:r>
          </a:p>
          <a:p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                      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114300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Воздушные петли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Содержимое 6" descr="IMG_359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9919" y="5429250"/>
            <a:ext cx="194612" cy="142875"/>
          </a:xfrm>
        </p:spPr>
      </p:pic>
      <p:pic>
        <p:nvPicPr>
          <p:cNvPr id="8" name="Рисунок 7" descr="IMG_3599.jpg"/>
          <p:cNvPicPr>
            <a:picLocks noChangeAspect="1"/>
          </p:cNvPicPr>
          <p:nvPr/>
        </p:nvPicPr>
        <p:blipFill>
          <a:blip r:embed="rId3"/>
          <a:srcRect t="57834"/>
          <a:stretch>
            <a:fillRect/>
          </a:stretch>
        </p:blipFill>
        <p:spPr>
          <a:xfrm>
            <a:off x="428596" y="1357298"/>
            <a:ext cx="5307774" cy="1643074"/>
          </a:xfrm>
          <a:prstGeom prst="rect">
            <a:avLst/>
          </a:prstGeom>
        </p:spPr>
      </p:pic>
      <p:pic>
        <p:nvPicPr>
          <p:cNvPr id="9" name="Рисунок 8" descr="IMG_3604.jpg"/>
          <p:cNvPicPr>
            <a:picLocks noChangeAspect="1"/>
          </p:cNvPicPr>
          <p:nvPr/>
        </p:nvPicPr>
        <p:blipFill>
          <a:blip r:embed="rId4"/>
          <a:srcRect l="11111" t="3736" r="15556" b="2871"/>
          <a:stretch>
            <a:fillRect/>
          </a:stretch>
        </p:blipFill>
        <p:spPr>
          <a:xfrm>
            <a:off x="6072199" y="3643314"/>
            <a:ext cx="1980262" cy="30003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28728" y="5072074"/>
            <a:ext cx="4267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Цепочка из воздушных петель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7929586" y="6215082"/>
            <a:ext cx="926364" cy="357190"/>
            <a:chOff x="9144000" y="5214950"/>
            <a:chExt cx="926364" cy="357190"/>
          </a:xfrm>
        </p:grpSpPr>
        <p:sp>
          <p:nvSpPr>
            <p:cNvPr id="16" name="Управляющая кнопка: назад 15">
              <a:hlinkClick r:id="" action="ppaction://hlinkshowjump?jump=previousslide" highlightClick="1"/>
            </p:cNvPr>
            <p:cNvSpPr/>
            <p:nvPr/>
          </p:nvSpPr>
          <p:spPr>
            <a:xfrm>
              <a:off x="9144000" y="5214950"/>
              <a:ext cx="325325" cy="357190"/>
            </a:xfrm>
            <a:prstGeom prst="actionButtonBackPrevio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Управляющая кнопка: далее 16">
              <a:hlinkClick r:id="" action="ppaction://hlinkshowjump?jump=nextslide" highlightClick="1"/>
            </p:cNvPr>
            <p:cNvSpPr/>
            <p:nvPr/>
          </p:nvSpPr>
          <p:spPr>
            <a:xfrm>
              <a:off x="9786974" y="5214950"/>
              <a:ext cx="283390" cy="357190"/>
            </a:xfrm>
            <a:prstGeom prst="actionButtonForwardNex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Управляющая кнопка: домой 17">
              <a:hlinkClick r:id="rId5" action="ppaction://hlinksldjump" highlightClick="1"/>
            </p:cNvPr>
            <p:cNvSpPr/>
            <p:nvPr/>
          </p:nvSpPr>
          <p:spPr>
            <a:xfrm>
              <a:off x="9429784" y="5214950"/>
              <a:ext cx="354238" cy="357190"/>
            </a:xfrm>
            <a:prstGeom prst="actionButtonHo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0">
                <a:schemeClr val="accent5">
                  <a:lumMod val="20000"/>
                  <a:lumOff val="80000"/>
                </a:schemeClr>
              </a:gs>
              <a:gs pos="64999">
                <a:schemeClr val="accent1">
                  <a:lumMod val="40000"/>
                  <a:lumOff val="60000"/>
                  <a:alpha val="62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лллллл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Соединительный столбик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Содержимое 4" descr="IMG_360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9582" y="5429250"/>
            <a:ext cx="235285" cy="142875"/>
          </a:xfrm>
        </p:spPr>
      </p:pic>
      <p:pic>
        <p:nvPicPr>
          <p:cNvPr id="6" name="Рисунок 5" descr="IMG_36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52" y="1500173"/>
            <a:ext cx="2643206" cy="1605067"/>
          </a:xfrm>
          <a:prstGeom prst="rect">
            <a:avLst/>
          </a:prstGeom>
        </p:spPr>
      </p:pic>
      <p:pic>
        <p:nvPicPr>
          <p:cNvPr id="7" name="Рисунок 6" descr="IMG_360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662" y="4000504"/>
            <a:ext cx="2733040" cy="2032000"/>
          </a:xfrm>
          <a:prstGeom prst="rect">
            <a:avLst/>
          </a:prstGeom>
        </p:spPr>
      </p:pic>
      <p:pic>
        <p:nvPicPr>
          <p:cNvPr id="8" name="Рисунок 7" descr="IMG_361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6380" y="4000504"/>
            <a:ext cx="2387600" cy="1981200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7929586" y="6215082"/>
            <a:ext cx="926364" cy="357190"/>
            <a:chOff x="9144000" y="5214950"/>
            <a:chExt cx="926364" cy="357190"/>
          </a:xfrm>
        </p:grpSpPr>
        <p:sp>
          <p:nvSpPr>
            <p:cNvPr id="14" name="Управляющая кнопка: назад 13">
              <a:hlinkClick r:id="" action="ppaction://hlinkshowjump?jump=previousslide" highlightClick="1"/>
            </p:cNvPr>
            <p:cNvSpPr/>
            <p:nvPr/>
          </p:nvSpPr>
          <p:spPr>
            <a:xfrm>
              <a:off x="9144000" y="5214950"/>
              <a:ext cx="325325" cy="357190"/>
            </a:xfrm>
            <a:prstGeom prst="actionButtonBackPrevio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Управляющая кнопка: далее 14">
              <a:hlinkClick r:id="" action="ppaction://hlinkshowjump?jump=nextslide" highlightClick="1"/>
            </p:cNvPr>
            <p:cNvSpPr/>
            <p:nvPr/>
          </p:nvSpPr>
          <p:spPr>
            <a:xfrm>
              <a:off x="9786974" y="5214950"/>
              <a:ext cx="283390" cy="357190"/>
            </a:xfrm>
            <a:prstGeom prst="actionButtonForwardNex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Управляющая кнопка: домой 15">
              <a:hlinkClick r:id="rId7" action="ppaction://hlinksldjump" highlightClick="1"/>
            </p:cNvPr>
            <p:cNvSpPr/>
            <p:nvPr/>
          </p:nvSpPr>
          <p:spPr>
            <a:xfrm>
              <a:off x="9429784" y="5214950"/>
              <a:ext cx="354238" cy="357190"/>
            </a:xfrm>
            <a:prstGeom prst="actionButtonHo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0">
                <a:schemeClr val="accent5">
                  <a:lumMod val="20000"/>
                  <a:lumOff val="80000"/>
                </a:schemeClr>
              </a:gs>
              <a:gs pos="64999">
                <a:schemeClr val="accent1">
                  <a:lumMod val="40000"/>
                  <a:lumOff val="60000"/>
                  <a:alpha val="62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114300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Столбик без </a:t>
            </a:r>
            <a:r>
              <a:rPr lang="ru-RU" sz="4000" b="1" dirty="0" err="1" smtClean="0">
                <a:solidFill>
                  <a:schemeClr val="accent1">
                    <a:lumMod val="75000"/>
                  </a:schemeClr>
                </a:solidFill>
              </a:rPr>
              <a:t>накида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Содержимое 4" descr="IMG_36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0375" y="5429250"/>
            <a:ext cx="233699" cy="142875"/>
          </a:xfrm>
        </p:spPr>
      </p:pic>
      <p:pic>
        <p:nvPicPr>
          <p:cNvPr id="6" name="Рисунок 5" descr="IMG_3605.jpg"/>
          <p:cNvPicPr>
            <a:picLocks noChangeAspect="1"/>
          </p:cNvPicPr>
          <p:nvPr/>
        </p:nvPicPr>
        <p:blipFill>
          <a:blip r:embed="rId3"/>
          <a:srcRect l="7747" t="6336" r="10904" b="8124"/>
          <a:stretch>
            <a:fillRect/>
          </a:stretch>
        </p:blipFill>
        <p:spPr>
          <a:xfrm>
            <a:off x="1071538" y="1643050"/>
            <a:ext cx="3000396" cy="19288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29058" y="2428868"/>
            <a:ext cx="49007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Применяют для  вязания плотного 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полотна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Рисунок 7" descr="IMG_361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662" y="4286256"/>
            <a:ext cx="1595120" cy="1590040"/>
          </a:xfrm>
          <a:prstGeom prst="rect">
            <a:avLst/>
          </a:prstGeom>
        </p:spPr>
      </p:pic>
      <p:pic>
        <p:nvPicPr>
          <p:cNvPr id="9" name="Рисунок 8" descr="IMG_361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6116" y="4286256"/>
            <a:ext cx="1656804" cy="1643074"/>
          </a:xfrm>
          <a:prstGeom prst="rect">
            <a:avLst/>
          </a:prstGeom>
        </p:spPr>
      </p:pic>
      <p:pic>
        <p:nvPicPr>
          <p:cNvPr id="10" name="Рисунок 9" descr="IMG_361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8" y="4214818"/>
            <a:ext cx="1764816" cy="1714512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>
          <a:xfrm>
            <a:off x="7643834" y="6143644"/>
            <a:ext cx="926364" cy="357190"/>
            <a:chOff x="9144000" y="5214950"/>
            <a:chExt cx="926364" cy="357190"/>
          </a:xfrm>
        </p:grpSpPr>
        <p:sp>
          <p:nvSpPr>
            <p:cNvPr id="12" name="Управляющая кнопка: назад 11">
              <a:hlinkClick r:id="" action="ppaction://hlinkshowjump?jump=previousslide" highlightClick="1"/>
            </p:cNvPr>
            <p:cNvSpPr/>
            <p:nvPr/>
          </p:nvSpPr>
          <p:spPr>
            <a:xfrm>
              <a:off x="9144000" y="5214950"/>
              <a:ext cx="325325" cy="357190"/>
            </a:xfrm>
            <a:prstGeom prst="actionButtonBackPrevio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Управляющая кнопка: далее 12">
              <a:hlinkClick r:id="" action="ppaction://hlinkshowjump?jump=nextslide" highlightClick="1"/>
            </p:cNvPr>
            <p:cNvSpPr/>
            <p:nvPr/>
          </p:nvSpPr>
          <p:spPr>
            <a:xfrm>
              <a:off x="9786974" y="5214950"/>
              <a:ext cx="283390" cy="357190"/>
            </a:xfrm>
            <a:prstGeom prst="actionButtonForwardNex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Управляющая кнопка: домой 13">
              <a:hlinkClick r:id="rId7" action="ppaction://hlinksldjump" highlightClick="1"/>
            </p:cNvPr>
            <p:cNvSpPr/>
            <p:nvPr/>
          </p:nvSpPr>
          <p:spPr>
            <a:xfrm>
              <a:off x="9429784" y="5214950"/>
              <a:ext cx="354238" cy="357190"/>
            </a:xfrm>
            <a:prstGeom prst="actionButtonHo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6786578" y="7143776"/>
            <a:ext cx="926364" cy="357190"/>
            <a:chOff x="9144000" y="5214950"/>
            <a:chExt cx="926364" cy="357190"/>
          </a:xfrm>
        </p:grpSpPr>
        <p:sp>
          <p:nvSpPr>
            <p:cNvPr id="16" name="Управляющая кнопка: назад 15">
              <a:hlinkClick r:id="" action="ppaction://hlinkshowjump?jump=previousslide" highlightClick="1"/>
            </p:cNvPr>
            <p:cNvSpPr/>
            <p:nvPr/>
          </p:nvSpPr>
          <p:spPr>
            <a:xfrm>
              <a:off x="9144000" y="5214950"/>
              <a:ext cx="325325" cy="357190"/>
            </a:xfrm>
            <a:prstGeom prst="actionButtonBackPrevio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Управляющая кнопка: далее 16">
              <a:hlinkClick r:id="" action="ppaction://hlinkshowjump?jump=nextslide" highlightClick="1"/>
            </p:cNvPr>
            <p:cNvSpPr/>
            <p:nvPr/>
          </p:nvSpPr>
          <p:spPr>
            <a:xfrm>
              <a:off x="9786974" y="5214950"/>
              <a:ext cx="283390" cy="357190"/>
            </a:xfrm>
            <a:prstGeom prst="actionButtonForwardNex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Управляющая кнопка: домой 17">
              <a:hlinkClick r:id="rId7" action="ppaction://hlinksldjump" highlightClick="1"/>
            </p:cNvPr>
            <p:cNvSpPr/>
            <p:nvPr/>
          </p:nvSpPr>
          <p:spPr>
            <a:xfrm>
              <a:off x="9429784" y="5214950"/>
              <a:ext cx="354238" cy="357190"/>
            </a:xfrm>
            <a:prstGeom prst="actionButtonHo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114300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Столбик с </a:t>
            </a:r>
            <a:r>
              <a:rPr lang="ru-RU" sz="4000" b="1" dirty="0" err="1" smtClean="0">
                <a:solidFill>
                  <a:schemeClr val="accent1">
                    <a:lumMod val="75000"/>
                  </a:schemeClr>
                </a:solidFill>
              </a:rPr>
              <a:t>накидом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3" name="Группа 10"/>
          <p:cNvGrpSpPr/>
          <p:nvPr/>
        </p:nvGrpSpPr>
        <p:grpSpPr>
          <a:xfrm>
            <a:off x="7643834" y="6143644"/>
            <a:ext cx="926364" cy="357190"/>
            <a:chOff x="9144000" y="5214950"/>
            <a:chExt cx="926364" cy="357190"/>
          </a:xfrm>
        </p:grpSpPr>
        <p:sp>
          <p:nvSpPr>
            <p:cNvPr id="12" name="Управляющая кнопка: назад 11">
              <a:hlinkClick r:id="" action="ppaction://hlinkshowjump?jump=previousslide" highlightClick="1"/>
            </p:cNvPr>
            <p:cNvSpPr/>
            <p:nvPr/>
          </p:nvSpPr>
          <p:spPr>
            <a:xfrm>
              <a:off x="9144000" y="5214950"/>
              <a:ext cx="325325" cy="357190"/>
            </a:xfrm>
            <a:prstGeom prst="actionButtonBackPrevio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Управляющая кнопка: далее 12">
              <a:hlinkClick r:id="" action="ppaction://hlinkshowjump?jump=nextslide" highlightClick="1"/>
            </p:cNvPr>
            <p:cNvSpPr/>
            <p:nvPr/>
          </p:nvSpPr>
          <p:spPr>
            <a:xfrm>
              <a:off x="9786974" y="5214950"/>
              <a:ext cx="283390" cy="357190"/>
            </a:xfrm>
            <a:prstGeom prst="actionButtonForwardNex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Управляющая кнопка: домой 13">
              <a:hlinkClick r:id="rId3" action="ppaction://hlinksldjump" highlightClick="1"/>
            </p:cNvPr>
            <p:cNvSpPr/>
            <p:nvPr/>
          </p:nvSpPr>
          <p:spPr>
            <a:xfrm>
              <a:off x="9429784" y="5214950"/>
              <a:ext cx="354238" cy="357190"/>
            </a:xfrm>
            <a:prstGeom prst="actionButtonHo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" name="Группа 14"/>
          <p:cNvGrpSpPr/>
          <p:nvPr/>
        </p:nvGrpSpPr>
        <p:grpSpPr>
          <a:xfrm>
            <a:off x="6786578" y="7143776"/>
            <a:ext cx="926364" cy="357190"/>
            <a:chOff x="9144000" y="5214950"/>
            <a:chExt cx="926364" cy="357190"/>
          </a:xfrm>
        </p:grpSpPr>
        <p:sp>
          <p:nvSpPr>
            <p:cNvPr id="16" name="Управляющая кнопка: назад 15">
              <a:hlinkClick r:id="" action="ppaction://hlinkshowjump?jump=previousslide" highlightClick="1"/>
            </p:cNvPr>
            <p:cNvSpPr/>
            <p:nvPr/>
          </p:nvSpPr>
          <p:spPr>
            <a:xfrm>
              <a:off x="9144000" y="5214950"/>
              <a:ext cx="325325" cy="357190"/>
            </a:xfrm>
            <a:prstGeom prst="actionButtonBackPrevio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Управляющая кнопка: далее 16">
              <a:hlinkClick r:id="" action="ppaction://hlinkshowjump?jump=nextslide" highlightClick="1"/>
            </p:cNvPr>
            <p:cNvSpPr/>
            <p:nvPr/>
          </p:nvSpPr>
          <p:spPr>
            <a:xfrm>
              <a:off x="9786974" y="5214950"/>
              <a:ext cx="283390" cy="357190"/>
            </a:xfrm>
            <a:prstGeom prst="actionButtonForwardNex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Управляющая кнопка: домой 17">
              <a:hlinkClick r:id="rId3" action="ppaction://hlinksldjump" highlightClick="1"/>
            </p:cNvPr>
            <p:cNvSpPr/>
            <p:nvPr/>
          </p:nvSpPr>
          <p:spPr>
            <a:xfrm>
              <a:off x="9429784" y="5214950"/>
              <a:ext cx="354238" cy="357190"/>
            </a:xfrm>
            <a:prstGeom prst="actionButtonHo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6" name="Picture 2" descr="C:\Documents and Settings\User\Мои документы\вязание крючком\IMG_3605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57224" y="1500174"/>
            <a:ext cx="3388658" cy="2071702"/>
          </a:xfrm>
          <a:prstGeom prst="rect">
            <a:avLst/>
          </a:prstGeom>
          <a:noFill/>
        </p:spPr>
      </p:pic>
      <p:pic>
        <p:nvPicPr>
          <p:cNvPr id="1027" name="Picture 3" descr="C:\Documents and Settings\User\Мои документы\вязание крючком\IMG_360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1643050"/>
            <a:ext cx="2682875" cy="1768475"/>
          </a:xfrm>
          <a:prstGeom prst="rect">
            <a:avLst/>
          </a:prstGeom>
          <a:noFill/>
        </p:spPr>
      </p:pic>
      <p:pic>
        <p:nvPicPr>
          <p:cNvPr id="15" name="MVI_3651 ст с накидом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1428728" y="4036190"/>
            <a:ext cx="3286148" cy="24646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114300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Столбик с двумя </a:t>
            </a:r>
            <a:r>
              <a:rPr lang="ru-RU" sz="4000" b="1" dirty="0" err="1" smtClean="0">
                <a:solidFill>
                  <a:schemeClr val="accent1">
                    <a:lumMod val="75000"/>
                  </a:schemeClr>
                </a:solidFill>
              </a:rPr>
              <a:t>накидами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3" name="Группа 10"/>
          <p:cNvGrpSpPr/>
          <p:nvPr/>
        </p:nvGrpSpPr>
        <p:grpSpPr>
          <a:xfrm>
            <a:off x="7643834" y="6143644"/>
            <a:ext cx="926364" cy="357190"/>
            <a:chOff x="9144000" y="5214950"/>
            <a:chExt cx="926364" cy="357190"/>
          </a:xfrm>
        </p:grpSpPr>
        <p:sp>
          <p:nvSpPr>
            <p:cNvPr id="12" name="Управляющая кнопка: назад 11">
              <a:hlinkClick r:id="" action="ppaction://hlinkshowjump?jump=previousslide" highlightClick="1"/>
            </p:cNvPr>
            <p:cNvSpPr/>
            <p:nvPr/>
          </p:nvSpPr>
          <p:spPr>
            <a:xfrm>
              <a:off x="9144000" y="5214950"/>
              <a:ext cx="325325" cy="357190"/>
            </a:xfrm>
            <a:prstGeom prst="actionButtonBackPrevio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Управляющая кнопка: далее 12">
              <a:hlinkClick r:id="" action="ppaction://hlinkshowjump?jump=nextslide" highlightClick="1"/>
            </p:cNvPr>
            <p:cNvSpPr/>
            <p:nvPr/>
          </p:nvSpPr>
          <p:spPr>
            <a:xfrm>
              <a:off x="9786974" y="5214950"/>
              <a:ext cx="283390" cy="357190"/>
            </a:xfrm>
            <a:prstGeom prst="actionButtonForwardNex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Управляющая кнопка: домой 13">
              <a:hlinkClick r:id="rId2" action="ppaction://hlinksldjump" highlightClick="1"/>
            </p:cNvPr>
            <p:cNvSpPr/>
            <p:nvPr/>
          </p:nvSpPr>
          <p:spPr>
            <a:xfrm>
              <a:off x="9429784" y="5214950"/>
              <a:ext cx="354238" cy="357190"/>
            </a:xfrm>
            <a:prstGeom prst="actionButtonHo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14"/>
          <p:cNvGrpSpPr/>
          <p:nvPr/>
        </p:nvGrpSpPr>
        <p:grpSpPr>
          <a:xfrm>
            <a:off x="6786578" y="7143776"/>
            <a:ext cx="926364" cy="357190"/>
            <a:chOff x="9144000" y="5214950"/>
            <a:chExt cx="926364" cy="357190"/>
          </a:xfrm>
        </p:grpSpPr>
        <p:sp>
          <p:nvSpPr>
            <p:cNvPr id="16" name="Управляющая кнопка: назад 15">
              <a:hlinkClick r:id="" action="ppaction://hlinkshowjump?jump=previousslide" highlightClick="1"/>
            </p:cNvPr>
            <p:cNvSpPr/>
            <p:nvPr/>
          </p:nvSpPr>
          <p:spPr>
            <a:xfrm>
              <a:off x="9144000" y="5214950"/>
              <a:ext cx="325325" cy="357190"/>
            </a:xfrm>
            <a:prstGeom prst="actionButtonBackPrevio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Управляющая кнопка: далее 16">
              <a:hlinkClick r:id="" action="ppaction://hlinkshowjump?jump=nextslide" highlightClick="1"/>
            </p:cNvPr>
            <p:cNvSpPr/>
            <p:nvPr/>
          </p:nvSpPr>
          <p:spPr>
            <a:xfrm>
              <a:off x="9786974" y="5214950"/>
              <a:ext cx="283390" cy="357190"/>
            </a:xfrm>
            <a:prstGeom prst="actionButtonForwardNex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Управляющая кнопка: домой 17">
              <a:hlinkClick r:id="rId2" action="ppaction://hlinksldjump" highlightClick="1"/>
            </p:cNvPr>
            <p:cNvSpPr/>
            <p:nvPr/>
          </p:nvSpPr>
          <p:spPr>
            <a:xfrm>
              <a:off x="9429784" y="5214950"/>
              <a:ext cx="354238" cy="357190"/>
            </a:xfrm>
            <a:prstGeom prst="actionButtonHo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050" name="Picture 2" descr="C:\Documents and Settings\User\Мои документы\вязание крючком\IMG_3607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85786" y="1571612"/>
            <a:ext cx="2928958" cy="2056853"/>
          </a:xfrm>
          <a:prstGeom prst="rect">
            <a:avLst/>
          </a:prstGeom>
          <a:noFill/>
        </p:spPr>
      </p:pic>
      <p:pic>
        <p:nvPicPr>
          <p:cNvPr id="19" name="Picture 3" descr="C:\Documents and Settings\User\Мои документы\вязание крючком\IMG_360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1857364"/>
            <a:ext cx="2857520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114300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Ажурный узор «кустики»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3" name="Группа 10"/>
          <p:cNvGrpSpPr/>
          <p:nvPr/>
        </p:nvGrpSpPr>
        <p:grpSpPr>
          <a:xfrm>
            <a:off x="7643834" y="6143644"/>
            <a:ext cx="926364" cy="357190"/>
            <a:chOff x="9144000" y="5214950"/>
            <a:chExt cx="926364" cy="357190"/>
          </a:xfrm>
        </p:grpSpPr>
        <p:sp>
          <p:nvSpPr>
            <p:cNvPr id="12" name="Управляющая кнопка: назад 11">
              <a:hlinkClick r:id="" action="ppaction://hlinkshowjump?jump=previousslide" highlightClick="1"/>
            </p:cNvPr>
            <p:cNvSpPr/>
            <p:nvPr/>
          </p:nvSpPr>
          <p:spPr>
            <a:xfrm>
              <a:off x="9144000" y="5214950"/>
              <a:ext cx="325325" cy="357190"/>
            </a:xfrm>
            <a:prstGeom prst="actionButtonBackPrevio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Управляющая кнопка: далее 12">
              <a:hlinkClick r:id="" action="ppaction://hlinkshowjump?jump=nextslide" highlightClick="1"/>
            </p:cNvPr>
            <p:cNvSpPr/>
            <p:nvPr/>
          </p:nvSpPr>
          <p:spPr>
            <a:xfrm>
              <a:off x="9786974" y="5214950"/>
              <a:ext cx="283390" cy="357190"/>
            </a:xfrm>
            <a:prstGeom prst="actionButtonForwardNex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Управляющая кнопка: домой 13">
              <a:hlinkClick r:id="rId2" action="ppaction://hlinksldjump" highlightClick="1"/>
            </p:cNvPr>
            <p:cNvSpPr/>
            <p:nvPr/>
          </p:nvSpPr>
          <p:spPr>
            <a:xfrm>
              <a:off x="9429784" y="5214950"/>
              <a:ext cx="354238" cy="357190"/>
            </a:xfrm>
            <a:prstGeom prst="actionButtonHo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14"/>
          <p:cNvGrpSpPr/>
          <p:nvPr/>
        </p:nvGrpSpPr>
        <p:grpSpPr>
          <a:xfrm>
            <a:off x="6786578" y="7143776"/>
            <a:ext cx="926364" cy="357190"/>
            <a:chOff x="9144000" y="5214950"/>
            <a:chExt cx="926364" cy="357190"/>
          </a:xfrm>
        </p:grpSpPr>
        <p:sp>
          <p:nvSpPr>
            <p:cNvPr id="16" name="Управляющая кнопка: назад 15">
              <a:hlinkClick r:id="" action="ppaction://hlinkshowjump?jump=previousslide" highlightClick="1"/>
            </p:cNvPr>
            <p:cNvSpPr/>
            <p:nvPr/>
          </p:nvSpPr>
          <p:spPr>
            <a:xfrm>
              <a:off x="9144000" y="5214950"/>
              <a:ext cx="325325" cy="357190"/>
            </a:xfrm>
            <a:prstGeom prst="actionButtonBackPrevio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Управляющая кнопка: далее 16">
              <a:hlinkClick r:id="" action="ppaction://hlinkshowjump?jump=nextslide" highlightClick="1"/>
            </p:cNvPr>
            <p:cNvSpPr/>
            <p:nvPr/>
          </p:nvSpPr>
          <p:spPr>
            <a:xfrm>
              <a:off x="9786974" y="5214950"/>
              <a:ext cx="283390" cy="357190"/>
            </a:xfrm>
            <a:prstGeom prst="actionButtonForwardNex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Управляющая кнопка: домой 17">
              <a:hlinkClick r:id="rId2" action="ppaction://hlinksldjump" highlightClick="1"/>
            </p:cNvPr>
            <p:cNvSpPr/>
            <p:nvPr/>
          </p:nvSpPr>
          <p:spPr>
            <a:xfrm>
              <a:off x="9429784" y="5214950"/>
              <a:ext cx="354238" cy="357190"/>
            </a:xfrm>
            <a:prstGeom prst="actionButtonHo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074" name="Picture 2" descr="C:\Documents and Settings\User\Мои документы\вязание крючком\IMG_3600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85786" y="1571612"/>
            <a:ext cx="2857520" cy="2143140"/>
          </a:xfrm>
          <a:prstGeom prst="rect">
            <a:avLst/>
          </a:prstGeom>
          <a:noFill/>
        </p:spPr>
      </p:pic>
      <p:pic>
        <p:nvPicPr>
          <p:cNvPr id="1027" name="Picture 3" descr="C:\Documents and Settings\User\Рабочий стол\IMG_365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4357694"/>
            <a:ext cx="3982333" cy="2071702"/>
          </a:xfrm>
          <a:prstGeom prst="rect">
            <a:avLst/>
          </a:prstGeom>
          <a:noFill/>
        </p:spPr>
      </p:pic>
      <p:pic>
        <p:nvPicPr>
          <p:cNvPr id="1028" name="Picture 4" descr="C:\Documents and Settings\User\Рабочий стол\IMG_365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1357298"/>
            <a:ext cx="2724265" cy="2071702"/>
          </a:xfrm>
          <a:prstGeom prst="rect">
            <a:avLst/>
          </a:prstGeom>
          <a:noFill/>
        </p:spPr>
      </p:pic>
      <p:pic>
        <p:nvPicPr>
          <p:cNvPr id="1030" name="Picture 6" descr="C:\Documents and Settings\User\Рабочий стол\IMG_365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29190" y="3643313"/>
            <a:ext cx="2355844" cy="3115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785794"/>
            <a:ext cx="7772400" cy="1362075"/>
          </a:xfrm>
        </p:spPr>
        <p:txBody>
          <a:bodyPr>
            <a:normAutofit fontScale="90000"/>
          </a:bodyPr>
          <a:lstStyle/>
          <a:p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</a:rPr>
              <a:t>Литература и источники</a:t>
            </a:r>
            <a:endParaRPr lang="ru-RU" sz="5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  <a:t>Технология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</a:rPr>
              <a:t> учебник для 7 класса 2008 год</a:t>
            </a:r>
          </a:p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</a:rPr>
              <a:t>Энциклопедия Рукоделие </a:t>
            </a:r>
          </a:p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</a:rPr>
              <a:t>Журналы мод . Рукоделие 3 430,417, Москва.</a:t>
            </a:r>
          </a:p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</a:rPr>
              <a:t>Фото и видео ресурсы учителя.</a:t>
            </a: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grpSp>
        <p:nvGrpSpPr>
          <p:cNvPr id="6" name="Группа 10"/>
          <p:cNvGrpSpPr/>
          <p:nvPr/>
        </p:nvGrpSpPr>
        <p:grpSpPr>
          <a:xfrm>
            <a:off x="7643834" y="6143644"/>
            <a:ext cx="926364" cy="357190"/>
            <a:chOff x="9144000" y="5214950"/>
            <a:chExt cx="926364" cy="357190"/>
          </a:xfrm>
        </p:grpSpPr>
        <p:sp>
          <p:nvSpPr>
            <p:cNvPr id="7" name="Управляющая кнопка: назад 6">
              <a:hlinkClick r:id="" action="ppaction://hlinkshowjump?jump=previousslide" highlightClick="1"/>
            </p:cNvPr>
            <p:cNvSpPr/>
            <p:nvPr/>
          </p:nvSpPr>
          <p:spPr>
            <a:xfrm>
              <a:off x="9144000" y="5214950"/>
              <a:ext cx="325325" cy="357190"/>
            </a:xfrm>
            <a:prstGeom prst="actionButtonBackPrevio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Управляющая кнопка: далее 7">
              <a:hlinkClick r:id="" action="ppaction://hlinkshowjump?jump=nextslide" highlightClick="1"/>
            </p:cNvPr>
            <p:cNvSpPr/>
            <p:nvPr/>
          </p:nvSpPr>
          <p:spPr>
            <a:xfrm>
              <a:off x="9786974" y="5214950"/>
              <a:ext cx="283390" cy="357190"/>
            </a:xfrm>
            <a:prstGeom prst="actionButtonForwardNex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Управляющая кнопка: домой 8">
              <a:hlinkClick r:id="rId2" action="ppaction://hlinksldjump" highlightClick="1"/>
            </p:cNvPr>
            <p:cNvSpPr/>
            <p:nvPr/>
          </p:nvSpPr>
          <p:spPr>
            <a:xfrm>
              <a:off x="9429784" y="5214950"/>
              <a:ext cx="354238" cy="357190"/>
            </a:xfrm>
            <a:prstGeom prst="actionButtonHo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</TotalTime>
  <Words>177</Words>
  <Application>Microsoft Office PowerPoint</Application>
  <PresentationFormat>Экран (4:3)</PresentationFormat>
  <Paragraphs>69</Paragraphs>
  <Slides>14</Slides>
  <Notes>2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Содержание</vt:lpstr>
      <vt:lpstr>Крючком можно связать очень много красивых изделий</vt:lpstr>
      <vt:lpstr>А это работы художников-дизайнеров из журналов</vt:lpstr>
      <vt:lpstr>Виды крючков</vt:lpstr>
      <vt:lpstr>Виды пряжи для вязания</vt:lpstr>
      <vt:lpstr>Как правильно держать крючок</vt:lpstr>
      <vt:lpstr>Воздушные петли</vt:lpstr>
      <vt:lpstr>Соединительный столбик</vt:lpstr>
      <vt:lpstr>Столбик без накида</vt:lpstr>
      <vt:lpstr>Столбик с накидом</vt:lpstr>
      <vt:lpstr>Столбик с двумя накидами</vt:lpstr>
      <vt:lpstr>Ажурный узор «кустики»</vt:lpstr>
      <vt:lpstr>Литература и источники</vt:lpstr>
    </vt:vector>
  </TitlesOfParts>
  <Company>Office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матлак</dc:creator>
  <cp:lastModifiedBy>матлак</cp:lastModifiedBy>
  <cp:revision>103</cp:revision>
  <dcterms:created xsi:type="dcterms:W3CDTF">2010-01-27T10:28:54Z</dcterms:created>
  <dcterms:modified xsi:type="dcterms:W3CDTF">2010-04-01T09:51:06Z</dcterms:modified>
</cp:coreProperties>
</file>