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6" r:id="rId3"/>
    <p:sldId id="257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1D59-86C4-43CF-9908-E4E5436CF511}" type="datetimeFigureOut">
              <a:rPr lang="ru-RU" smtClean="0"/>
              <a:t>17.10.2011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5C310-B16C-4D04-9705-1A4F348484A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1D59-86C4-43CF-9908-E4E5436CF511}" type="datetimeFigureOut">
              <a:rPr lang="ru-RU" smtClean="0"/>
              <a:t>17.10.2011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5C310-B16C-4D04-9705-1A4F348484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1D59-86C4-43CF-9908-E4E5436CF511}" type="datetimeFigureOut">
              <a:rPr lang="ru-RU" smtClean="0"/>
              <a:t>17.10.2011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5C310-B16C-4D04-9705-1A4F348484A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1D59-86C4-43CF-9908-E4E5436CF511}" type="datetimeFigureOut">
              <a:rPr lang="ru-RU" smtClean="0"/>
              <a:t>17.10.2011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5C310-B16C-4D04-9705-1A4F348484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1D59-86C4-43CF-9908-E4E5436CF511}" type="datetimeFigureOut">
              <a:rPr lang="ru-RU" smtClean="0"/>
              <a:t>17.10.2011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5C310-B16C-4D04-9705-1A4F348484A1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1D59-86C4-43CF-9908-E4E5436CF511}" type="datetimeFigureOut">
              <a:rPr lang="ru-RU" smtClean="0"/>
              <a:t>17.10.2011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5C310-B16C-4D04-9705-1A4F348484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1D59-86C4-43CF-9908-E4E5436CF511}" type="datetimeFigureOut">
              <a:rPr lang="ru-RU" smtClean="0"/>
              <a:t>17.10.2011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5C310-B16C-4D04-9705-1A4F348484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1D59-86C4-43CF-9908-E4E5436CF511}" type="datetimeFigureOut">
              <a:rPr lang="ru-RU" smtClean="0"/>
              <a:t>17.10.2011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5C310-B16C-4D04-9705-1A4F348484A1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1D59-86C4-43CF-9908-E4E5436CF511}" type="datetimeFigureOut">
              <a:rPr lang="ru-RU" smtClean="0"/>
              <a:t>17.10.2011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5C310-B16C-4D04-9705-1A4F348484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1D59-86C4-43CF-9908-E4E5436CF511}" type="datetimeFigureOut">
              <a:rPr lang="ru-RU" smtClean="0"/>
              <a:t>17.10.2011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5C310-B16C-4D04-9705-1A4F348484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1D59-86C4-43CF-9908-E4E5436CF511}" type="datetimeFigureOut">
              <a:rPr lang="ru-RU" smtClean="0"/>
              <a:t>17.10.2011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5C310-B16C-4D04-9705-1A4F348484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A741D59-86C4-43CF-9908-E4E5436CF511}" type="datetimeFigureOut">
              <a:rPr lang="ru-RU" smtClean="0"/>
              <a:t>17.10.2011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9CB5C310-B16C-4D04-9705-1A4F348484A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543800" cy="1295400"/>
          </a:xfrm>
        </p:spPr>
        <p:txBody>
          <a:bodyPr/>
          <a:lstStyle/>
          <a:p>
            <a:r>
              <a:rPr lang="ru-RU" sz="4400" dirty="0" smtClean="0"/>
              <a:t>Двусоставные предложения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3789040"/>
            <a:ext cx="6858000" cy="9906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Подлежащее и сказуемое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81693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8002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Грамматическим центром предложения является грамматическая основа. Грамматическую основу составляют подлежащее и сказуемое.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76464"/>
          </a:xfrm>
        </p:spPr>
        <p:txBody>
          <a:bodyPr>
            <a:normAutofit/>
          </a:bodyPr>
          <a:lstStyle/>
          <a:p>
            <a:r>
              <a:rPr lang="ru-RU" b="1" dirty="0" smtClean="0"/>
              <a:t>Подлежащее</a:t>
            </a:r>
            <a:r>
              <a:rPr lang="ru-RU" dirty="0" smtClean="0"/>
              <a:t> – главный член предложения, в нем заключается основной предмет высказывания. Оно может быть выражено:</a:t>
            </a:r>
          </a:p>
          <a:p>
            <a:r>
              <a:rPr lang="ru-RU" dirty="0" smtClean="0"/>
              <a:t>- </a:t>
            </a:r>
            <a:r>
              <a:rPr lang="ru-RU" i="1" dirty="0" smtClean="0"/>
              <a:t>существительным в им. падеже</a:t>
            </a:r>
          </a:p>
          <a:p>
            <a:r>
              <a:rPr lang="ru-RU" i="1" dirty="0" smtClean="0"/>
              <a:t>- местоимением 1,2,3 лица ед. и мн. числа в им. падеже</a:t>
            </a:r>
          </a:p>
          <a:p>
            <a:r>
              <a:rPr lang="ru-RU" dirty="0" smtClean="0"/>
              <a:t>- </a:t>
            </a:r>
            <a:r>
              <a:rPr lang="ru-RU" i="1" dirty="0" smtClean="0"/>
              <a:t>словосочетанием</a:t>
            </a:r>
          </a:p>
          <a:p>
            <a:r>
              <a:rPr lang="ru-RU" dirty="0" smtClean="0"/>
              <a:t>- </a:t>
            </a:r>
            <a:r>
              <a:rPr lang="ru-RU" i="1" dirty="0" smtClean="0"/>
              <a:t>инфинитивом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179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52128"/>
          </a:xfrm>
        </p:spPr>
        <p:txBody>
          <a:bodyPr>
            <a:normAutofit/>
          </a:bodyPr>
          <a:lstStyle/>
          <a:p>
            <a:r>
              <a:rPr lang="ru-RU" dirty="0" smtClean="0"/>
              <a:t>Сказуемое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Сказуемое</a:t>
            </a:r>
            <a:r>
              <a:rPr lang="ru-RU" sz="2800" dirty="0" smtClean="0"/>
              <a:t> - главный член предложения, связанный с подлежащим. Сказуемое содержит сообщение о том, кто такой предмет или что такое предмет, каков он, что с ним происходит или что он совершает. Сказуемые делятся на простые и составные в зависимости от того, как в них выражается лексическое и грамматическое значение.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1675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6781800" cy="13681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Простое глагольное сказуемое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204864"/>
            <a:ext cx="7543800" cy="3886200"/>
          </a:xfrm>
        </p:spPr>
        <p:txBody>
          <a:bodyPr/>
          <a:lstStyle/>
          <a:p>
            <a:r>
              <a:rPr lang="ru-RU" sz="2800" dirty="0" smtClean="0"/>
              <a:t>Простое глагольное сказуемое выражается одним словом, в котором лексическое и грамматическое значение воплощаются в одном слове. Простое глагольное сказуемое выражается одной глагольной формой. </a:t>
            </a:r>
            <a:r>
              <a:rPr lang="ru-RU" sz="2800" b="1" dirty="0" smtClean="0"/>
              <a:t>Например:</a:t>
            </a:r>
            <a:r>
              <a:rPr lang="ru-RU" sz="2800" b="1" i="1" dirty="0" smtClean="0"/>
              <a:t> </a:t>
            </a:r>
            <a:r>
              <a:rPr lang="ru-RU" sz="2800" i="1" dirty="0" smtClean="0"/>
              <a:t>мы находимся, мы находились бы, мы будем находиться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952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0841" y="0"/>
            <a:ext cx="8229600" cy="85010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Составное глагольное сказуемое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841" y="872716"/>
            <a:ext cx="8229600" cy="54006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 составном глагольном сказуемом лексическое и грамматическое значение заключается в разных словах </a:t>
            </a:r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         </a:t>
            </a:r>
            <a:r>
              <a:rPr lang="ru-RU" sz="2000" i="1" dirty="0" smtClean="0"/>
              <a:t>Грамматическое значение                         лексическое значение</a:t>
            </a:r>
          </a:p>
          <a:p>
            <a:pPr marL="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</a:t>
            </a:r>
            <a:r>
              <a:rPr lang="ru-RU" sz="2000" b="1" dirty="0" smtClean="0">
                <a:solidFill>
                  <a:srgbClr val="FF0000"/>
                </a:solidFill>
              </a:rPr>
              <a:t>Вспомогательный глагол </a:t>
            </a:r>
            <a:r>
              <a:rPr lang="ru-RU" sz="2000" dirty="0" smtClean="0"/>
              <a:t>может быть:</a:t>
            </a:r>
          </a:p>
          <a:p>
            <a:r>
              <a:rPr lang="ru-RU" sz="2000" dirty="0" smtClean="0"/>
              <a:t>- модальным (со значением возможности, желательности, долженствования</a:t>
            </a:r>
          </a:p>
          <a:p>
            <a:r>
              <a:rPr lang="ru-RU" sz="2000" dirty="0" smtClean="0"/>
              <a:t>- фазисным ( со значением начала, конца и середины действия)</a:t>
            </a:r>
          </a:p>
          <a:p>
            <a:pPr marL="0" indent="0">
              <a:buNone/>
            </a:pPr>
            <a:r>
              <a:rPr lang="ru-RU" sz="2000" dirty="0" smtClean="0"/>
              <a:t>                                              </a:t>
            </a:r>
            <a:r>
              <a:rPr lang="ru-RU" sz="1100" dirty="0" err="1" smtClean="0"/>
              <a:t>вспомогат</a:t>
            </a:r>
            <a:r>
              <a:rPr lang="ru-RU" sz="1100" dirty="0" smtClean="0"/>
              <a:t>. гл.                 инфинитив</a:t>
            </a:r>
            <a:endParaRPr lang="ru-RU" sz="1100" dirty="0"/>
          </a:p>
          <a:p>
            <a:pPr marL="0" indent="0"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Например</a:t>
            </a:r>
            <a:r>
              <a:rPr lang="ru-RU" sz="2000" dirty="0" smtClean="0">
                <a:solidFill>
                  <a:srgbClr val="FF0000"/>
                </a:solidFill>
              </a:rPr>
              <a:t>: </a:t>
            </a:r>
            <a:r>
              <a:rPr lang="ru-RU" i="1" dirty="0" smtClean="0"/>
              <a:t>Сознание </a:t>
            </a:r>
            <a:r>
              <a:rPr lang="ru-RU" b="1" i="1" u="sng" dirty="0" smtClean="0"/>
              <a:t>не может перестроиться</a:t>
            </a:r>
            <a:endParaRPr lang="ru-RU" b="1" i="1" u="sng" dirty="0"/>
          </a:p>
        </p:txBody>
      </p:sp>
      <p:sp>
        <p:nvSpPr>
          <p:cNvPr id="4" name="Овал 3"/>
          <p:cNvSpPr/>
          <p:nvPr/>
        </p:nvSpPr>
        <p:spPr>
          <a:xfrm>
            <a:off x="795652" y="2276872"/>
            <a:ext cx="3168352" cy="8076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Вспомогательный глагол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5004048" y="2276872"/>
            <a:ext cx="2592288" cy="8076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инфинитив</a:t>
            </a:r>
            <a:endParaRPr lang="ru-RU" dirty="0"/>
          </a:p>
        </p:txBody>
      </p:sp>
      <p:sp>
        <p:nvSpPr>
          <p:cNvPr id="7" name="Плюс 6"/>
          <p:cNvSpPr/>
          <p:nvPr/>
        </p:nvSpPr>
        <p:spPr>
          <a:xfrm flipH="1">
            <a:off x="4217609" y="2448389"/>
            <a:ext cx="576064" cy="648072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верх 7"/>
          <p:cNvSpPr/>
          <p:nvPr/>
        </p:nvSpPr>
        <p:spPr>
          <a:xfrm>
            <a:off x="2323786" y="3212976"/>
            <a:ext cx="159982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верх 8"/>
          <p:cNvSpPr/>
          <p:nvPr/>
        </p:nvSpPr>
        <p:spPr>
          <a:xfrm flipH="1">
            <a:off x="6345910" y="3212976"/>
            <a:ext cx="170306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57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Составное именное сказуемое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В составном именном сказуемом лексическое и грамматическое значение заключается в разных словах .</a:t>
            </a:r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pPr marL="0" indent="0">
              <a:buNone/>
            </a:pPr>
            <a:r>
              <a:rPr lang="ru-RU" sz="2000" dirty="0" smtClean="0"/>
              <a:t>       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8000" dirty="0" smtClean="0"/>
          </a:p>
          <a:p>
            <a:pPr marL="0" indent="0">
              <a:buNone/>
            </a:pPr>
            <a:r>
              <a:rPr lang="ru-RU" sz="8000" dirty="0"/>
              <a:t> </a:t>
            </a:r>
            <a:r>
              <a:rPr lang="ru-RU" sz="8000" dirty="0" smtClean="0"/>
              <a:t>        </a:t>
            </a:r>
            <a:r>
              <a:rPr lang="ru-RU" sz="8000" i="1" dirty="0" smtClean="0"/>
              <a:t>грамматическое значение                         лексическое значение</a:t>
            </a:r>
          </a:p>
          <a:p>
            <a:pPr marL="0" indent="0">
              <a:buNone/>
            </a:pPr>
            <a:r>
              <a:rPr lang="ru-RU" sz="2000" dirty="0" smtClean="0"/>
              <a:t> </a:t>
            </a:r>
          </a:p>
          <a:p>
            <a:pPr marL="0" indent="0">
              <a:buNone/>
            </a:pPr>
            <a:r>
              <a:rPr lang="ru-RU" sz="3400" dirty="0" smtClean="0"/>
              <a:t> </a:t>
            </a:r>
          </a:p>
          <a:p>
            <a:pPr marL="0" indent="0">
              <a:buNone/>
            </a:pPr>
            <a:endParaRPr lang="ru-RU" sz="3400" dirty="0"/>
          </a:p>
          <a:p>
            <a:pPr marL="0" indent="0">
              <a:buNone/>
            </a:pPr>
            <a:endParaRPr lang="ru-RU" sz="3400" dirty="0" smtClean="0"/>
          </a:p>
          <a:p>
            <a:pPr marL="0" indent="0">
              <a:buNone/>
            </a:pPr>
            <a:r>
              <a:rPr lang="ru-RU" sz="7200" b="1" dirty="0" smtClean="0">
                <a:solidFill>
                  <a:srgbClr val="FF0000"/>
                </a:solidFill>
              </a:rPr>
              <a:t>Глагол – связка </a:t>
            </a:r>
            <a:r>
              <a:rPr lang="ru-RU" sz="7200" dirty="0" smtClean="0"/>
              <a:t>может быть:</a:t>
            </a:r>
          </a:p>
          <a:p>
            <a:pPr marL="0" indent="0">
              <a:buNone/>
            </a:pPr>
            <a:r>
              <a:rPr lang="ru-RU" sz="7200" dirty="0"/>
              <a:t> </a:t>
            </a:r>
            <a:r>
              <a:rPr lang="ru-RU" sz="7200" dirty="0" smtClean="0"/>
              <a:t>- отвлеченной, т.е. выражена глаголом </a:t>
            </a:r>
            <a:r>
              <a:rPr lang="ru-RU" sz="7200" i="1" dirty="0" smtClean="0"/>
              <a:t>быть</a:t>
            </a:r>
          </a:p>
          <a:p>
            <a:pPr marL="0" indent="0">
              <a:buNone/>
            </a:pPr>
            <a:r>
              <a:rPr lang="ru-RU" sz="7200" dirty="0"/>
              <a:t> </a:t>
            </a:r>
            <a:r>
              <a:rPr lang="ru-RU" sz="7200" dirty="0" smtClean="0"/>
              <a:t>- полуотвлеченной, т.е. выражена словами: </a:t>
            </a:r>
            <a:r>
              <a:rPr lang="ru-RU" sz="7200" i="1" dirty="0" smtClean="0"/>
              <a:t>стать, становиться, являться, </a:t>
            </a:r>
          </a:p>
          <a:p>
            <a:pPr marL="0" indent="0">
              <a:buNone/>
            </a:pPr>
            <a:r>
              <a:rPr lang="ru-RU" sz="7200" dirty="0"/>
              <a:t> </a:t>
            </a:r>
            <a:r>
              <a:rPr lang="ru-RU" sz="7200" dirty="0" smtClean="0"/>
              <a:t>  </a:t>
            </a:r>
            <a:r>
              <a:rPr lang="ru-RU" sz="7200" i="1" dirty="0" smtClean="0"/>
              <a:t>казаться, считаться, представляться, оказаться </a:t>
            </a:r>
            <a:r>
              <a:rPr lang="ru-RU" sz="7200" dirty="0" smtClean="0"/>
              <a:t>и другими.</a:t>
            </a:r>
          </a:p>
          <a:p>
            <a:pPr marL="0" indent="0">
              <a:buNone/>
            </a:pPr>
            <a:endParaRPr lang="ru-RU" sz="3400" dirty="0"/>
          </a:p>
          <a:p>
            <a:pPr marL="0" indent="0">
              <a:buNone/>
            </a:pPr>
            <a:r>
              <a:rPr lang="ru-RU" sz="3400" dirty="0" smtClean="0"/>
              <a:t> </a:t>
            </a:r>
          </a:p>
          <a:p>
            <a:pPr marL="0" indent="0">
              <a:buNone/>
            </a:pPr>
            <a:r>
              <a:rPr lang="ru-RU" sz="5600" dirty="0"/>
              <a:t> </a:t>
            </a:r>
            <a:r>
              <a:rPr lang="ru-RU" sz="5600" dirty="0" smtClean="0"/>
              <a:t>                                                гл.-связка           именная часть</a:t>
            </a:r>
          </a:p>
          <a:p>
            <a:pPr marL="0" indent="0">
              <a:buNone/>
            </a:pPr>
            <a:r>
              <a:rPr lang="ru-RU" sz="3400" dirty="0"/>
              <a:t> </a:t>
            </a:r>
            <a:r>
              <a:rPr lang="ru-RU" sz="3400" dirty="0" smtClean="0"/>
              <a:t>   </a:t>
            </a:r>
          </a:p>
          <a:p>
            <a:pPr marL="0" indent="0">
              <a:buNone/>
            </a:pPr>
            <a:r>
              <a:rPr lang="ru-RU" sz="3400" dirty="0"/>
              <a:t> </a:t>
            </a:r>
            <a:r>
              <a:rPr lang="ru-RU" sz="3400" dirty="0" smtClean="0"/>
              <a:t>          </a:t>
            </a:r>
            <a:r>
              <a:rPr lang="ru-RU" sz="8000" b="1" dirty="0" smtClean="0">
                <a:solidFill>
                  <a:srgbClr val="FF0000"/>
                </a:solidFill>
              </a:rPr>
              <a:t>Например:  </a:t>
            </a:r>
            <a:r>
              <a:rPr lang="ru-RU" sz="9600" i="1" dirty="0" smtClean="0"/>
              <a:t>Он</a:t>
            </a:r>
            <a:r>
              <a:rPr lang="ru-RU" sz="9600" b="1" i="1" dirty="0" smtClean="0"/>
              <a:t> </a:t>
            </a:r>
            <a:r>
              <a:rPr lang="ru-RU" sz="9600" b="1" i="1" u="sng" dirty="0" smtClean="0"/>
              <a:t>был белозуб, большерот</a:t>
            </a:r>
          </a:p>
          <a:p>
            <a:pPr marL="0" indent="0">
              <a:buNone/>
            </a:pPr>
            <a:r>
              <a:rPr lang="ru-RU" sz="4400" dirty="0" smtClean="0"/>
              <a:t>  </a:t>
            </a:r>
          </a:p>
        </p:txBody>
      </p:sp>
      <p:sp>
        <p:nvSpPr>
          <p:cNvPr id="4" name="Овал 3"/>
          <p:cNvSpPr/>
          <p:nvPr/>
        </p:nvSpPr>
        <p:spPr>
          <a:xfrm>
            <a:off x="661089" y="1613190"/>
            <a:ext cx="3168352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Глагол - связка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138789" y="1763510"/>
            <a:ext cx="295232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Именная часть</a:t>
            </a:r>
            <a:endParaRPr lang="ru-RU" dirty="0"/>
          </a:p>
        </p:txBody>
      </p:sp>
      <p:sp>
        <p:nvSpPr>
          <p:cNvPr id="6" name="Плюс 5"/>
          <p:cNvSpPr/>
          <p:nvPr/>
        </p:nvSpPr>
        <p:spPr>
          <a:xfrm flipH="1">
            <a:off x="4211960" y="1818986"/>
            <a:ext cx="648072" cy="79208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верх 6"/>
          <p:cNvSpPr/>
          <p:nvPr/>
        </p:nvSpPr>
        <p:spPr>
          <a:xfrm flipH="1">
            <a:off x="2223438" y="2555598"/>
            <a:ext cx="92166" cy="46805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верх 7"/>
          <p:cNvSpPr/>
          <p:nvPr/>
        </p:nvSpPr>
        <p:spPr>
          <a:xfrm>
            <a:off x="6587818" y="2627606"/>
            <a:ext cx="94647" cy="46805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93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Подчеркните грамматические основы, определите тип сказуемого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196752"/>
            <a:ext cx="4392488" cy="4929411"/>
          </a:xfrm>
        </p:spPr>
        <p:txBody>
          <a:bodyPr>
            <a:noAutofit/>
          </a:bodyPr>
          <a:lstStyle/>
          <a:p>
            <a:r>
              <a:rPr lang="ru-RU" sz="2400" dirty="0" smtClean="0"/>
              <a:t>Ныне мы должны претерпеть ужасную, последнюю борьбу. И сырость из оврагов становится все ощутительнее, в лесу холоднеет и темнеет. Танька тоже стала задремывать. Павел Андреевич стал совсем затворником. Доктор был свободен. Маруся оказалась в пустой квартире. Ему не надо было на службу.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0" y="1412776"/>
            <a:ext cx="4244280" cy="4929411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Ныне мы </a:t>
            </a:r>
            <a:r>
              <a:rPr lang="ru-RU" b="1" dirty="0" smtClean="0"/>
              <a:t>должны претерпеть (СГС) </a:t>
            </a:r>
            <a:r>
              <a:rPr lang="ru-RU" dirty="0" smtClean="0"/>
              <a:t>ужасную, последнюю борьбу. И сырость из оврагов </a:t>
            </a:r>
            <a:r>
              <a:rPr lang="ru-RU" b="1" dirty="0" smtClean="0"/>
              <a:t>становится</a:t>
            </a:r>
            <a:r>
              <a:rPr lang="ru-RU" dirty="0" smtClean="0"/>
              <a:t> все </a:t>
            </a:r>
            <a:r>
              <a:rPr lang="ru-RU" b="1" dirty="0" smtClean="0"/>
              <a:t>ощутительнее (СИС)</a:t>
            </a:r>
            <a:r>
              <a:rPr lang="ru-RU" dirty="0" smtClean="0"/>
              <a:t>, в лесу </a:t>
            </a:r>
            <a:r>
              <a:rPr lang="ru-RU" b="1" dirty="0" smtClean="0"/>
              <a:t>холоднеет (ПГС)</a:t>
            </a:r>
            <a:r>
              <a:rPr lang="ru-RU" dirty="0" smtClean="0"/>
              <a:t> и </a:t>
            </a:r>
            <a:r>
              <a:rPr lang="ru-RU" b="1" dirty="0" smtClean="0"/>
              <a:t>темнеет (ПГС)</a:t>
            </a:r>
            <a:r>
              <a:rPr lang="ru-RU" dirty="0" smtClean="0"/>
              <a:t>. Танька тоже </a:t>
            </a:r>
            <a:r>
              <a:rPr lang="ru-RU" b="1" dirty="0" smtClean="0"/>
              <a:t>стала</a:t>
            </a:r>
            <a:r>
              <a:rPr lang="ru-RU" dirty="0" smtClean="0"/>
              <a:t> </a:t>
            </a:r>
            <a:r>
              <a:rPr lang="ru-RU" b="1" dirty="0" smtClean="0"/>
              <a:t>задремывать (СГС)</a:t>
            </a:r>
            <a:r>
              <a:rPr lang="ru-RU" dirty="0" smtClean="0"/>
              <a:t>. Павел Андреевич </a:t>
            </a:r>
            <a:r>
              <a:rPr lang="ru-RU" b="1" dirty="0" smtClean="0"/>
              <a:t>стал</a:t>
            </a:r>
            <a:r>
              <a:rPr lang="ru-RU" dirty="0" smtClean="0"/>
              <a:t> совсем </a:t>
            </a:r>
            <a:r>
              <a:rPr lang="ru-RU" b="1" dirty="0" smtClean="0"/>
              <a:t>затворником (СИС)</a:t>
            </a:r>
            <a:r>
              <a:rPr lang="ru-RU" dirty="0" smtClean="0"/>
              <a:t>. Доктор </a:t>
            </a:r>
            <a:r>
              <a:rPr lang="ru-RU" b="1" dirty="0" smtClean="0"/>
              <a:t>был свободен (СИС)</a:t>
            </a:r>
            <a:r>
              <a:rPr lang="ru-RU" dirty="0" smtClean="0"/>
              <a:t>. Маруся </a:t>
            </a:r>
            <a:r>
              <a:rPr lang="ru-RU" b="1" dirty="0" smtClean="0"/>
              <a:t>оказалась</a:t>
            </a:r>
            <a:r>
              <a:rPr lang="ru-RU" dirty="0" smtClean="0"/>
              <a:t> (</a:t>
            </a:r>
            <a:r>
              <a:rPr lang="ru-RU" b="1" dirty="0" smtClean="0"/>
              <a:t>ПГС</a:t>
            </a:r>
            <a:r>
              <a:rPr lang="ru-RU" dirty="0" smtClean="0"/>
              <a:t>) в пустой квартире. Ему </a:t>
            </a:r>
            <a:r>
              <a:rPr lang="ru-RU" b="1" dirty="0" smtClean="0"/>
              <a:t>не надо было</a:t>
            </a:r>
            <a:r>
              <a:rPr lang="ru-RU" dirty="0" smtClean="0"/>
              <a:t> </a:t>
            </a:r>
            <a:r>
              <a:rPr lang="ru-RU" b="1" dirty="0" smtClean="0"/>
              <a:t>на службу (СИС).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28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97</TotalTime>
  <Words>439</Words>
  <Application>Microsoft Office PowerPoint</Application>
  <PresentationFormat>Экран (4:3)</PresentationFormat>
  <Paragraphs>66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NewsPrint</vt:lpstr>
      <vt:lpstr>Двусоставные предложения</vt:lpstr>
      <vt:lpstr>Грамматическим центром предложения является грамматическая основа. Грамматическую основу составляют подлежащее и сказуемое. </vt:lpstr>
      <vt:lpstr>Сказуемое</vt:lpstr>
      <vt:lpstr>Простое глагольное сказуемое</vt:lpstr>
      <vt:lpstr>Составное глагольное сказуемое</vt:lpstr>
      <vt:lpstr>Составное именное сказуемое</vt:lpstr>
      <vt:lpstr>Подчеркните грамматические основы, определите тип сказуемого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Грамматическим центром предложения является грамматическая основа. Грамматическую основу составляют подлежащее и сказуемое.</dc:title>
  <dc:creator>кампутер на</dc:creator>
  <cp:lastModifiedBy>кампутер на</cp:lastModifiedBy>
  <cp:revision>11</cp:revision>
  <dcterms:created xsi:type="dcterms:W3CDTF">2011-09-19T17:33:51Z</dcterms:created>
  <dcterms:modified xsi:type="dcterms:W3CDTF">2011-10-17T14:50:16Z</dcterms:modified>
</cp:coreProperties>
</file>