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BDBF4-A072-4A34-AA44-6D0F49F0C366}" type="datetimeFigureOut">
              <a:rPr lang="ru-RU" smtClean="0"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18F4F-3179-41E8-A707-494C83BAC56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Ур.№3 Отраслевая структура экономики </a:t>
            </a:r>
            <a:r>
              <a:rPr lang="ru-RU" sz="3600" dirty="0" err="1" smtClean="0">
                <a:solidFill>
                  <a:srgbClr val="FF0000"/>
                </a:solidFill>
              </a:rPr>
              <a:t>России.Межотраслевые</a:t>
            </a:r>
            <a:r>
              <a:rPr lang="ru-RU" sz="3600" dirty="0" smtClean="0">
                <a:solidFill>
                  <a:srgbClr val="FF0000"/>
                </a:solidFill>
              </a:rPr>
              <a:t> комплексы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Экономика любого государства – это единая система взаимосвязанных отраслей. </a:t>
            </a:r>
            <a:endParaRPr lang="ru-RU" b="1" dirty="0"/>
          </a:p>
          <a:p>
            <a:pPr>
              <a:buNone/>
            </a:pPr>
            <a:r>
              <a:rPr lang="ru-RU" b="1" dirty="0" smtClean="0"/>
              <a:t>     В условиях рыночной экономики</a:t>
            </a:r>
            <a:r>
              <a:rPr lang="ru-RU" b="1" dirty="0" smtClean="0">
                <a:solidFill>
                  <a:srgbClr val="FF0000"/>
                </a:solidFill>
              </a:rPr>
              <a:t> предприятие</a:t>
            </a:r>
            <a:r>
              <a:rPr lang="ru-RU" b="1" dirty="0" smtClean="0"/>
              <a:t> является основной хозяйствующей единицей, которая характеризуется определенной отраслевой принадлежностью и занимает особое место в системе национальной экономики. Экономика страны – сложный и динамичный организм. Она может быть представлена различными структурами, что обусловлено многообразием процесса производства. </a:t>
            </a:r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</a:t>
            </a:r>
            <a:r>
              <a:rPr lang="ru-RU" b="1" dirty="0" smtClean="0"/>
              <a:t>Структура отражает строение экономики, соотношение ее подсистем и звеньев, пропорции и взаимосвязи между ними (возникновение новых отраслей и отмирание старых). Изучение различных структур связано с выяснением места и роли в народном хозяйстве составляющих его комплексов и оптимизацией структур.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2200" b="1" dirty="0"/>
              <a:t>Понятие структуры национальной экономики. Сферы </a:t>
            </a:r>
            <a:r>
              <a:rPr lang="ru-RU" sz="2200" b="1" dirty="0" smtClean="0"/>
              <a:t>и отрасли  экономики </a:t>
            </a:r>
            <a:r>
              <a:rPr lang="ru-RU" sz="2200" b="1" dirty="0"/>
              <a:t>Р</a:t>
            </a:r>
            <a:r>
              <a:rPr lang="ru-RU" sz="2200" b="1" dirty="0" smtClean="0"/>
              <a:t>оссии.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 smtClean="0"/>
              <a:t>С позиций создания совокупного общественного продукта и национального дохода в общественном производстве выделяют две крупные сферы: материальное производство и непроизводственную сферу.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К </a:t>
            </a:r>
            <a:r>
              <a:rPr lang="ru-RU" sz="5600" b="1" i="1" dirty="0" smtClean="0">
                <a:solidFill>
                  <a:srgbClr val="FF0000"/>
                </a:solidFill>
              </a:rPr>
              <a:t>материальному производству</a:t>
            </a:r>
            <a:r>
              <a:rPr lang="ru-RU" sz="5600" b="1" dirty="0" smtClean="0">
                <a:solidFill>
                  <a:srgbClr val="FF0000"/>
                </a:solidFill>
              </a:rPr>
              <a:t> относят:</a:t>
            </a:r>
          </a:p>
          <a:p>
            <a:r>
              <a:rPr lang="ru-RU" sz="5600" b="1" dirty="0" smtClean="0"/>
              <a:t>промышленность;</a:t>
            </a:r>
          </a:p>
          <a:p>
            <a:r>
              <a:rPr lang="ru-RU" sz="5600" b="1" dirty="0" smtClean="0"/>
              <a:t>сельское и лесное хозяйство;</a:t>
            </a:r>
          </a:p>
          <a:p>
            <a:r>
              <a:rPr lang="ru-RU" sz="5600" b="1" dirty="0" smtClean="0"/>
              <a:t>грузовой транспорт;</a:t>
            </a:r>
          </a:p>
          <a:p>
            <a:r>
              <a:rPr lang="ru-RU" sz="5600" b="1" dirty="0" smtClean="0"/>
              <a:t>связь (обслуживающую материальное производство);</a:t>
            </a:r>
          </a:p>
          <a:p>
            <a:r>
              <a:rPr lang="ru-RU" sz="5600" b="1" dirty="0" smtClean="0"/>
              <a:t>строительство;</a:t>
            </a:r>
          </a:p>
          <a:p>
            <a:r>
              <a:rPr lang="ru-RU" sz="5600" b="1" dirty="0" smtClean="0"/>
              <a:t>торговлю;</a:t>
            </a:r>
          </a:p>
          <a:p>
            <a:r>
              <a:rPr lang="ru-RU" sz="5600" b="1" dirty="0" smtClean="0"/>
              <a:t>общественное питание;</a:t>
            </a:r>
          </a:p>
          <a:p>
            <a:r>
              <a:rPr lang="ru-RU" sz="5600" b="1" dirty="0" smtClean="0"/>
              <a:t>информационно-вычислительное обслуживание;</a:t>
            </a:r>
          </a:p>
          <a:p>
            <a:r>
              <a:rPr lang="ru-RU" sz="5600" b="1" dirty="0" smtClean="0"/>
              <a:t>прочие виды деятельности материального производства.</a:t>
            </a:r>
          </a:p>
          <a:p>
            <a:r>
              <a:rPr lang="ru-RU" sz="5600" b="1" i="1" dirty="0" smtClean="0">
                <a:solidFill>
                  <a:srgbClr val="FF0000"/>
                </a:solidFill>
              </a:rPr>
              <a:t>Непроизводственная сфера</a:t>
            </a:r>
            <a:r>
              <a:rPr lang="ru-RU" sz="5600" b="1" dirty="0" smtClean="0">
                <a:solidFill>
                  <a:srgbClr val="FF0000"/>
                </a:solidFill>
              </a:rPr>
              <a:t> включает:</a:t>
            </a:r>
          </a:p>
          <a:p>
            <a:r>
              <a:rPr lang="ru-RU" sz="5600" b="1" dirty="0" smtClean="0"/>
              <a:t>жилищно-коммунальное хозяйство;</a:t>
            </a:r>
          </a:p>
          <a:p>
            <a:r>
              <a:rPr lang="ru-RU" sz="5600" b="1" dirty="0" smtClean="0"/>
              <a:t>пассажирский транспорт;</a:t>
            </a:r>
          </a:p>
          <a:p>
            <a:r>
              <a:rPr lang="ru-RU" sz="5600" b="1" dirty="0" smtClean="0"/>
              <a:t>связь (обслуживающую организации непроизводственной сферы и население);</a:t>
            </a:r>
          </a:p>
          <a:p>
            <a:r>
              <a:rPr lang="ru-RU" sz="5600" b="1" dirty="0" smtClean="0"/>
              <a:t>здравоохранение;</a:t>
            </a:r>
          </a:p>
          <a:p>
            <a:r>
              <a:rPr lang="ru-RU" sz="5600" b="1" dirty="0" smtClean="0"/>
              <a:t>физическую культуру;</a:t>
            </a:r>
          </a:p>
          <a:p>
            <a:r>
              <a:rPr lang="ru-RU" sz="5600" b="1" dirty="0" smtClean="0"/>
              <a:t>социальное обеспечение;</a:t>
            </a:r>
          </a:p>
          <a:p>
            <a:r>
              <a:rPr lang="ru-RU" sz="5600" b="1" dirty="0" smtClean="0"/>
              <a:t>народное образование;</a:t>
            </a:r>
          </a:p>
          <a:p>
            <a:r>
              <a:rPr lang="ru-RU" sz="5600" b="1" dirty="0" smtClean="0"/>
              <a:t>культуру и искусство;</a:t>
            </a:r>
          </a:p>
          <a:p>
            <a:r>
              <a:rPr lang="ru-RU" sz="5600" b="1" dirty="0" smtClean="0"/>
              <a:t>науку и научное обслуживание;</a:t>
            </a:r>
          </a:p>
          <a:p>
            <a:r>
              <a:rPr lang="ru-RU" sz="5600" b="1" dirty="0" smtClean="0"/>
              <a:t>кредитование и страхование;</a:t>
            </a:r>
          </a:p>
          <a:p>
            <a:r>
              <a:rPr lang="ru-RU" sz="5600" b="1" dirty="0" smtClean="0"/>
              <a:t>деятельность аппарата органов управления.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В настоящее время эта система структур включает сотни тысяч объединений, предприятий и организаций производственной и непроизводственной сфер.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Отрасли экономики и межотраслевые комплексы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Сферы </a:t>
            </a:r>
            <a:r>
              <a:rPr lang="ru-RU" b="1" dirty="0"/>
              <a:t>экономики, как уже отмечалось, подразделяются на специализированные отрасли. Отраслевое деление экономики является результатом исторического процесса развития общественного </a:t>
            </a:r>
            <a:r>
              <a:rPr lang="ru-RU" b="1" i="1" dirty="0">
                <a:solidFill>
                  <a:srgbClr val="FF0000"/>
                </a:solidFill>
              </a:rPr>
              <a:t>разделения труда.</a:t>
            </a:r>
            <a:r>
              <a:rPr lang="ru-RU" b="1" dirty="0"/>
              <a:t> Оно выражается в трех формах:</a:t>
            </a:r>
          </a:p>
          <a:p>
            <a:r>
              <a:rPr lang="ru-RU" b="1" dirty="0">
                <a:solidFill>
                  <a:srgbClr val="FF0000"/>
                </a:solidFill>
              </a:rPr>
              <a:t>общее;</a:t>
            </a:r>
          </a:p>
          <a:p>
            <a:r>
              <a:rPr lang="ru-RU" b="1" dirty="0">
                <a:solidFill>
                  <a:srgbClr val="FF0000"/>
                </a:solidFill>
              </a:rPr>
              <a:t>частное;</a:t>
            </a:r>
          </a:p>
          <a:p>
            <a:r>
              <a:rPr lang="ru-RU" b="1" dirty="0">
                <a:solidFill>
                  <a:srgbClr val="FF0000"/>
                </a:solidFill>
              </a:rPr>
              <a:t>единичное.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Общее</a:t>
            </a:r>
            <a:r>
              <a:rPr lang="ru-RU" b="1" dirty="0"/>
              <a:t> выражается в разделении общественного производства на крупные сферы материального производства: промышленность, сельское хозяйство, строительство, транспорт.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Частное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dirty="0"/>
              <a:t>проявляется в обособлении отдельных отраслей и производств внутри промышленности, сельского хозяйства и других отраслей материального производства.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Единичное</a:t>
            </a:r>
            <a:r>
              <a:rPr lang="ru-RU" b="1" dirty="0"/>
              <a:t> находит свое отражение в разделении и организации труда непосредственно на предприятиях.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 такое отрасль экономики?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Производство </a:t>
            </a:r>
            <a:r>
              <a:rPr lang="ru-RU" b="1" dirty="0"/>
              <a:t>той или иной продукции становится самостоятельной </a:t>
            </a:r>
            <a:r>
              <a:rPr lang="ru-RU" b="1" i="1" dirty="0"/>
              <a:t>отраслью</a:t>
            </a:r>
            <a:r>
              <a:rPr lang="ru-RU" b="1" dirty="0"/>
              <a:t> или самостоятельным производством при условии наличия ряда однородных предприятий, специально занятых изготовлением отдельных видов продуктов. 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Отрасль </a:t>
            </a:r>
            <a:r>
              <a:rPr lang="ru-RU" b="1" dirty="0"/>
              <a:t>можно рассматривать как совокупность субъектов хозяйственной деятельности независимо от их ведомственной принадлежности и форм собственности, разрабатывающих и (или) производящих продукцию (выполняющих работы и оказывающих услуги) определенных видов, которые имеют однородное потребительское или функциональное назначение. Кроме общности выпускаемой продукции и удовлетворяемых потребностей предприятия одной отрасли характеризуются общностью технологии производства, основных фондов, профессиональной подготовкой рабочих кадров.</a:t>
            </a:r>
          </a:p>
          <a:p>
            <a:r>
              <a:rPr lang="ru-RU" b="1" dirty="0"/>
              <a:t>Таким образом, </a:t>
            </a:r>
            <a:r>
              <a:rPr lang="ru-RU" b="1" dirty="0">
                <a:solidFill>
                  <a:srgbClr val="FF0000"/>
                </a:solidFill>
              </a:rPr>
              <a:t>отрасль </a:t>
            </a:r>
            <a:r>
              <a:rPr lang="ru-RU" b="1" dirty="0"/>
              <a:t>– совокупность предприятий и организаций, характеризующихся общностью сферы деятельности в системе общественного разделения труда, выпускаемой продукции, технологии производства, использования ресурсов (сырья, основных фондов, профессиональных навыков работников).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FF0000"/>
                </a:solidFill>
              </a:rPr>
              <a:t>Таблица 1</a:t>
            </a:r>
            <a:r>
              <a:rPr lang="ru-RU" sz="2700" dirty="0">
                <a:solidFill>
                  <a:srgbClr val="FF0000"/>
                </a:solidFill>
              </a:rPr>
              <a:t/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sz="2700" b="1" dirty="0">
                <a:solidFill>
                  <a:srgbClr val="FF0000"/>
                </a:solidFill>
              </a:rPr>
              <a:t>Распределение предприятий и организаций по отраслям экономики РФ, тыс.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98059-i_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3" y="1700808"/>
            <a:ext cx="8820168" cy="489654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Межотраслевой комплекс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400" dirty="0" smtClean="0"/>
              <a:t>         </a:t>
            </a:r>
            <a:r>
              <a:rPr lang="ru-RU" sz="1400" b="1" dirty="0" smtClean="0"/>
              <a:t>Развитие </a:t>
            </a:r>
            <a:r>
              <a:rPr lang="ru-RU" sz="1400" b="1" dirty="0"/>
              <a:t>экономики, дальнейшее углубление специализации ведет к формированию новых отраслей и видов производства, одновременно идут процессы кооперации и интеграции. Это приводит к устойчивым связям между отраслями, к созданию смешанных производств и межотраслевых </a:t>
            </a:r>
            <a:r>
              <a:rPr lang="ru-RU" sz="1400" b="1" dirty="0" smtClean="0"/>
              <a:t>комплекс</a:t>
            </a:r>
            <a:r>
              <a:rPr lang="ru-RU" sz="1400" b="1" dirty="0" smtClean="0"/>
              <a:t>ов.</a:t>
            </a:r>
          </a:p>
          <a:p>
            <a:r>
              <a:rPr lang="ru-RU" sz="1400" b="1" dirty="0" smtClean="0"/>
              <a:t>  </a:t>
            </a:r>
            <a:r>
              <a:rPr lang="ru-RU" sz="1400" b="1" dirty="0" smtClean="0">
                <a:solidFill>
                  <a:srgbClr val="FF0000"/>
                </a:solidFill>
              </a:rPr>
              <a:t>Межотраслевой </a:t>
            </a:r>
            <a:r>
              <a:rPr lang="ru-RU" sz="1400" b="1" dirty="0">
                <a:solidFill>
                  <a:srgbClr val="FF0000"/>
                </a:solidFill>
              </a:rPr>
              <a:t>комплекс </a:t>
            </a:r>
            <a:r>
              <a:rPr lang="ru-RU" sz="1400" b="1" dirty="0"/>
              <a:t>– интеграционная структура, характеризующая взаимодействие различных отраслей и их элементов, различных стадий производства и распределения продукта.</a:t>
            </a:r>
          </a:p>
          <a:p>
            <a:r>
              <a:rPr lang="ru-RU" sz="1400" b="1" dirty="0"/>
              <a:t>Межотраслевые комплексы возникают внутри отдельных отраслей экономики и между различными отраслями. Например, в составе промышленности функционируют такие комплексы, как топливно-энергетический, металлургический, машиностроительный и др. Более сложной структурой отличаются строительный и агропромышленный комплексы, объединяющие разные отрасли национальной экономики</a:t>
            </a:r>
            <a:r>
              <a:rPr lang="ru-RU" sz="1400" b="1" dirty="0" smtClean="0"/>
              <a:t>.</a:t>
            </a:r>
          </a:p>
          <a:p>
            <a:r>
              <a:rPr lang="ru-RU" sz="1400" b="1" dirty="0"/>
              <a:t>Межотраслевые народно-хозяйственные комплексы подразделяются на </a:t>
            </a:r>
            <a:r>
              <a:rPr lang="ru-RU" sz="1400" b="1" dirty="0">
                <a:solidFill>
                  <a:srgbClr val="FF0000"/>
                </a:solidFill>
              </a:rPr>
              <a:t>целевые</a:t>
            </a:r>
            <a:r>
              <a:rPr lang="ru-RU" sz="1400" b="1" dirty="0"/>
              <a:t> и </a:t>
            </a:r>
            <a:r>
              <a:rPr lang="ru-RU" sz="1400" b="1" dirty="0">
                <a:solidFill>
                  <a:srgbClr val="FF0000"/>
                </a:solidFill>
              </a:rPr>
              <a:t>функциональные.</a:t>
            </a:r>
          </a:p>
          <a:p>
            <a:r>
              <a:rPr lang="ru-RU" sz="1400" b="1" dirty="0"/>
              <a:t>Основу </a:t>
            </a:r>
            <a:r>
              <a:rPr lang="ru-RU" sz="1400" b="1" i="1" dirty="0">
                <a:solidFill>
                  <a:srgbClr val="FF0000"/>
                </a:solidFill>
              </a:rPr>
              <a:t>целевых комплексов</a:t>
            </a:r>
            <a:r>
              <a:rPr lang="ru-RU" sz="1400" b="1" dirty="0">
                <a:solidFill>
                  <a:srgbClr val="FF0000"/>
                </a:solidFill>
              </a:rPr>
              <a:t> </a:t>
            </a:r>
            <a:r>
              <a:rPr lang="ru-RU" sz="1400" b="1" dirty="0"/>
              <a:t>составляют воспроизводственный принцип и критерий участия в создании конечного продукта, например, топливно-энергетический и агропромышленный комплекс, транспортный комплекс и др. В основу </a:t>
            </a:r>
            <a:r>
              <a:rPr lang="ru-RU" sz="1400" b="1" i="1" dirty="0">
                <a:solidFill>
                  <a:srgbClr val="FF0000"/>
                </a:solidFill>
              </a:rPr>
              <a:t>функциональных</a:t>
            </a:r>
            <a:r>
              <a:rPr lang="ru-RU" sz="1400" b="1" dirty="0">
                <a:solidFill>
                  <a:srgbClr val="FF0000"/>
                </a:solidFill>
              </a:rPr>
              <a:t> </a:t>
            </a:r>
            <a:r>
              <a:rPr lang="ru-RU" sz="1400" b="1" dirty="0"/>
              <a:t>комплексов положены принцип и критерий специализации комплекса на определенной функции (инвестиционный, научно-технический, экологический комплексы).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МОК России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Комплексность, т. е. единение растущего </a:t>
            </a:r>
            <a:r>
              <a:rPr lang="ru-RU" b="1" dirty="0" smtClean="0"/>
              <a:t>многообразия отраслей экономики, </a:t>
            </a:r>
            <a:r>
              <a:rPr lang="ru-RU" b="1" dirty="0"/>
              <a:t>является следствием качественного роста общественного характера производства, его обобществления. </a:t>
            </a:r>
            <a:r>
              <a:rPr lang="ru-RU" b="1" dirty="0" smtClean="0"/>
              <a:t>Поэтому отрасли </a:t>
            </a:r>
            <a:r>
              <a:rPr lang="ru-RU" b="1" dirty="0"/>
              <a:t>промышленности России объединены в следующие </a:t>
            </a:r>
            <a:r>
              <a:rPr lang="ru-RU" b="1" i="1" dirty="0"/>
              <a:t>комплексы:</a:t>
            </a:r>
            <a:endParaRPr lang="ru-RU" b="1" dirty="0"/>
          </a:p>
          <a:p>
            <a:r>
              <a:rPr lang="ru-RU" b="1" dirty="0"/>
              <a:t>топливно-энергетический;</a:t>
            </a:r>
          </a:p>
          <a:p>
            <a:r>
              <a:rPr lang="ru-RU" b="1" dirty="0"/>
              <a:t>металлургический;</a:t>
            </a:r>
          </a:p>
          <a:p>
            <a:r>
              <a:rPr lang="ru-RU" b="1" dirty="0"/>
              <a:t>машиностроительный;</a:t>
            </a:r>
          </a:p>
          <a:p>
            <a:r>
              <a:rPr lang="ru-RU" b="1" dirty="0"/>
              <a:t>химико-лесной;</a:t>
            </a:r>
          </a:p>
          <a:p>
            <a:r>
              <a:rPr lang="ru-RU" b="1" dirty="0"/>
              <a:t>агропромышленный;</a:t>
            </a:r>
          </a:p>
          <a:p>
            <a:r>
              <a:rPr lang="ru-RU" b="1" dirty="0"/>
              <a:t>социальный (производство товаров народного потребления в легкой промышленности);</a:t>
            </a:r>
          </a:p>
          <a:p>
            <a:r>
              <a:rPr lang="ru-RU" b="1" dirty="0"/>
              <a:t>строительный комплекс (промышленность стройматериалов).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</a:rPr>
              <a:t>Совершенствование структуры экономики России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Структура </a:t>
            </a:r>
            <a:r>
              <a:rPr lang="ru-RU" b="1" dirty="0"/>
              <a:t>национального хозяйства не является постоянной. Она может изменяться стихийно или под воздействием регулирующей деятельности государства. Изменение структуры национальной экономики, ее секторов, отраслей происходит под воздействием как внешних, так и внутренних факторов. </a:t>
            </a:r>
            <a:endParaRPr lang="ru-RU" b="1" dirty="0" smtClean="0"/>
          </a:p>
          <a:p>
            <a:r>
              <a:rPr lang="ru-RU" b="1" i="1" dirty="0" smtClean="0">
                <a:solidFill>
                  <a:srgbClr val="FF0000"/>
                </a:solidFill>
              </a:rPr>
              <a:t>Внешними </a:t>
            </a:r>
            <a:r>
              <a:rPr lang="ru-RU" b="1" i="1" dirty="0">
                <a:solidFill>
                  <a:srgbClr val="FF0000"/>
                </a:solidFill>
              </a:rPr>
              <a:t>факторами</a:t>
            </a:r>
            <a:r>
              <a:rPr lang="ru-RU" b="1" dirty="0"/>
              <a:t> принято считать конкуренцию со стороны иностранных производителей и внешнеэкономическую конъюнктуру – состояние мировых рынков по отдельным видам товаров, в том числе мировые цены на нефть. </a:t>
            </a:r>
            <a:endParaRPr lang="ru-RU" b="1" dirty="0" smtClean="0"/>
          </a:p>
          <a:p>
            <a:r>
              <a:rPr lang="ru-RU" b="1" i="1" dirty="0" smtClean="0">
                <a:solidFill>
                  <a:srgbClr val="FF0000"/>
                </a:solidFill>
              </a:rPr>
              <a:t>Внутренние </a:t>
            </a:r>
            <a:r>
              <a:rPr lang="ru-RU" b="1" i="1" dirty="0">
                <a:solidFill>
                  <a:srgbClr val="FF0000"/>
                </a:solidFill>
              </a:rPr>
              <a:t>факторы</a:t>
            </a:r>
            <a:r>
              <a:rPr lang="ru-RU" b="1" dirty="0"/>
              <a:t> включают: конкурентоспособность выпускаемой продукции, инвестиционную активность, производственный потенциал, а также уровень платежеспособного спроса.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Наличие в нашей стране богатых природных ресурсов, высокого научно-технического и кадрового потенциала позволяет решать проблемы структурной перестройки в соответствии с современными требованиями. К ним относится, например, общемировая тенденция опережающего роста доли обрабатывающих отраслей по сравнению с добывающими. Однако в структуре отечественной промышленности это направление пока реализуется очень медленно. Россия на международной арене все еще остается поставщиком топливных и сырьевых ресурсов и потребителем готовых промышленных изделий. Глубокая структурная перестройка (отраслевая, региональная, технологическая, организационная, управленческая, социальная) должна способствовать устойчивому экономическому росту и на этой основе обеспечить высокий уровень жизни населения России.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Выводы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25000" lnSpcReduction="20000"/>
          </a:bodyPr>
          <a:lstStyle/>
          <a:p>
            <a:r>
              <a:rPr lang="ru-RU" sz="8000" b="1" dirty="0" smtClean="0"/>
              <a:t>1</a:t>
            </a:r>
            <a:r>
              <a:rPr lang="ru-RU" sz="8000" b="1" dirty="0"/>
              <a:t>. Национальная экономика подразделяется на различные сферы и </a:t>
            </a:r>
            <a:r>
              <a:rPr lang="ru-RU" sz="8000" b="1" dirty="0" smtClean="0"/>
              <a:t>комплексы. </a:t>
            </a:r>
            <a:r>
              <a:rPr lang="ru-RU" sz="8000" b="1" dirty="0"/>
              <a:t>В зависимости от участия в формировании ВВП рассматривают сферу материального производства и непроизводственную сферу. </a:t>
            </a:r>
            <a:r>
              <a:rPr lang="ru-RU" sz="8000" b="1" dirty="0" smtClean="0"/>
              <a:t>                                                                                                                                                               </a:t>
            </a:r>
            <a:endParaRPr lang="ru-RU" sz="8000" b="1" dirty="0"/>
          </a:p>
          <a:p>
            <a:r>
              <a:rPr lang="ru-RU" sz="8000" b="1" dirty="0"/>
              <a:t>2</a:t>
            </a:r>
            <a:r>
              <a:rPr lang="ru-RU" sz="8000" b="1" dirty="0" smtClean="0"/>
              <a:t>.</a:t>
            </a:r>
            <a:r>
              <a:rPr lang="ru-RU" sz="8000" b="1" dirty="0"/>
              <a:t> Отраслевое деление экономики является результатом развития общественного разделения труда. Отрасль – это совокупность предприятий и организаций с общностью сферы деятельности, выпускаемой продукции, технологии и используемых факторов производства.</a:t>
            </a:r>
          </a:p>
          <a:p>
            <a:r>
              <a:rPr lang="ru-RU" sz="8000" b="1" dirty="0" smtClean="0"/>
              <a:t>3.</a:t>
            </a:r>
            <a:r>
              <a:rPr lang="ru-RU" sz="8000" b="1" dirty="0"/>
              <a:t> Межотраслевые комплексы могут возникать как внутри отрасли (например, топливно-энергетический комплекс – внутри промышленности), так и объединять разные отрасли (агропромышленный комплекс включает сельское хозяйство и отрасли промышленности). Межотраслевые комплексы делятся на функциональные и отраслевые.</a:t>
            </a:r>
          </a:p>
          <a:p>
            <a:r>
              <a:rPr lang="ru-RU" sz="8000" b="1" dirty="0" smtClean="0"/>
              <a:t>4.</a:t>
            </a:r>
            <a:r>
              <a:rPr lang="ru-RU" sz="8000" b="1" dirty="0"/>
              <a:t> Изменение структуры национальной экономики происходит под влиянием рыночных механизмов и под воздействием государственной структурной политики. Процессы, происходящие в экономике, необходимо учитывать при разработке перспектив развития предприятия с целью повышения его конкурентоспособности.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385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Ур.№3 Отраслевая структура экономики России.Межотраслевые комплексы.</vt:lpstr>
      <vt:lpstr>Понятие структуры национальной экономики. Сферы и отрасли  экономики России. </vt:lpstr>
      <vt:lpstr>Отрасли экономики и межотраслевые комплексы </vt:lpstr>
      <vt:lpstr>Что такое отрасль экономики?</vt:lpstr>
      <vt:lpstr>Таблица 1 Распределение предприятий и организаций по отраслям экономики РФ, тыс.  </vt:lpstr>
      <vt:lpstr>Межотраслевой комплекс </vt:lpstr>
      <vt:lpstr>МОК России</vt:lpstr>
      <vt:lpstr>Совершенствование структуры экономики России </vt:lpstr>
      <vt:lpstr>Слайд 9</vt:lpstr>
      <vt:lpstr>Выводы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</cp:lastModifiedBy>
  <cp:revision>6</cp:revision>
  <dcterms:created xsi:type="dcterms:W3CDTF">2013-09-13T12:33:31Z</dcterms:created>
  <dcterms:modified xsi:type="dcterms:W3CDTF">2013-09-13T13:33:34Z</dcterms:modified>
</cp:coreProperties>
</file>