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1" r:id="rId4"/>
    <p:sldId id="262" r:id="rId5"/>
    <p:sldId id="263" r:id="rId6"/>
    <p:sldId id="258" r:id="rId7"/>
    <p:sldId id="267" r:id="rId8"/>
    <p:sldId id="268" r:id="rId9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AFAB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9F4C2-0726-4786-B3D8-9B9168FF2428}" type="datetimeFigureOut">
              <a:rPr lang="ru-RU" smtClean="0"/>
              <a:pPr/>
              <a:t>15.11.2014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49789-3E01-4BF1-905D-50FABE2FEA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9789-3E01-4BF1-905D-50FABE2FEAC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9789-3E01-4BF1-905D-50FABE2FEAC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82463-58E9-4A3A-B321-898C9D681B03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2305B-EEC1-48D0-8FC3-C4FA0501E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4A24-5F59-44D8-B5CB-112828BCE16D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A07E4-E35B-41B2-9C17-E393C48E7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99D08-152D-4924-8060-E8F263B3DA06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EF9F4-2711-4702-986C-11219C5E8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75D2A-5555-413A-BC86-CB537849BD52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CAEF0-2D13-459E-A1EE-F6E6806FE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27161-5B02-46F3-9C23-EBB7042E1CB7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78EC8-81FA-481D-8C2E-F33F56D2A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7BCC0-4459-486B-9ACC-A95D18325DE0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1C7F7-A20B-4F50-8926-75A0ED0B4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89016-36D8-4EB2-A510-6E2F5B4A1C8D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54B9D-E9A1-4EF7-9DEF-CE55C766A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E5BDE-49CE-4A08-A117-94A41774C677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256A3-6EA4-469D-A0F4-EDDAB34FD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7305-2FB6-4B6C-B4CE-7535A1DC2404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35486-F5B4-4989-A9FC-AB3FF4EB1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F9A0D-D13D-4CE3-B50B-C392A6D0F505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D8DF5-5D84-4A2B-B492-1667B6C41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93BE6-83E0-4399-BF8F-0BD8B4B0C5E8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6BD86-2440-4D65-9450-A03306FEC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7EE0EE-7338-48EF-B27B-E07310CE7823}" type="datetime1">
              <a:rPr lang="en-US" smtClean="0"/>
              <a:pPr>
                <a:defRPr/>
              </a:pPr>
              <a:t>11/15/2014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67FB44-D1B0-4D71-BEFE-45109B6B6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55576" y="1347614"/>
            <a:ext cx="7772400" cy="687388"/>
          </a:xfrm>
        </p:spPr>
        <p:txBody>
          <a:bodyPr/>
          <a:lstStyle/>
          <a:p>
            <a:r>
              <a:rPr lang="ru-RU" sz="4800" dirty="0" smtClean="0">
                <a:solidFill>
                  <a:schemeClr val="bg1"/>
                </a:solidFill>
              </a:rPr>
              <a:t>Флуоресцентные белки</a:t>
            </a:r>
            <a:endParaRPr lang="en-US" sz="48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6228184" y="3939902"/>
            <a:ext cx="2656384" cy="500062"/>
          </a:xfrm>
        </p:spPr>
        <p:txBody>
          <a:bodyPr/>
          <a:lstStyle/>
          <a:p>
            <a:r>
              <a:rPr lang="ru-RU" sz="1600" dirty="0" smtClean="0">
                <a:solidFill>
                  <a:schemeClr val="bg1"/>
                </a:solidFill>
              </a:rPr>
              <a:t>Миронычева Настя, 01-214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2305B-EEC1-48D0-8FC3-C4FA0501E59A}" type="slidenum">
              <a:rPr lang="en-US" sz="1800" b="1" smtClean="0"/>
              <a:pPr>
                <a:defRPr/>
              </a:pPr>
              <a:t>1</a:t>
            </a:fld>
            <a:endParaRPr lang="en-US" sz="1800" b="1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600" dirty="0" smtClean="0"/>
              <a:t>сентябрь 2014</a:t>
            </a:r>
            <a:endParaRPr lang="en-US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 smtClean="0"/>
              <a:t>Немного истории</a:t>
            </a:r>
            <a:endParaRPr lang="en-US" sz="4000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sz="half" idx="2"/>
          </p:nvPr>
        </p:nvSpPr>
        <p:spPr>
          <a:xfrm>
            <a:off x="539552" y="1347614"/>
            <a:ext cx="4608512" cy="3456384"/>
          </a:xfrm>
        </p:spPr>
        <p:txBody>
          <a:bodyPr/>
          <a:lstStyle/>
          <a:p>
            <a:pPr>
              <a:buNone/>
            </a:pPr>
            <a:r>
              <a:rPr lang="en-US" sz="1400" dirty="0" smtClean="0"/>
              <a:t> </a:t>
            </a:r>
            <a:r>
              <a:rPr lang="ru-RU" sz="1400" dirty="0" err="1" smtClean="0"/>
              <a:t>Осамо</a:t>
            </a:r>
            <a:r>
              <a:rPr lang="ru-RU" sz="1400" dirty="0" smtClean="0"/>
              <a:t> </a:t>
            </a:r>
            <a:r>
              <a:rPr lang="ru-RU" sz="1400" dirty="0" err="1" smtClean="0"/>
              <a:t>Шимамура</a:t>
            </a:r>
            <a:r>
              <a:rPr lang="ru-RU" sz="1400" dirty="0" smtClean="0"/>
              <a:t> (</a:t>
            </a:r>
            <a:r>
              <a:rPr lang="en-US" sz="1400" i="1" dirty="0" smtClean="0"/>
              <a:t>Osamu Shimomura</a:t>
            </a:r>
            <a:r>
              <a:rPr lang="en-US" sz="1400" dirty="0" smtClean="0"/>
              <a:t>)</a:t>
            </a:r>
            <a:r>
              <a:rPr lang="ru-RU" sz="1400" dirty="0" smtClean="0"/>
              <a:t> в 1961 году выделил первый  флуоресцирующий белок из медузы </a:t>
            </a:r>
            <a:r>
              <a:rPr lang="en-US" sz="1400" i="1" dirty="0" err="1" smtClean="0"/>
              <a:t>Aequorea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victoria</a:t>
            </a:r>
            <a:r>
              <a:rPr lang="ru-RU" sz="1400" dirty="0" smtClean="0"/>
              <a:t>. Это был </a:t>
            </a:r>
            <a:r>
              <a:rPr lang="ru-RU" sz="1400" b="1" dirty="0" err="1" smtClean="0">
                <a:solidFill>
                  <a:srgbClr val="0070C0"/>
                </a:solidFill>
              </a:rPr>
              <a:t>экворин</a:t>
            </a:r>
            <a:r>
              <a:rPr lang="ru-RU" sz="1400" dirty="0" smtClean="0"/>
              <a:t>, светящийся синим светом при окислительном присоединении молекулы </a:t>
            </a: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целентеразина </a:t>
            </a:r>
            <a:r>
              <a:rPr lang="ru-RU" sz="1400" dirty="0" smtClean="0"/>
              <a:t>в присутствии ионов кальция (которые содержатся в морской воде). Однако самым интересным было то, что </a:t>
            </a:r>
            <a:r>
              <a:rPr lang="ru-RU" sz="1400" dirty="0" err="1" smtClean="0"/>
              <a:t>экворин</a:t>
            </a:r>
            <a:r>
              <a:rPr lang="ru-RU" sz="1400" dirty="0" smtClean="0"/>
              <a:t> давал синее свечение, а сами медузы светились зелёным! </a:t>
            </a:r>
          </a:p>
          <a:p>
            <a:pPr>
              <a:buNone/>
            </a:pPr>
            <a:r>
              <a:rPr lang="ru-RU" sz="1400" dirty="0" smtClean="0"/>
              <a:t>Дело, оказывается, было в том, что медуза содержала ещё один флуоресцентный белок, «удостоившийся» почти полвека спустя Нобелевской премии по химии — </a:t>
            </a:r>
            <a:r>
              <a:rPr lang="ru-RU" sz="1400" b="1" dirty="0" smtClean="0">
                <a:solidFill>
                  <a:srgbClr val="00CC00"/>
                </a:solidFill>
              </a:rPr>
              <a:t>зелёный флуоресцентный белок (</a:t>
            </a:r>
            <a:r>
              <a:rPr lang="ru-RU" sz="1400" b="1" u="sng" dirty="0" smtClean="0">
                <a:solidFill>
                  <a:srgbClr val="00CC00"/>
                </a:solidFill>
              </a:rPr>
              <a:t>GFP</a:t>
            </a:r>
            <a:r>
              <a:rPr lang="ru-RU" sz="1400" b="1" dirty="0" smtClean="0">
                <a:solidFill>
                  <a:srgbClr val="00CC00"/>
                </a:solidFill>
              </a:rPr>
              <a:t>).</a:t>
            </a:r>
            <a:endParaRPr lang="en-US" sz="1400" b="1" dirty="0" smtClean="0">
              <a:solidFill>
                <a:srgbClr val="00CC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2</a:t>
            </a:fld>
            <a:endParaRPr lang="en-US" sz="1800" b="1" dirty="0"/>
          </a:p>
        </p:txBody>
      </p:sp>
      <p:pic>
        <p:nvPicPr>
          <p:cNvPr id="3077" name="Picture 5" descr="C:\Users\user\Desktop\doc_photo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555526"/>
            <a:ext cx="3099091" cy="2040108"/>
          </a:xfrm>
          <a:prstGeom prst="rect">
            <a:avLst/>
          </a:prstGeom>
          <a:noFill/>
        </p:spPr>
      </p:pic>
      <p:pic>
        <p:nvPicPr>
          <p:cNvPr id="3078" name="Picture 6" descr="C:\Users\user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715766"/>
            <a:ext cx="3127652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3</a:t>
            </a:fld>
            <a:endParaRPr lang="en-US" sz="18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699542"/>
            <a:ext cx="3672408" cy="4032448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11</a:t>
            </a:r>
            <a:r>
              <a:rPr lang="el-GR" sz="1800" dirty="0" smtClean="0"/>
              <a:t> </a:t>
            </a:r>
            <a:r>
              <a:rPr lang="el-GR" sz="1800" i="1" dirty="0" smtClean="0"/>
              <a:t>β</a:t>
            </a:r>
            <a:r>
              <a:rPr lang="el-GR" sz="1800" dirty="0" smtClean="0"/>
              <a:t>-</a:t>
            </a:r>
            <a:r>
              <a:rPr lang="ru-RU" sz="1800" dirty="0" smtClean="0"/>
              <a:t>слоев образуют бочонок с </a:t>
            </a:r>
            <a:r>
              <a:rPr lang="el-GR" sz="1800" i="1" dirty="0" smtClean="0"/>
              <a:t>α</a:t>
            </a:r>
            <a:r>
              <a:rPr lang="el-GR" sz="1800" dirty="0" smtClean="0"/>
              <a:t>-</a:t>
            </a:r>
            <a:r>
              <a:rPr lang="ru-RU" sz="1800" dirty="0" smtClean="0"/>
              <a:t>спиралью в середине. Хромофор образуется внутри глобулы путем автокаталитической циклизации остова трех аминокислот  (</a:t>
            </a:r>
            <a:r>
              <a:rPr lang="en-US" sz="1800" dirty="0" smtClean="0"/>
              <a:t>Ser</a:t>
            </a:r>
            <a:r>
              <a:rPr lang="en-US" sz="1800" baseline="-25000" dirty="0" smtClean="0"/>
              <a:t>65</a:t>
            </a:r>
            <a:r>
              <a:rPr lang="en-US" sz="1800" dirty="0" smtClean="0"/>
              <a:t> – Tyr</a:t>
            </a:r>
            <a:r>
              <a:rPr lang="en-US" sz="1800" baseline="-25000" dirty="0" smtClean="0"/>
              <a:t>66</a:t>
            </a:r>
            <a:r>
              <a:rPr lang="en-US" sz="1800" dirty="0" smtClean="0"/>
              <a:t> – Gly</a:t>
            </a:r>
            <a:r>
              <a:rPr lang="en-US" sz="1800" baseline="-25000" dirty="0" smtClean="0"/>
              <a:t>67</a:t>
            </a:r>
            <a:r>
              <a:rPr lang="en-US" sz="1800" dirty="0" smtClean="0"/>
              <a:t> )</a:t>
            </a:r>
            <a:r>
              <a:rPr lang="ru-RU" sz="1800" dirty="0" smtClean="0"/>
              <a:t>. Благодаря своему строению белок обладает особыми свойствами:</a:t>
            </a:r>
          </a:p>
          <a:p>
            <a:pPr>
              <a:buAutoNum type="arabicParenR"/>
            </a:pPr>
            <a:r>
              <a:rPr lang="ru-RU" sz="1800" dirty="0" smtClean="0"/>
              <a:t>Автокаталитическое формирование хромофора</a:t>
            </a:r>
          </a:p>
          <a:p>
            <a:pPr>
              <a:buAutoNum type="arabicParenR"/>
            </a:pPr>
            <a:r>
              <a:rPr lang="ru-RU" sz="1800" dirty="0" smtClean="0"/>
              <a:t>Низкая токсичность</a:t>
            </a:r>
          </a:p>
          <a:p>
            <a:pPr>
              <a:buAutoNum type="arabicParenR"/>
            </a:pPr>
            <a:r>
              <a:rPr lang="ru-RU" sz="1800" dirty="0" smtClean="0"/>
              <a:t>Высокая стабильность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7412" name="Picture 4" descr="C:\Users\user\Desktop\ирывот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55526"/>
            <a:ext cx="4392488" cy="411795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642938" y="1347614"/>
            <a:ext cx="4001070" cy="3367261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  </a:t>
            </a:r>
            <a:r>
              <a:rPr lang="ru-RU" sz="1400" dirty="0" smtClean="0"/>
              <a:t>Одной из ведущих лабораторий по разработке новых «красок» является лаборатория Сергея Лукьянова в московском Институте биоорганической </a:t>
            </a:r>
            <a:r>
              <a:rPr lang="ru-RU" sz="1400" dirty="0" err="1" smtClean="0"/>
              <a:t>химии.Они</a:t>
            </a:r>
            <a:r>
              <a:rPr lang="ru-RU" sz="1400" dirty="0" smtClean="0"/>
              <a:t> открыли и описали массу флуоресцирующих и окрашенных белков в морских организмах, которые обычно сами не светятся, но часто флуоресцируют в ультрафиолете, — например в актиниях (</a:t>
            </a:r>
            <a:r>
              <a:rPr lang="ru-RU" sz="1400" i="1" dirty="0" err="1" smtClean="0"/>
              <a:t>Anemonia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majano</a:t>
            </a:r>
            <a:r>
              <a:rPr lang="ru-RU" sz="1400" dirty="0" smtClean="0"/>
              <a:t> и </a:t>
            </a:r>
            <a:r>
              <a:rPr lang="ru-RU" sz="1400" i="1" dirty="0" err="1" smtClean="0"/>
              <a:t>Ricordia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yuma</a:t>
            </a:r>
            <a:r>
              <a:rPr lang="ru-RU" sz="1400" dirty="0" smtClean="0"/>
              <a:t>) </a:t>
            </a:r>
            <a:r>
              <a:rPr lang="ru-RU" sz="1400" dirty="0" err="1" smtClean="0"/>
              <a:t>и</a:t>
            </a:r>
            <a:r>
              <a:rPr lang="ru-RU" sz="1400" dirty="0" smtClean="0"/>
              <a:t> кораллах. Однако  первым открыл флуоресцентные белк</a:t>
            </a:r>
            <a:r>
              <a:rPr lang="ru-RU" sz="1400" i="1" dirty="0" smtClean="0"/>
              <a:t>и</a:t>
            </a:r>
            <a:r>
              <a:rPr lang="ru-RU" sz="1400" dirty="0" smtClean="0"/>
              <a:t> отличного от зелёного цвета (</a:t>
            </a:r>
            <a:r>
              <a:rPr lang="ru-RU" sz="1400" b="1" dirty="0" smtClean="0">
                <a:solidFill>
                  <a:srgbClr val="0070C0"/>
                </a:solidFill>
              </a:rPr>
              <a:t>голубого</a:t>
            </a:r>
            <a:r>
              <a:rPr lang="ru-RU" sz="1400" b="1" dirty="0" smtClean="0"/>
              <a:t>,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синего</a:t>
            </a:r>
            <a:r>
              <a:rPr lang="ru-RU" sz="1400" b="1" dirty="0" smtClean="0"/>
              <a:t> </a:t>
            </a:r>
            <a:r>
              <a:rPr lang="ru-RU" sz="1400" dirty="0" smtClean="0"/>
              <a:t>и</a:t>
            </a:r>
            <a:r>
              <a:rPr lang="ru-RU" sz="1400" b="1" dirty="0" smtClean="0"/>
              <a:t> </a:t>
            </a:r>
            <a:r>
              <a:rPr lang="ru-RU" sz="1400" b="1" dirty="0" smtClean="0">
                <a:solidFill>
                  <a:srgbClr val="FFFF00"/>
                </a:solidFill>
              </a:rPr>
              <a:t>жёлтого</a:t>
            </a:r>
            <a:r>
              <a:rPr lang="ru-RU" sz="1400" dirty="0" smtClean="0"/>
              <a:t>) Роджер </a:t>
            </a:r>
            <a:r>
              <a:rPr lang="ru-RU" sz="1400" dirty="0" err="1" smtClean="0"/>
              <a:t>Тсин</a:t>
            </a:r>
            <a:r>
              <a:rPr lang="ru-RU" sz="1400" dirty="0" smtClean="0"/>
              <a:t>.</a:t>
            </a:r>
            <a:endParaRPr lang="en-US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4</a:t>
            </a:fld>
            <a:endParaRPr lang="en-US" sz="1800" b="1" dirty="0"/>
          </a:p>
        </p:txBody>
      </p:sp>
      <p:pic>
        <p:nvPicPr>
          <p:cNvPr id="18435" name="Picture 3" descr="C:\Users\user\Desktop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55526"/>
            <a:ext cx="3960440" cy="38884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57200" y="492125"/>
            <a:ext cx="8229600" cy="722313"/>
          </a:xfrm>
        </p:spPr>
        <p:txBody>
          <a:bodyPr/>
          <a:lstStyle/>
          <a:p>
            <a:pPr algn="l"/>
            <a:r>
              <a:rPr lang="ru-RU" sz="4000" dirty="0" smtClean="0"/>
              <a:t>Значение для человечества:</a:t>
            </a:r>
            <a:endParaRPr lang="en-US" sz="4000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275606"/>
            <a:ext cx="8001000" cy="3528392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ru-RU" sz="1600" dirty="0" smtClean="0"/>
              <a:t>Флуоресцентные белки являются прекрасными маркерами для визуализации живых клеток и организмов.</a:t>
            </a:r>
          </a:p>
          <a:p>
            <a:pPr marL="457200" indent="-457200">
              <a:buAutoNum type="arabicParenR"/>
            </a:pPr>
            <a:r>
              <a:rPr lang="ru-RU" sz="1600" dirty="0" smtClean="0"/>
              <a:t>Флуоресцентные белки, слитые в одной рамке считывания с интересующими белками, позволяют наблюдать за их локализацией, передвижением, оборотом и даже «старением» (т.е. временем, прошедшим после белкового синтеза). Нуклеиновые кислоты тоже могут быть помечены — с помощью РНК- или </a:t>
            </a:r>
            <a:r>
              <a:rPr lang="ru-RU" sz="1600" dirty="0" err="1" smtClean="0"/>
              <a:t>ДНК-связывающих</a:t>
            </a:r>
            <a:r>
              <a:rPr lang="ru-RU" sz="1600" dirty="0" smtClean="0"/>
              <a:t> белковых доменов.</a:t>
            </a:r>
          </a:p>
          <a:p>
            <a:pPr marL="457200" indent="-457200">
              <a:buAutoNum type="arabicParenR"/>
            </a:pPr>
            <a:r>
              <a:rPr lang="ru-RU" sz="1600" dirty="0" smtClean="0"/>
              <a:t>Но намного больше пользы принесут "светлячки«-сигналы болезней. Так, первые эксперименты с раковыми опухолями, </a:t>
            </a:r>
            <a:r>
              <a:rPr lang="ru-RU" sz="1600" dirty="0" err="1" smtClean="0"/>
              <a:t>экспрессирующими</a:t>
            </a:r>
            <a:r>
              <a:rPr lang="ru-RU" sz="1600" dirty="0" smtClean="0"/>
              <a:t> флуоресцентные маркеры, показали, что можно визуально пронаблюдать развитие болезни.</a:t>
            </a:r>
          </a:p>
          <a:p>
            <a:pPr marL="457200" indent="-457200">
              <a:buNone/>
            </a:pPr>
            <a:r>
              <a:rPr lang="ru-RU" sz="2000" dirty="0" smtClean="0"/>
              <a:t>И еще много-много применений в жизни.</a:t>
            </a:r>
            <a:endParaRPr lang="en-US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5</a:t>
            </a:fld>
            <a:endParaRPr lang="en-US" sz="1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857250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chemeClr val="bg1"/>
                </a:solidFill>
              </a:rPr>
              <a:t>Выводы:</a:t>
            </a:r>
            <a:endParaRPr lang="en-US" sz="4000" dirty="0" smtClean="0">
              <a:solidFill>
                <a:schemeClr val="bg1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95536" y="1635646"/>
            <a:ext cx="8229600" cy="3143250"/>
          </a:xfrm>
        </p:spPr>
        <p:txBody>
          <a:bodyPr/>
          <a:lstStyle/>
          <a:p>
            <a:r>
              <a:rPr lang="ru-RU" sz="2800" dirty="0" smtClean="0">
                <a:hlinkClick r:id="rId3" action="ppaction://hlinksldjump"/>
              </a:rPr>
              <a:t>Флуоресцентный белок </a:t>
            </a:r>
            <a:r>
              <a:rPr lang="ru-RU" sz="2800" dirty="0" smtClean="0"/>
              <a:t>– это белок, который поглощая кванты света, испускает свечение.</a:t>
            </a:r>
          </a:p>
          <a:p>
            <a:r>
              <a:rPr lang="ru-RU" sz="2800" dirty="0" smtClean="0"/>
              <a:t>Открытие флуоресцентных белков привело к большому </a:t>
            </a:r>
            <a:r>
              <a:rPr lang="ru-RU" sz="2800" dirty="0" smtClean="0">
                <a:hlinkClick r:id="rId4" action="ppaction://hlinksldjump"/>
              </a:rPr>
              <a:t>продвижению</a:t>
            </a:r>
            <a:r>
              <a:rPr lang="ru-RU" sz="2800" dirty="0" smtClean="0"/>
              <a:t> в изучении клетки и ее процессов.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6</a:t>
            </a:fld>
            <a:endParaRPr lang="en-US" sz="1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 smtClean="0">
                <a:solidFill>
                  <a:schemeClr val="bg1"/>
                </a:solidFill>
              </a:rPr>
              <a:t>Используемая литература</a:t>
            </a:r>
            <a:endParaRPr lang="en-US" sz="4000" dirty="0" smtClean="0">
              <a:solidFill>
                <a:schemeClr val="bg1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3143250"/>
          </a:xfrm>
        </p:spPr>
        <p:txBody>
          <a:bodyPr/>
          <a:lstStyle/>
          <a:p>
            <a:pPr marL="514350" indent="-514350">
              <a:buFont typeface="Arial" charset="0"/>
              <a:buAutoNum type="arabicParenR"/>
            </a:pPr>
            <a:r>
              <a:rPr lang="ru-RU" sz="2000" dirty="0" smtClean="0"/>
              <a:t>Выступление академика РАН С.Лукьянова на заседании НПЦ "</a:t>
            </a:r>
            <a:r>
              <a:rPr lang="ru-RU" sz="2000" dirty="0" err="1" smtClean="0"/>
              <a:t>Знание-НН</a:t>
            </a:r>
            <a:r>
              <a:rPr lang="ru-RU" sz="2000" dirty="0" smtClean="0"/>
              <a:t>" в НГТУ </a:t>
            </a:r>
            <a:r>
              <a:rPr lang="ru-RU" sz="2000" dirty="0" err="1" smtClean="0"/>
              <a:t>им.Р.Е.Алексеева</a:t>
            </a:r>
            <a:r>
              <a:rPr lang="ru-RU" sz="2000" dirty="0" smtClean="0"/>
              <a:t>  </a:t>
            </a:r>
            <a:r>
              <a:rPr lang="en-US" sz="2000" dirty="0" smtClean="0"/>
              <a:t>http://www.youtube.com/watch?v=FiokGqqWFak</a:t>
            </a:r>
            <a:endParaRPr lang="ru-RU" sz="2000" dirty="0" smtClean="0"/>
          </a:p>
          <a:p>
            <a:pPr marL="514350" indent="-514350">
              <a:buFont typeface="Arial" charset="0"/>
              <a:buAutoNum type="arabicParenR"/>
            </a:pPr>
            <a:r>
              <a:rPr lang="en-US" sz="2000" dirty="0" smtClean="0"/>
              <a:t>http://lenta.ru/articles/2008/10/08/nobelchem/</a:t>
            </a:r>
            <a:endParaRPr lang="ru-RU" sz="2000" dirty="0" smtClean="0"/>
          </a:p>
          <a:p>
            <a:pPr marL="514350" indent="-514350">
              <a:buFont typeface="Arial" charset="0"/>
              <a:buAutoNum type="arabicParenR"/>
            </a:pPr>
            <a:r>
              <a:rPr lang="en-US" sz="2000" dirty="0" smtClean="0"/>
              <a:t>http://postnauka.ru/faq/12601</a:t>
            </a:r>
            <a:endParaRPr lang="ru-RU" sz="2000" dirty="0" smtClean="0"/>
          </a:p>
          <a:p>
            <a:pPr marL="514350" indent="-514350">
              <a:buNone/>
            </a:pPr>
            <a:endParaRPr lang="ru-RU" sz="2000" dirty="0" smtClean="0"/>
          </a:p>
          <a:p>
            <a:pPr marL="514350" indent="-514350">
              <a:buAutoNum type="arabicParenR"/>
            </a:pPr>
            <a:endParaRPr lang="ru-RU" sz="2800" dirty="0" smtClean="0"/>
          </a:p>
          <a:p>
            <a:pPr marL="514350" indent="-514350">
              <a:buAutoNum type="arabicParenR"/>
            </a:pPr>
            <a:endParaRPr lang="en-US" sz="28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7E4-E35B-41B2-9C17-E393C48E79C3}" type="slidenum">
              <a:rPr lang="en-US" sz="1800" b="1" smtClean="0"/>
              <a:pPr>
                <a:defRPr/>
              </a:pPr>
              <a:t>7</a:t>
            </a:fld>
            <a:endParaRPr lang="en-US" sz="1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83568" y="1419622"/>
            <a:ext cx="7772400" cy="687388"/>
          </a:xfrm>
        </p:spPr>
        <p:txBody>
          <a:bodyPr/>
          <a:lstStyle/>
          <a:p>
            <a:r>
              <a:rPr lang="ru-RU" sz="4800" dirty="0" smtClean="0">
                <a:solidFill>
                  <a:schemeClr val="bg1"/>
                </a:solidFill>
              </a:rPr>
              <a:t>Спасибо за внимание!</a:t>
            </a:r>
            <a:endParaRPr lang="en-US" sz="4800" dirty="0" smtClean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2305B-EEC1-48D0-8FC3-C4FA0501E59A}" type="slidenum">
              <a:rPr lang="en-US" sz="1800" b="1" smtClean="0"/>
              <a:pPr>
                <a:defRPr/>
              </a:pPr>
              <a:t>8</a:t>
            </a:fld>
            <a:endParaRPr lang="en-US" sz="1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ra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Contrast</Template>
  <TotalTime>420</TotalTime>
  <Words>106</Words>
  <Application>Microsoft Office PowerPoint</Application>
  <PresentationFormat>Экран (16:9)</PresentationFormat>
  <Paragraphs>35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Contrast</vt:lpstr>
      <vt:lpstr>Флуоресцентные белки</vt:lpstr>
      <vt:lpstr>Немного истории</vt:lpstr>
      <vt:lpstr>Слайд 3</vt:lpstr>
      <vt:lpstr>Слайд 4</vt:lpstr>
      <vt:lpstr>Значение для человечества:</vt:lpstr>
      <vt:lpstr>Выводы:</vt:lpstr>
      <vt:lpstr>Используемая литература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user</dc:creator>
  <cp:lastModifiedBy>user</cp:lastModifiedBy>
  <cp:revision>39</cp:revision>
  <dcterms:created xsi:type="dcterms:W3CDTF">2014-09-20T11:56:36Z</dcterms:created>
  <dcterms:modified xsi:type="dcterms:W3CDTF">2014-11-15T15:11:57Z</dcterms:modified>
</cp:coreProperties>
</file>