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56" r:id="rId9"/>
    <p:sldId id="258" r:id="rId10"/>
    <p:sldId id="267" r:id="rId11"/>
    <p:sldId id="268" r:id="rId12"/>
    <p:sldId id="270" r:id="rId13"/>
    <p:sldId id="269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322" r:id="rId22"/>
    <p:sldId id="321" r:id="rId23"/>
    <p:sldId id="304" r:id="rId24"/>
    <p:sldId id="280" r:id="rId25"/>
    <p:sldId id="281" r:id="rId26"/>
    <p:sldId id="282" r:id="rId27"/>
    <p:sldId id="283" r:id="rId28"/>
    <p:sldId id="284" r:id="rId29"/>
    <p:sldId id="285" r:id="rId30"/>
    <p:sldId id="312" r:id="rId31"/>
    <p:sldId id="320" r:id="rId32"/>
    <p:sldId id="309" r:id="rId33"/>
    <p:sldId id="305" r:id="rId34"/>
    <p:sldId id="308" r:id="rId35"/>
    <p:sldId id="300" r:id="rId36"/>
    <p:sldId id="287" r:id="rId37"/>
    <p:sldId id="286" r:id="rId38"/>
    <p:sldId id="292" r:id="rId39"/>
    <p:sldId id="293" r:id="rId40"/>
    <p:sldId id="294" r:id="rId41"/>
    <p:sldId id="291" r:id="rId42"/>
    <p:sldId id="290" r:id="rId43"/>
    <p:sldId id="288" r:id="rId44"/>
    <p:sldId id="295" r:id="rId45"/>
    <p:sldId id="296" r:id="rId46"/>
    <p:sldId id="297" r:id="rId47"/>
    <p:sldId id="298" r:id="rId48"/>
    <p:sldId id="306" r:id="rId49"/>
    <p:sldId id="313" r:id="rId50"/>
    <p:sldId id="314" r:id="rId51"/>
    <p:sldId id="315" r:id="rId52"/>
    <p:sldId id="316" r:id="rId53"/>
    <p:sldId id="317" r:id="rId54"/>
    <p:sldId id="318" r:id="rId55"/>
    <p:sldId id="319" r:id="rId5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Владелец" initials="В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003300"/>
    <a:srgbClr val="CCFF99"/>
    <a:srgbClr val="C7DAA2"/>
    <a:srgbClr val="B0CA7C"/>
    <a:srgbClr val="006600"/>
    <a:srgbClr val="FFFF99"/>
    <a:srgbClr val="99FF66"/>
    <a:srgbClr val="C00000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gif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Freeform 8"/>
          <p:cNvSpPr>
            <a:spLocks/>
          </p:cNvSpPr>
          <p:nvPr userDrawn="1"/>
        </p:nvSpPr>
        <p:spPr bwMode="ltGray">
          <a:xfrm>
            <a:off x="0" y="0"/>
            <a:ext cx="9144000" cy="6858000"/>
          </a:xfrm>
          <a:custGeom>
            <a:avLst/>
            <a:gdLst/>
            <a:ahLst/>
            <a:cxnLst>
              <a:cxn ang="0">
                <a:pos x="1488" y="0"/>
              </a:cxn>
              <a:cxn ang="0">
                <a:pos x="564" y="617"/>
              </a:cxn>
              <a:cxn ang="0">
                <a:pos x="0" y="1734"/>
              </a:cxn>
              <a:cxn ang="0">
                <a:pos x="0" y="4320"/>
              </a:cxn>
              <a:cxn ang="0">
                <a:pos x="5760" y="4320"/>
              </a:cxn>
              <a:cxn ang="0">
                <a:pos x="5760" y="0"/>
              </a:cxn>
              <a:cxn ang="0">
                <a:pos x="1488" y="0"/>
              </a:cxn>
            </a:cxnLst>
            <a:rect l="0" t="0" r="r" b="b"/>
            <a:pathLst>
              <a:path w="5760" h="4320">
                <a:moveTo>
                  <a:pt x="1488" y="0"/>
                </a:moveTo>
                <a:cubicBezTo>
                  <a:pt x="1093" y="94"/>
                  <a:pt x="670" y="476"/>
                  <a:pt x="564" y="617"/>
                </a:cubicBezTo>
                <a:cubicBezTo>
                  <a:pt x="458" y="758"/>
                  <a:pt x="94" y="1117"/>
                  <a:pt x="0" y="1734"/>
                </a:cubicBez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1488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alpha val="39000"/>
                </a:schemeClr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grpSp>
        <p:nvGrpSpPr>
          <p:cNvPr id="5166" name="Group 46"/>
          <p:cNvGrpSpPr>
            <a:grpSpLocks/>
          </p:cNvGrpSpPr>
          <p:nvPr userDrawn="1"/>
        </p:nvGrpSpPr>
        <p:grpSpPr bwMode="auto">
          <a:xfrm rot="10800000">
            <a:off x="0" y="3657600"/>
            <a:ext cx="9144000" cy="3200400"/>
            <a:chOff x="0" y="0"/>
            <a:chExt cx="5760" cy="2016"/>
          </a:xfrm>
        </p:grpSpPr>
        <p:pic>
          <p:nvPicPr>
            <p:cNvPr id="5167" name="Picture 47" descr="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5760" cy="2016"/>
            </a:xfrm>
            <a:prstGeom prst="rect">
              <a:avLst/>
            </a:prstGeom>
            <a:noFill/>
          </p:spPr>
        </p:pic>
        <p:pic>
          <p:nvPicPr>
            <p:cNvPr id="5168" name="Picture 48" descr="0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60" y="0"/>
              <a:ext cx="858" cy="733"/>
            </a:xfrm>
            <a:prstGeom prst="rect">
              <a:avLst/>
            </a:prstGeom>
            <a:noFill/>
          </p:spPr>
        </p:pic>
      </p:grpSp>
      <p:pic>
        <p:nvPicPr>
          <p:cNvPr id="5130" name="Picture 10" descr="123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152400" y="228600"/>
            <a:ext cx="1676400" cy="1163638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5154" name="Picture 34" descr="water_2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914400"/>
            <a:ext cx="381000" cy="234950"/>
          </a:xfrm>
          <a:prstGeom prst="rect">
            <a:avLst/>
          </a:prstGeom>
          <a:noFill/>
        </p:spPr>
      </p:pic>
      <p:pic>
        <p:nvPicPr>
          <p:cNvPr id="5160" name="Picture 40" descr="fire14"/>
          <p:cNvPicPr>
            <a:picLocks noChangeAspect="1" noChangeArrowheads="1" noCrop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95400" y="762000"/>
            <a:ext cx="533400" cy="533400"/>
          </a:xfrm>
          <a:prstGeom prst="rect">
            <a:avLst/>
          </a:prstGeom>
          <a:noFill/>
        </p:spPr>
      </p:pic>
      <p:sp>
        <p:nvSpPr>
          <p:cNvPr id="5161" name="Rectangle 4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62" name="Rectangle 4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164" name="Rectangle 4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165" name="Rectangle 4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849C6B8-80F1-4CE1-B75A-7111282D86D6}" type="slidenum">
              <a:rPr lang="ru-RU"/>
              <a:pPr/>
              <a:t>‹#›</a:t>
            </a:fld>
            <a:endParaRPr lang="ru-RU" dirty="0"/>
          </a:p>
        </p:txBody>
      </p:sp>
      <p:pic>
        <p:nvPicPr>
          <p:cNvPr id="5171" name="Picture 51" descr="B_Fly26"/>
          <p:cNvPicPr>
            <a:picLocks noChangeAspect="1" noChangeArrowheads="1" noCrop="1"/>
          </p:cNvPicPr>
          <p:nvPr userDrawn="1"/>
        </p:nvPicPr>
        <p:blipFill>
          <a:blip r:embed="rId7" cstate="print">
            <a:lum bright="-12000" contrast="-100000"/>
            <a:grayscl/>
          </a:blip>
          <a:srcRect/>
          <a:stretch>
            <a:fillRect/>
          </a:stretch>
        </p:blipFill>
        <p:spPr bwMode="auto">
          <a:xfrm>
            <a:off x="609600" y="449263"/>
            <a:ext cx="990600" cy="892175"/>
          </a:xfrm>
          <a:prstGeom prst="rect">
            <a:avLst/>
          </a:prstGeom>
          <a:noFill/>
        </p:spPr>
      </p:pic>
      <p:pic>
        <p:nvPicPr>
          <p:cNvPr id="5172" name="Picture 52" descr="B_Fly26"/>
          <p:cNvPicPr>
            <a:picLocks noChangeAspect="1" noChangeArrowheads="1" noCrop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" y="381000"/>
            <a:ext cx="990600" cy="892175"/>
          </a:xfrm>
          <a:prstGeom prst="rect">
            <a:avLst/>
          </a:prstGeom>
          <a:noFill/>
        </p:spPr>
      </p:pic>
      <p:pic>
        <p:nvPicPr>
          <p:cNvPr id="5173" name="Picture 53" descr="bupestrid beetle 5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67600" y="6259513"/>
            <a:ext cx="838200" cy="322262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5175" name="Picture 55" descr="WB01292_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5105400"/>
            <a:ext cx="400050" cy="400050"/>
          </a:xfrm>
          <a:prstGeom prst="rect">
            <a:avLst/>
          </a:prstGeom>
          <a:noFill/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424F88-F37E-4D63-910C-3E0499EE091A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1D3D30-BF95-4B6B-93B4-0F46DF47FF0C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3B2D75-A0FF-4B7B-B761-6D5A8F0FE5CB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CE14C5-97D7-4CF3-BA7C-0E1B881B0A2A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33A4FE-677E-4EDB-BA4C-6FB69FE8895C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8E5192-E0A7-410A-ABD8-49014CF90A75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DEF582-6813-49E7-9DCF-7E5673E4CA53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DC7B26-DF80-4FD8-A204-52C614E1A1E1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AB2ABC-21DF-42BA-AE61-276DDD450585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503E82-8F78-4151-AEAF-D5B2F1C1808D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8A00"/>
            </a:gs>
            <a:gs pos="100000">
              <a:srgbClr val="99FF66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7"/>
          <p:cNvSpPr>
            <a:spLocks/>
          </p:cNvSpPr>
          <p:nvPr userDrawn="1"/>
        </p:nvSpPr>
        <p:spPr bwMode="ltGray">
          <a:xfrm>
            <a:off x="0" y="0"/>
            <a:ext cx="9144000" cy="6858000"/>
          </a:xfrm>
          <a:custGeom>
            <a:avLst/>
            <a:gdLst/>
            <a:ahLst/>
            <a:cxnLst>
              <a:cxn ang="0">
                <a:pos x="1488" y="0"/>
              </a:cxn>
              <a:cxn ang="0">
                <a:pos x="564" y="617"/>
              </a:cxn>
              <a:cxn ang="0">
                <a:pos x="0" y="1734"/>
              </a:cxn>
              <a:cxn ang="0">
                <a:pos x="0" y="4320"/>
              </a:cxn>
              <a:cxn ang="0">
                <a:pos x="5760" y="4320"/>
              </a:cxn>
              <a:cxn ang="0">
                <a:pos x="5760" y="0"/>
              </a:cxn>
              <a:cxn ang="0">
                <a:pos x="1488" y="0"/>
              </a:cxn>
            </a:cxnLst>
            <a:rect l="0" t="0" r="r" b="b"/>
            <a:pathLst>
              <a:path w="5760" h="4320">
                <a:moveTo>
                  <a:pt x="1488" y="0"/>
                </a:moveTo>
                <a:cubicBezTo>
                  <a:pt x="1093" y="94"/>
                  <a:pt x="670" y="476"/>
                  <a:pt x="564" y="617"/>
                </a:cubicBezTo>
                <a:cubicBezTo>
                  <a:pt x="458" y="758"/>
                  <a:pt x="94" y="1117"/>
                  <a:pt x="0" y="1734"/>
                </a:cubicBez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1488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alpha val="39000"/>
                </a:schemeClr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pic>
        <p:nvPicPr>
          <p:cNvPr id="1034" name="Picture 10" descr="12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gray">
          <a:xfrm>
            <a:off x="152400" y="228600"/>
            <a:ext cx="1676400" cy="1163638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1035" name="Picture 11" descr="water_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295400" y="914400"/>
            <a:ext cx="381000" cy="23495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B394038-911C-4579-A2B6-ED2874CC9AE0}" type="slidenum">
              <a:rPr lang="ru-RU"/>
              <a:pPr/>
              <a:t>‹#›</a:t>
            </a:fld>
            <a:endParaRPr lang="ru-RU" dirty="0"/>
          </a:p>
        </p:txBody>
      </p:sp>
      <p:sp>
        <p:nvSpPr>
          <p:cNvPr id="1033" name="Freeform 9"/>
          <p:cNvSpPr>
            <a:spLocks/>
          </p:cNvSpPr>
          <p:nvPr userDrawn="1"/>
        </p:nvSpPr>
        <p:spPr bwMode="gray">
          <a:xfrm rot="10800000">
            <a:off x="0" y="6629400"/>
            <a:ext cx="9144000" cy="228600"/>
          </a:xfrm>
          <a:custGeom>
            <a:avLst/>
            <a:gdLst/>
            <a:ahLst/>
            <a:cxnLst>
              <a:cxn ang="0">
                <a:pos x="8" y="2730"/>
              </a:cxn>
              <a:cxn ang="0">
                <a:pos x="3040" y="2726"/>
              </a:cxn>
              <a:cxn ang="0">
                <a:pos x="3347" y="2630"/>
              </a:cxn>
              <a:cxn ang="0">
                <a:pos x="3795" y="2170"/>
              </a:cxn>
              <a:cxn ang="0">
                <a:pos x="4115" y="2080"/>
              </a:cxn>
              <a:cxn ang="0">
                <a:pos x="5760" y="2093"/>
              </a:cxn>
              <a:cxn ang="0">
                <a:pos x="5767" y="0"/>
              </a:cxn>
              <a:cxn ang="0">
                <a:pos x="0" y="1"/>
              </a:cxn>
              <a:cxn ang="0">
                <a:pos x="8" y="2730"/>
              </a:cxn>
            </a:cxnLst>
            <a:rect l="0" t="0" r="r" b="b"/>
            <a:pathLst>
              <a:path w="5767" h="2730">
                <a:moveTo>
                  <a:pt x="8" y="2730"/>
                </a:moveTo>
                <a:lnTo>
                  <a:pt x="3040" y="2726"/>
                </a:lnTo>
                <a:cubicBezTo>
                  <a:pt x="3181" y="2726"/>
                  <a:pt x="3224" y="2728"/>
                  <a:pt x="3347" y="2630"/>
                </a:cubicBezTo>
                <a:lnTo>
                  <a:pt x="3795" y="2170"/>
                </a:lnTo>
                <a:cubicBezTo>
                  <a:pt x="3923" y="2078"/>
                  <a:pt x="3942" y="2074"/>
                  <a:pt x="4115" y="2080"/>
                </a:cubicBezTo>
                <a:lnTo>
                  <a:pt x="5760" y="2093"/>
                </a:lnTo>
                <a:lnTo>
                  <a:pt x="5767" y="0"/>
                </a:lnTo>
                <a:lnTo>
                  <a:pt x="0" y="1"/>
                </a:lnTo>
                <a:lnTo>
                  <a:pt x="8" y="2730"/>
                </a:lnTo>
                <a:close/>
              </a:path>
            </a:pathLst>
          </a:custGeom>
          <a:solidFill>
            <a:srgbClr val="008A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pic>
        <p:nvPicPr>
          <p:cNvPr id="1036" name="Picture 12" descr="butterfly 19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 rot="629051">
            <a:off x="457200" y="304800"/>
            <a:ext cx="914400" cy="904875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1.jpeg"/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12" Type="http://schemas.openxmlformats.org/officeDocument/2006/relationships/image" Target="../media/image2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19.jpeg"/><Relationship Id="rId5" Type="http://schemas.openxmlformats.org/officeDocument/2006/relationships/hyperlink" Target="http://www.energiyarosta.ru/foto?razdel=1001&amp;object=13" TargetMode="External"/><Relationship Id="rId15" Type="http://schemas.openxmlformats.org/officeDocument/2006/relationships/image" Target="../media/image23.jpeg"/><Relationship Id="rId10" Type="http://schemas.openxmlformats.org/officeDocument/2006/relationships/hyperlink" Target="http://www.energiyarosta.ru/foto?razdel=1001&amp;object=12" TargetMode="External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52.xml"/><Relationship Id="rId3" Type="http://schemas.openxmlformats.org/officeDocument/2006/relationships/slide" Target="slide51.xml"/><Relationship Id="rId7" Type="http://schemas.openxmlformats.org/officeDocument/2006/relationships/slide" Target="slide50.xml"/><Relationship Id="rId2" Type="http://schemas.openxmlformats.org/officeDocument/2006/relationships/slide" Target="slide4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5.xml"/><Relationship Id="rId5" Type="http://schemas.openxmlformats.org/officeDocument/2006/relationships/slide" Target="slide54.xml"/><Relationship Id="rId4" Type="http://schemas.openxmlformats.org/officeDocument/2006/relationships/slide" Target="slide5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3" Type="http://schemas.openxmlformats.org/officeDocument/2006/relationships/image" Target="../media/image53.pn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12" Type="http://schemas.openxmlformats.org/officeDocument/2006/relationships/image" Target="../media/image52.png"/><Relationship Id="rId17" Type="http://schemas.openxmlformats.org/officeDocument/2006/relationships/image" Target="../media/image56.jpeg"/><Relationship Id="rId2" Type="http://schemas.openxmlformats.org/officeDocument/2006/relationships/image" Target="../media/image42.jpeg"/><Relationship Id="rId16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11" Type="http://schemas.openxmlformats.org/officeDocument/2006/relationships/image" Target="../media/image51.jpeg"/><Relationship Id="rId5" Type="http://schemas.openxmlformats.org/officeDocument/2006/relationships/image" Target="../media/image45.jpeg"/><Relationship Id="rId15" Type="http://schemas.openxmlformats.org/officeDocument/2006/relationships/image" Target="../media/image55.jpe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image" Target="../media/image67.jpeg"/><Relationship Id="rId3" Type="http://schemas.openxmlformats.org/officeDocument/2006/relationships/image" Target="../media/image14.jpeg"/><Relationship Id="rId7" Type="http://schemas.openxmlformats.org/officeDocument/2006/relationships/image" Target="../media/image61.jpeg"/><Relationship Id="rId12" Type="http://schemas.openxmlformats.org/officeDocument/2006/relationships/image" Target="../media/image66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11" Type="http://schemas.openxmlformats.org/officeDocument/2006/relationships/image" Target="../media/image65.jpeg"/><Relationship Id="rId5" Type="http://schemas.openxmlformats.org/officeDocument/2006/relationships/image" Target="../media/image59.jpeg"/><Relationship Id="rId15" Type="http://schemas.openxmlformats.org/officeDocument/2006/relationships/image" Target="../media/image69.jpeg"/><Relationship Id="rId10" Type="http://schemas.openxmlformats.org/officeDocument/2006/relationships/image" Target="../media/image64.jpeg"/><Relationship Id="rId4" Type="http://schemas.openxmlformats.org/officeDocument/2006/relationships/image" Target="../media/image58.png"/><Relationship Id="rId9" Type="http://schemas.openxmlformats.org/officeDocument/2006/relationships/image" Target="../media/image63.jpeg"/><Relationship Id="rId14" Type="http://schemas.openxmlformats.org/officeDocument/2006/relationships/image" Target="../media/image6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gif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219200" y="1524000"/>
            <a:ext cx="6878806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«Не позволяй душе лениться!»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позволяй душе лениться!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Чтоб в ступе воду не толочь,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Душа обязана трудиться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hangingPunct="0"/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день, и ночь, и день и ночь.</a:t>
            </a:r>
          </a:p>
          <a:p>
            <a:pPr lvl="0" algn="r" eaLnBrk="0" hangingPunct="0"/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Николай Заболоцкий.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209800" y="990600"/>
            <a:ext cx="4956101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Золотое решето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Черных домиков панно.</a:t>
            </a:r>
            <a:b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Сколько черных домиков,</a:t>
            </a:r>
            <a:b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Столько беленьких жильцов.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(подсолнух)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1349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3810000"/>
            <a:ext cx="4229100" cy="2641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590800" y="1295400"/>
            <a:ext cx="28725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CC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144780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i="1" dirty="0" smtClean="0">
                <a:solidFill>
                  <a:srgbClr val="C00000"/>
                </a:solidFill>
              </a:rPr>
              <a:t>Круглое, румяное,</a:t>
            </a:r>
            <a:br>
              <a:rPr lang="ru-RU" sz="3200" i="1" dirty="0" smtClean="0">
                <a:solidFill>
                  <a:srgbClr val="C00000"/>
                </a:solidFill>
              </a:rPr>
            </a:br>
            <a:r>
              <a:rPr lang="ru-RU" sz="3200" i="1" dirty="0" smtClean="0">
                <a:solidFill>
                  <a:srgbClr val="C00000"/>
                </a:solidFill>
              </a:rPr>
              <a:t>Я расту на ветке; </a:t>
            </a:r>
            <a:br>
              <a:rPr lang="ru-RU" sz="3200" i="1" dirty="0" smtClean="0">
                <a:solidFill>
                  <a:srgbClr val="C00000"/>
                </a:solidFill>
              </a:rPr>
            </a:br>
            <a:r>
              <a:rPr lang="ru-RU" sz="3200" i="1" dirty="0" smtClean="0">
                <a:solidFill>
                  <a:srgbClr val="C00000"/>
                </a:solidFill>
              </a:rPr>
              <a:t>Любят меня взрослые </a:t>
            </a:r>
            <a:br>
              <a:rPr lang="ru-RU" sz="3200" i="1" dirty="0" smtClean="0">
                <a:solidFill>
                  <a:srgbClr val="C00000"/>
                </a:solidFill>
              </a:rPr>
            </a:br>
            <a:r>
              <a:rPr lang="ru-RU" sz="3200" i="1" dirty="0" smtClean="0">
                <a:solidFill>
                  <a:srgbClr val="C00000"/>
                </a:solidFill>
              </a:rPr>
              <a:t>И маленькие детки.</a:t>
            </a: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>                      </a:t>
            </a:r>
            <a:endParaRPr lang="ru-RU" sz="32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5257800" y="3581400"/>
            <a:ext cx="1584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(яблоко)</a:t>
            </a:r>
            <a:endParaRPr lang="ru-RU" sz="2800" i="1" dirty="0"/>
          </a:p>
        </p:txBody>
      </p:sp>
      <p:pic>
        <p:nvPicPr>
          <p:cNvPr id="5" name="Рисунок 4" descr="82902189__Gluschakov2.jpg"/>
          <p:cNvPicPr>
            <a:picLocks noChangeAspect="1"/>
          </p:cNvPicPr>
          <p:nvPr/>
        </p:nvPicPr>
        <p:blipFill>
          <a:blip r:embed="rId2" cstate="print"/>
          <a:srcRect l="3600" t="3989" r="3600" b="3989"/>
          <a:stretch>
            <a:fillRect/>
          </a:stretch>
        </p:blipFill>
        <p:spPr>
          <a:xfrm>
            <a:off x="152400" y="3581400"/>
            <a:ext cx="2667000" cy="28509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286000" y="1447800"/>
            <a:ext cx="524060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красна, я кисла,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болоте я росла,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Дозревала под снежком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Ну-ка, кто со мной знаком?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(клюква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3962400"/>
            <a:ext cx="3810000" cy="25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905000" y="1219200"/>
            <a:ext cx="581204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Вкусны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оближешь пальчики</a:t>
            </a:r>
            <a:b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Оранжевые мячики</a:t>
            </a:r>
            <a:b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 только в них я не играю</a:t>
            </a:r>
            <a:b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неизменно их съедаю.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(апельсин)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i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3802506"/>
            <a:ext cx="3429000" cy="28106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914400" y="1752600"/>
            <a:ext cx="7699176" cy="181588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Проблемный вопрос: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sng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"Как можно назвать, одним словом все представленные объекты?"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0400" y="4572000"/>
            <a:ext cx="2667000" cy="750332"/>
          </a:xfrm>
          <a:prstGeom prst="rect">
            <a:avLst/>
          </a:prstGeom>
          <a:noFill/>
        </p:spPr>
        <p:txBody>
          <a:bodyPr wrap="none" rtlCol="0">
            <a:prstTxWarp prst="textWave2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ПЛОДЫ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1200" y="381000"/>
            <a:ext cx="6088975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CC0099"/>
                </a:solidFill>
              </a:rPr>
              <a:t>«Королевство плодов»</a:t>
            </a:r>
            <a:endParaRPr lang="ru-RU" sz="4000" b="1" dirty="0">
              <a:solidFill>
                <a:srgbClr val="CC0099"/>
              </a:solidFill>
            </a:endParaRPr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81600"/>
            <a:ext cx="2143125" cy="1428750"/>
          </a:xfrm>
          <a:prstGeom prst="rect">
            <a:avLst/>
          </a:prstGeom>
        </p:spPr>
      </p:pic>
      <p:pic>
        <p:nvPicPr>
          <p:cNvPr id="4" name="Рисунок 3" descr="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3733800"/>
            <a:ext cx="2152650" cy="1428750"/>
          </a:xfrm>
          <a:prstGeom prst="rect">
            <a:avLst/>
          </a:prstGeom>
        </p:spPr>
      </p:pic>
      <p:pic>
        <p:nvPicPr>
          <p:cNvPr id="5" name="Рисунок 4" descr="i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438400"/>
            <a:ext cx="1580388" cy="1295400"/>
          </a:xfrm>
          <a:prstGeom prst="rect">
            <a:avLst/>
          </a:prstGeom>
        </p:spPr>
      </p:pic>
      <p:pic>
        <p:nvPicPr>
          <p:cNvPr id="6" name="Picture 2" descr="Смородина черная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 r="20147"/>
          <a:stretch>
            <a:fillRect/>
          </a:stretch>
        </p:blipFill>
        <p:spPr bwMode="auto">
          <a:xfrm>
            <a:off x="1600200" y="1828800"/>
            <a:ext cx="1785703" cy="1905000"/>
          </a:xfrm>
          <a:prstGeom prst="rect">
            <a:avLst/>
          </a:prstGeom>
          <a:noFill/>
        </p:spPr>
      </p:pic>
      <p:pic>
        <p:nvPicPr>
          <p:cNvPr id="7" name="Picture 3" descr="Фундук (фото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2800" y="1905000"/>
            <a:ext cx="1981200" cy="2354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Груша (фото)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52800" y="2286000"/>
            <a:ext cx="1828800" cy="2416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Горох (фото)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81600" y="2057400"/>
            <a:ext cx="2027694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крыжовник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26738" y="4343400"/>
            <a:ext cx="1917262" cy="1981200"/>
          </a:xfrm>
          <a:prstGeom prst="rect">
            <a:avLst/>
          </a:prstGeom>
          <a:noFill/>
        </p:spPr>
      </p:pic>
      <p:pic>
        <p:nvPicPr>
          <p:cNvPr id="11" name="Picture 7" descr="a_115i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181600" y="4267200"/>
            <a:ext cx="2360271" cy="2362200"/>
          </a:xfrm>
          <a:prstGeom prst="rect">
            <a:avLst/>
          </a:prstGeom>
          <a:noFill/>
        </p:spPr>
      </p:pic>
      <p:pic>
        <p:nvPicPr>
          <p:cNvPr id="12" name="Picture 9" descr="m_506i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429000" y="4572000"/>
            <a:ext cx="1828800" cy="2034331"/>
          </a:xfrm>
          <a:prstGeom prst="rect">
            <a:avLst/>
          </a:prstGeom>
          <a:noFill/>
        </p:spPr>
      </p:pic>
      <p:pic>
        <p:nvPicPr>
          <p:cNvPr id="13" name="Picture 10" descr="d_001i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3733799"/>
            <a:ext cx="1295400" cy="1441701"/>
          </a:xfrm>
          <a:prstGeom prst="rect">
            <a:avLst/>
          </a:prstGeom>
          <a:noFill/>
        </p:spPr>
      </p:pic>
      <p:pic>
        <p:nvPicPr>
          <p:cNvPr id="14" name="Picture 4" descr="D:\Olga\1\7.JPG"/>
          <p:cNvPicPr>
            <a:picLocks noChangeAspect="1" noChangeArrowheads="1"/>
          </p:cNvPicPr>
          <p:nvPr/>
        </p:nvPicPr>
        <p:blipFill>
          <a:blip r:embed="rId15" cstate="print"/>
          <a:srcRect l="54725" t="45751" r="25588" b="28278"/>
          <a:stretch>
            <a:fillRect/>
          </a:stretch>
        </p:blipFill>
        <p:spPr bwMode="auto">
          <a:xfrm>
            <a:off x="1828800" y="5105400"/>
            <a:ext cx="1600200" cy="1564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7800" y="1371600"/>
            <a:ext cx="6696000" cy="1408200"/>
          </a:xfrm>
          <a:solidFill>
            <a:srgbClr val="99FF66"/>
          </a:solidFill>
          <a:ln>
            <a:solidFill>
              <a:srgbClr val="00B050"/>
            </a:solidFill>
          </a:ln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Segoe Print" pitchFamily="2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Segoe Print" pitchFamily="2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Segoe Print" pitchFamily="2" charset="0"/>
              </a:rPr>
              <a:t>«Плод. Разнообразие и значение плодов»</a:t>
            </a:r>
            <a:br>
              <a:rPr lang="ru-RU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Segoe Print" pitchFamily="2" charset="0"/>
              </a:rPr>
              <a:t> </a:t>
            </a:r>
            <a:br>
              <a:rPr lang="ru-RU" b="1" dirty="0" smtClean="0">
                <a:solidFill>
                  <a:srgbClr val="C00000"/>
                </a:solidFill>
                <a:latin typeface="Segoe Print" pitchFamily="2" charset="0"/>
              </a:rPr>
            </a:br>
            <a:endParaRPr lang="ru-RU" b="1" dirty="0">
              <a:solidFill>
                <a:srgbClr val="C00000"/>
              </a:solidFill>
              <a:latin typeface="Segoe Print" pitchFamily="2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010400" y="5867400"/>
            <a:ext cx="1944000" cy="576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algn="r"/>
            <a:r>
              <a:rPr lang="ru-RU" sz="1600" dirty="0" smtClean="0"/>
              <a:t>Семяшкина О.М. </a:t>
            </a:r>
          </a:p>
          <a:p>
            <a:pPr algn="r"/>
            <a:r>
              <a:rPr lang="ru-RU" sz="1600" dirty="0" smtClean="0"/>
              <a:t>учитель биологии 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7239000" y="457200"/>
            <a:ext cx="1523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02.12.2013 г.</a:t>
            </a:r>
            <a:endParaRPr lang="ru-RU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057400" y="3200400"/>
            <a:ext cx="6516000" cy="828000"/>
          </a:xfrm>
          <a:prstGeom prst="rect">
            <a:avLst/>
          </a:prstGeom>
          <a:solidFill>
            <a:srgbClr val="99FF66"/>
          </a:solidFill>
          <a:ln w="952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sng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sng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Цель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изучить один из  важнейших органов цветкового растения, обеспечивающий развитие, созревание, защиту и распространение семян.</a:t>
            </a:r>
            <a:b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3400" y="1524000"/>
            <a:ext cx="8077200" cy="483209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План: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Плод.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Строение плода.   </a:t>
            </a:r>
            <a:endParaRPr lang="ru-RU" sz="2800" dirty="0" smtClean="0">
              <a:latin typeface="+mn-lt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Классификация плодов.</a:t>
            </a:r>
            <a:r>
              <a:rPr lang="ru-RU" sz="2800" dirty="0" smtClean="0">
                <a:latin typeface="+mn-lt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ru-RU" sz="2800" dirty="0" smtClean="0">
                <a:latin typeface="+mn-lt"/>
              </a:rPr>
              <a:t>Лабораторная работа « Определение видов плодов».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800" dirty="0" smtClean="0">
                <a:latin typeface="+mn-lt"/>
                <a:ea typeface="Times New Roman" pitchFamily="18" charset="0"/>
                <a:cs typeface="Times New Roman" pitchFamily="18" charset="0"/>
              </a:rPr>
              <a:t>4. Распространение плодов.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latin typeface="+mn-lt"/>
                <a:ea typeface="Times New Roman" pitchFamily="18" charset="0"/>
                <a:cs typeface="Times New Roman" pitchFamily="18" charset="0"/>
              </a:rPr>
              <a:t>5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.  Какова роль плодов в жизни растения и в жизни человека?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latin typeface="+mn-lt"/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. Плоды каких растений используют в нашей местности?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52400" y="762000"/>
            <a:ext cx="8991600" cy="600164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О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рганы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растения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Дать определение понятию цветок?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Цветок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это видоизменённый побег, служащий для семенного размножения.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3200" y="152400"/>
            <a:ext cx="3048000" cy="707886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C0099"/>
                </a:solidFill>
              </a:rPr>
              <a:t>Вспомним:</a:t>
            </a:r>
            <a:endParaRPr lang="ru-RU" sz="4000" b="1" dirty="0">
              <a:solidFill>
                <a:srgbClr val="CC0099"/>
              </a:solidFill>
            </a:endParaRPr>
          </a:p>
        </p:txBody>
      </p:sp>
      <p:pic>
        <p:nvPicPr>
          <p:cNvPr id="5" name="Рисунок 4" descr="08.jpg"/>
          <p:cNvPicPr>
            <a:picLocks noChangeAspect="1"/>
          </p:cNvPicPr>
          <p:nvPr/>
        </p:nvPicPr>
        <p:blipFill>
          <a:blip r:embed="rId2" cstate="print"/>
          <a:srcRect l="46400" t="23643" r="2000" b="1938"/>
          <a:stretch>
            <a:fillRect/>
          </a:stretch>
        </p:blipFill>
        <p:spPr>
          <a:xfrm>
            <a:off x="6172200" y="457200"/>
            <a:ext cx="2867025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6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6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6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6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0" y="457200"/>
            <a:ext cx="7391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Строение цветка</a:t>
            </a:r>
            <a:r>
              <a:rPr lang="en-US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endParaRPr lang="ru-RU" sz="28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xmlns:lc="http://schemas.openxmlformats.org/drawingml/2006/lockedCanvas"/>
              </a:ext>
            </a:extLst>
          </a:blip>
          <a:srcRect/>
          <a:stretch>
            <a:fillRect/>
          </a:stretch>
        </p:blipFill>
        <p:spPr bwMode="auto">
          <a:xfrm>
            <a:off x="1828800" y="1143000"/>
            <a:ext cx="4572000" cy="511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lc="http://schemas.openxmlformats.org/drawingml/2006/lockedCanvas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lc="http://schemas.openxmlformats.org/drawingml/2006/lockedCanvas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53200" y="5638800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цветоножка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2819400"/>
            <a:ext cx="1261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тычинка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629400" y="3048000"/>
            <a:ext cx="13318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лепесток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629400" y="36576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пестик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553200" y="4419600"/>
            <a:ext cx="17059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чашелистик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4876800"/>
            <a:ext cx="1541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цветоложе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7400" y="304800"/>
            <a:ext cx="70866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Главные органы цветка?  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0015-015-Stroenie-tsvetka.jpg"/>
          <p:cNvPicPr>
            <a:picLocks noChangeAspect="1"/>
          </p:cNvPicPr>
          <p:nvPr/>
        </p:nvPicPr>
        <p:blipFill>
          <a:blip r:embed="rId2" cstate="print"/>
          <a:srcRect l="3333" t="15556" r="5833" b="8889"/>
          <a:stretch>
            <a:fillRect/>
          </a:stretch>
        </p:blipFill>
        <p:spPr>
          <a:xfrm>
            <a:off x="838200" y="1295400"/>
            <a:ext cx="8305800" cy="518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47800" y="228600"/>
            <a:ext cx="7467600" cy="41549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eaLnBrk="0" hangingPunct="0"/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Опыление ? </a:t>
            </a:r>
            <a:endParaRPr lang="ru-RU" sz="2400" b="1" dirty="0" smtClean="0">
              <a:latin typeface="Arial"/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Перенос пыльцы с тычинки на рыльце пестика. </a:t>
            </a:r>
          </a:p>
          <a:p>
            <a:pPr lvl="0" eaLnBrk="0" hangingPunct="0"/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Самоопыление</a:t>
            </a:r>
            <a:r>
              <a:rPr lang="en-US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</a:p>
          <a:p>
            <a:pPr lvl="0" eaLnBrk="0" hangingPunct="0"/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рыльце пестика попадает пыльца этого же цветка.</a:t>
            </a:r>
          </a:p>
          <a:p>
            <a:pPr lvl="0" eaLnBrk="0" hangingPunct="0"/>
            <a:endParaRPr lang="en-US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Перекрестное опыление </a:t>
            </a:r>
            <a:r>
              <a:rPr lang="en-US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endParaRPr lang="ru-RU" sz="2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Пыльца с тычинок одного цветка переносится на рыльце пестика другого цветка  с помощью ветра, воды, животных.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img2.jpg"/>
          <p:cNvPicPr>
            <a:picLocks noChangeAspect="1"/>
          </p:cNvPicPr>
          <p:nvPr/>
        </p:nvPicPr>
        <p:blipFill>
          <a:blip r:embed="rId2" cstate="print"/>
          <a:srcRect t="14679" r="2174" b="22019"/>
          <a:stretch>
            <a:fillRect/>
          </a:stretch>
        </p:blipFill>
        <p:spPr>
          <a:xfrm>
            <a:off x="5257800" y="3886200"/>
            <a:ext cx="3429000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1295400"/>
            <a:ext cx="8077200" cy="39087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eaLnBrk="0" hangingPunct="0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Что происходит после опыления у цветковых растений?  </a:t>
            </a:r>
          </a:p>
          <a:p>
            <a:pPr lvl="0" eaLnBrk="0" hangingPunct="0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/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iп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6400" y="3048000"/>
            <a:ext cx="1828800" cy="1828800"/>
          </a:xfrm>
          <a:prstGeom prst="rect">
            <a:avLst/>
          </a:prstGeom>
        </p:spPr>
      </p:pic>
      <p:pic>
        <p:nvPicPr>
          <p:cNvPr id="4" name="Picture 13" descr="typ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2743200"/>
            <a:ext cx="2667000" cy="21110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657600" y="4648200"/>
            <a:ext cx="8057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плод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239000" y="4724400"/>
            <a:ext cx="1094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семена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990600" y="1219199"/>
            <a:ext cx="8153400" cy="5509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Тест по теме «Цветок».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Цветок – это: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A) околоцветник;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яркий венчик;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видоизмененный побег;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часть стебля.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1616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Главные части цветка: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лепестки и чашелистики;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пестик и тычинки;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цветоножка и цветоложе;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столбик и рыльце.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1616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Тонкий стебелек, на котором у большинства растений сидит цветок называют: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цветоложе;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пестик;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цветоножка;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тычинка.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1616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Частью околоцветника является: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венчик;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тычинки;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пестик;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цветоложе.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Венчик состоит из: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пестиков;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тычинок;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лепестков;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цветоложе.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1616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Цветки, в которых есть и тычинки, и пестики, называют: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раздельнополые;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обоеполые;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двудомными;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ветроопыляемыми.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1616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1616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6121698" y="5181600"/>
            <a:ext cx="2616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19400" y="838200"/>
            <a:ext cx="175260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Проверим.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lang="ru-RU" sz="2400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43000" y="1524000"/>
            <a:ext cx="7620000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numCol="2">
            <a:spAutoFit/>
          </a:bodyPr>
          <a:lstStyle/>
          <a:p>
            <a:pPr marL="342900" lvl="0" indent="-342900" eaLnBrk="0" hangingPunct="0">
              <a:buAutoNum type="arabicPeriod"/>
            </a:pPr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Цветок – это: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A) околоцветник;</a:t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яркий венчик;</a:t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видоизмененный побег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часть стебля.</a:t>
            </a:r>
          </a:p>
          <a:p>
            <a:pPr marL="342900" lvl="0" indent="-342900" eaLnBrk="0" hangingPunct="0">
              <a:buAutoNum type="arabicPeriod"/>
            </a:pPr>
            <a:endParaRPr lang="ru-RU" sz="1600" dirty="0" smtClean="0">
              <a:solidFill>
                <a:srgbClr val="61616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hangingPunct="0"/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Главные части цветка: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лепестки и чашелистики;</a:t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пестик и тычинки;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цветоножка и цветоложе;</a:t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столбик и рыльце.</a:t>
            </a:r>
          </a:p>
          <a:p>
            <a:pPr lvl="0" eaLnBrk="0" hangingPunct="0"/>
            <a:endParaRPr lang="ru-RU" sz="1600" dirty="0" smtClean="0">
              <a:solidFill>
                <a:srgbClr val="61616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hangingPunct="0"/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Тонкий стебелек, на котором у большинства растений сидит цветок называют: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цветоложе;</a:t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пестик;</a:t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цветоножка;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тычинка.</a:t>
            </a:r>
            <a:endParaRPr lang="ru-RU" sz="1600" dirty="0" smtClean="0">
              <a:solidFill>
                <a:srgbClr val="61616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hangingPunct="0"/>
            <a:endParaRPr lang="ru-RU" sz="16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endParaRPr lang="ru-RU" sz="16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Частью околоцветника является: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венчик;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тычинки;</a:t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пестик;</a:t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цветоложе.</a:t>
            </a:r>
          </a:p>
          <a:p>
            <a:pPr lvl="0" eaLnBrk="0" hangingPunct="0"/>
            <a:endParaRPr lang="ru-RU" sz="16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Венчик состоит из: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пестиков;</a:t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тычинок;</a:t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лепестков;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цветоложе.</a:t>
            </a:r>
          </a:p>
          <a:p>
            <a:pPr lvl="0" eaLnBrk="0" hangingPunct="0"/>
            <a:endParaRPr lang="ru-RU" sz="1600" dirty="0" smtClean="0">
              <a:solidFill>
                <a:srgbClr val="61616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hangingPunct="0"/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Цветки, в которых есть и тычинки, и пестики, называют: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раздельнополые;</a:t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обоеполые;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двудомными;</a:t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ветроопыляемыми.</a:t>
            </a:r>
            <a:endParaRPr lang="ru-RU" sz="1600" dirty="0" smtClean="0">
              <a:solidFill>
                <a:srgbClr val="61616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hangingPunct="0"/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solidFill>
                <a:srgbClr val="61616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hangingPunct="0"/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762000" y="1600200"/>
            <a:ext cx="7848600" cy="224676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i="1" dirty="0" smtClean="0">
                <a:solidFill>
                  <a:srgbClr val="C00000"/>
                </a:solidFill>
              </a:rPr>
              <a:t>Если всё правильно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                   «5»</a:t>
            </a:r>
            <a:endParaRPr lang="ru-RU" sz="2800" b="1" i="1" dirty="0" smtClean="0"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5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C00000"/>
                </a:solidFill>
              </a:rPr>
              <a:t>правильных ответов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   </a:t>
            </a:r>
            <a:r>
              <a:rPr kumimoji="0" lang="ru-RU" sz="2800" b="1" i="1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«4»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hangingPunct="0"/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3-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</a:t>
            </a:r>
            <a:r>
              <a:rPr lang="ru-RU" sz="2800" b="1" i="1" dirty="0" smtClean="0">
                <a:solidFill>
                  <a:srgbClr val="C00000"/>
                </a:solidFill>
              </a:rPr>
              <a:t>правильных ответа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        </a:t>
            </a:r>
            <a:r>
              <a:rPr kumimoji="0" lang="ru-RU" sz="2800" b="1" i="1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«3»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hangingPunct="0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енее 3 </a:t>
            </a:r>
            <a:r>
              <a:rPr lang="ru-RU" sz="2800" b="1" i="1" dirty="0" smtClean="0">
                <a:solidFill>
                  <a:srgbClr val="C00000"/>
                </a:solidFill>
              </a:rPr>
              <a:t>правильных ответов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«2»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09800" y="46482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4600" y="685800"/>
            <a:ext cx="16764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ru-RU" sz="3200" b="1" u="sng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Оценим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2286000" y="381000"/>
            <a:ext cx="2312364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размножение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91000" y="1066800"/>
            <a:ext cx="30480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из завязи цветка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91200" y="1905000"/>
            <a:ext cx="29718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содержат семена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800" y="2819400"/>
            <a:ext cx="1295400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A00"/>
            </a:solidFill>
          </a:ln>
        </p:spPr>
        <p:txBody>
          <a:bodyPr wrap="square">
            <a:spAutoFit/>
          </a:bodyPr>
          <a:lstStyle/>
          <a:p>
            <a:r>
              <a:rPr lang="ru-RU" sz="3200" b="1" u="sng" dirty="0" smtClean="0">
                <a:solidFill>
                  <a:srgbClr val="C00000"/>
                </a:solidFill>
              </a:rPr>
              <a:t>Плод</a:t>
            </a:r>
            <a:r>
              <a:rPr lang="ru-RU" sz="3200" u="sng" dirty="0" smtClean="0">
                <a:solidFill>
                  <a:srgbClr val="C00000"/>
                </a:solidFill>
              </a:rPr>
              <a:t> </a:t>
            </a:r>
            <a:endParaRPr lang="ru-RU" sz="3200" dirty="0"/>
          </a:p>
        </p:txBody>
      </p:sp>
      <p:sp>
        <p:nvSpPr>
          <p:cNvPr id="6" name="Овал 5"/>
          <p:cNvSpPr/>
          <p:nvPr/>
        </p:nvSpPr>
        <p:spPr>
          <a:xfrm>
            <a:off x="1828800" y="3352800"/>
            <a:ext cx="7010400" cy="28956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это орган размножения цветковых растений, развивающийся из завязи цветка и содержащий в себе семена.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 rot="2999891">
            <a:off x="1226260" y="3707753"/>
            <a:ext cx="940981" cy="4572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074821" y="533400"/>
            <a:ext cx="7069179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мериканский ботаник Артур Имс</a:t>
            </a:r>
            <a:endParaRPr lang="ru-RU" sz="3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Плод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это зрелый цветок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1289381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2667000"/>
            <a:ext cx="3319443" cy="2209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6553200" y="5029200"/>
            <a:ext cx="1781642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b="1" dirty="0" smtClean="0"/>
              <a:t>Плод граната </a:t>
            </a:r>
            <a:endParaRPr lang="ru-RU" b="1" dirty="0"/>
          </a:p>
        </p:txBody>
      </p:sp>
      <p:pic>
        <p:nvPicPr>
          <p:cNvPr id="8" name="Рисунок 7" descr="3284991_f5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667000"/>
            <a:ext cx="3435607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2057400" y="5029200"/>
            <a:ext cx="1924501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b="1" dirty="0" smtClean="0"/>
              <a:t>Цветок граната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57400" y="609600"/>
            <a:ext cx="6005683" cy="584775"/>
          </a:xfrm>
          <a:prstGeom prst="rect">
            <a:avLst/>
          </a:prstGeom>
          <a:solidFill>
            <a:srgbClr val="99FF66"/>
          </a:solidFill>
          <a:ln>
            <a:solidFill>
              <a:srgbClr val="008A00"/>
            </a:solidFill>
          </a:ln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Строение плода у подсолнуха  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42934" y="1300"/>
            <a:ext cx="2984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21146013">
            <a:off x="5512151" y="4259226"/>
            <a:ext cx="10668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семя</a:t>
            </a:r>
            <a:endParaRPr lang="ru-RU" sz="2400" b="1" dirty="0"/>
          </a:p>
        </p:txBody>
      </p:sp>
      <p:pic>
        <p:nvPicPr>
          <p:cNvPr id="12" name="Рисунок 11" descr="a81e23991c586923b784f1e5543b614c.jpg"/>
          <p:cNvPicPr>
            <a:picLocks noChangeAspect="1"/>
          </p:cNvPicPr>
          <p:nvPr/>
        </p:nvPicPr>
        <p:blipFill>
          <a:blip r:embed="rId2">
            <a:grayscl/>
          </a:blip>
          <a:srcRect l="48201" t="17870" r="28419" b="27778"/>
          <a:stretch>
            <a:fillRect/>
          </a:stretch>
        </p:blipFill>
        <p:spPr>
          <a:xfrm>
            <a:off x="7315200" y="1905000"/>
            <a:ext cx="1828800" cy="344072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21271898">
            <a:off x="4811637" y="3270316"/>
            <a:ext cx="2304000" cy="43200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околоплодник</a:t>
            </a:r>
            <a:endParaRPr lang="ru-RU" sz="2400" b="1" dirty="0"/>
          </a:p>
        </p:txBody>
      </p:sp>
      <p:pic>
        <p:nvPicPr>
          <p:cNvPr id="37" name="Рисунок 36" descr="img27.jpg"/>
          <p:cNvPicPr>
            <a:picLocks noChangeAspect="1"/>
          </p:cNvPicPr>
          <p:nvPr/>
        </p:nvPicPr>
        <p:blipFill>
          <a:blip r:embed="rId3"/>
          <a:srcRect l="6667" t="13630" r="35556" b="29952"/>
          <a:stretch>
            <a:fillRect/>
          </a:stretch>
        </p:blipFill>
        <p:spPr>
          <a:xfrm>
            <a:off x="0" y="1905000"/>
            <a:ext cx="4692316" cy="3429000"/>
          </a:xfrm>
          <a:prstGeom prst="rect">
            <a:avLst/>
          </a:prstGeom>
        </p:spPr>
      </p:pic>
      <p:cxnSp>
        <p:nvCxnSpPr>
          <p:cNvPr id="44" name="Прямая со стрелкой 43"/>
          <p:cNvCxnSpPr/>
          <p:nvPr/>
        </p:nvCxnSpPr>
        <p:spPr>
          <a:xfrm flipV="1">
            <a:off x="4191000" y="4572000"/>
            <a:ext cx="3886200" cy="4572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V="1">
            <a:off x="4267200" y="3733800"/>
            <a:ext cx="3124200" cy="3810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81e23991c586923b784f1e5543b614c.jpg"/>
          <p:cNvPicPr>
            <a:picLocks noChangeAspect="1"/>
          </p:cNvPicPr>
          <p:nvPr/>
        </p:nvPicPr>
        <p:blipFill>
          <a:blip r:embed="rId2">
            <a:grayscl/>
          </a:blip>
          <a:srcRect l="48201" t="17870" r="28419" b="27778"/>
          <a:stretch>
            <a:fillRect/>
          </a:stretch>
        </p:blipFill>
        <p:spPr>
          <a:xfrm>
            <a:off x="1981200" y="1600200"/>
            <a:ext cx="1828800" cy="3440723"/>
          </a:xfrm>
          <a:prstGeom prst="rect">
            <a:avLst/>
          </a:prstGeom>
        </p:spPr>
      </p:pic>
      <p:cxnSp>
        <p:nvCxnSpPr>
          <p:cNvPr id="3" name="Прямая со стрелкой 2"/>
          <p:cNvCxnSpPr/>
          <p:nvPr/>
        </p:nvCxnSpPr>
        <p:spPr>
          <a:xfrm rot="10800000" flipV="1">
            <a:off x="3200400" y="2743200"/>
            <a:ext cx="2819400" cy="762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10800000" flipV="1">
            <a:off x="3733800" y="3657600"/>
            <a:ext cx="2209800" cy="2286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43600" y="3429000"/>
            <a:ext cx="2502801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Околоплодник </a:t>
            </a:r>
            <a:endParaRPr lang="ru-RU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0" y="2438400"/>
            <a:ext cx="930832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семя</a:t>
            </a:r>
            <a:endParaRPr lang="ru-RU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057400" y="609600"/>
            <a:ext cx="6005683" cy="584775"/>
          </a:xfrm>
          <a:prstGeom prst="rect">
            <a:avLst/>
          </a:prstGeom>
          <a:solidFill>
            <a:srgbClr val="99FF66"/>
          </a:solidFill>
          <a:ln>
            <a:solidFill>
              <a:srgbClr val="008A00"/>
            </a:solidFill>
          </a:ln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Строение плода у подсолнуха   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09600" y="1600200"/>
            <a:ext cx="8136000" cy="2304000"/>
          </a:xfrm>
          <a:prstGeom prst="rect">
            <a:avLst/>
          </a:prstGeom>
          <a:solidFill>
            <a:srgbClr val="C7DAA2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Вывод: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плоды обеспечивают развитие семян и способствуют их распространению по земной поверхности.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152400"/>
            <a:ext cx="4284000" cy="523220"/>
          </a:xfrm>
          <a:prstGeom prst="rect">
            <a:avLst/>
          </a:prstGeom>
          <a:solidFill>
            <a:srgbClr val="99FF66"/>
          </a:solidFill>
          <a:ln>
            <a:solidFill>
              <a:srgbClr val="008A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Типы плодов растений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Types_fruit_plants_1.jpg"/>
          <p:cNvPicPr>
            <a:picLocks noChangeAspect="1"/>
          </p:cNvPicPr>
          <p:nvPr/>
        </p:nvPicPr>
        <p:blipFill>
          <a:blip r:embed="rId2" cstate="print"/>
          <a:srcRect l="7093" t="33609" r="50467" b="9916"/>
          <a:stretch>
            <a:fillRect/>
          </a:stretch>
        </p:blipFill>
        <p:spPr>
          <a:xfrm>
            <a:off x="-28576" y="2133600"/>
            <a:ext cx="4452940" cy="4191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0" y="1066800"/>
            <a:ext cx="1600200" cy="609600"/>
          </a:xfrm>
          <a:prstGeom prst="rect">
            <a:avLst/>
          </a:prstGeom>
          <a:noFill/>
        </p:spPr>
        <p:txBody>
          <a:bodyPr wrap="none" rtlCol="0">
            <a:prstTxWarp prst="textDeflate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Сухие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0" y="1066800"/>
            <a:ext cx="1447800" cy="521732"/>
          </a:xfrm>
          <a:prstGeom prst="rect">
            <a:avLst/>
          </a:prstGeom>
          <a:noFill/>
        </p:spPr>
        <p:txBody>
          <a:bodyPr wrap="none" rtlCol="0">
            <a:prstTxWarp prst="textStop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Сочные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rot="16200000" flipH="1">
            <a:off x="6400800" y="762000"/>
            <a:ext cx="4572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>
            <a:off x="2628900" y="800100"/>
            <a:ext cx="5334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5905500" y="1638300"/>
            <a:ext cx="4572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7277100" y="1638300"/>
            <a:ext cx="4572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1562100" y="1638300"/>
            <a:ext cx="4572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6200000" flipH="1">
            <a:off x="2971800" y="1676400"/>
            <a:ext cx="4572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9" name="Рисунок 28" descr="Types_fruit_plants_1.jpg"/>
          <p:cNvPicPr>
            <a:picLocks noChangeAspect="1"/>
          </p:cNvPicPr>
          <p:nvPr/>
        </p:nvPicPr>
        <p:blipFill>
          <a:blip r:embed="rId2" cstate="print"/>
          <a:srcRect l="51313" t="33456" r="7108" b="9940"/>
          <a:stretch>
            <a:fillRect/>
          </a:stretch>
        </p:blipFill>
        <p:spPr>
          <a:xfrm>
            <a:off x="4800600" y="2133600"/>
            <a:ext cx="4343400" cy="41820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19400" y="304800"/>
            <a:ext cx="4322915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Разнообразие плодов 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" y="990600"/>
          <a:ext cx="9143998" cy="5638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19198"/>
                <a:gridCol w="1567544"/>
                <a:gridCol w="1132114"/>
                <a:gridCol w="1170554"/>
                <a:gridCol w="1013647"/>
                <a:gridCol w="754941"/>
                <a:gridCol w="1143000"/>
                <a:gridCol w="1143000"/>
              </a:tblGrid>
              <a:tr h="29785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 Сухие</a:t>
                      </a:r>
                      <a:endParaRPr lang="ru-RU" sz="1600" b="1" dirty="0">
                        <a:solidFill>
                          <a:srgbClr val="61616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 Сочные</a:t>
                      </a:r>
                      <a:endParaRPr lang="ru-RU" sz="1600" b="1" dirty="0">
                        <a:solidFill>
                          <a:srgbClr val="61616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632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Односемянные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 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Многосемянные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Односемянные 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Многосемянные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560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Название плода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Название растения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Название плода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Название растения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Название плода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Название растения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Название плода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Название растения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</a:tr>
              <a:tr h="8659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linkClick r:id="rId2" action="ppaction://hlinksldjump"/>
                        </a:rPr>
                        <a:t>орех</a:t>
                      </a:r>
                      <a:br>
                        <a:rPr lang="ru-RU" sz="16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linkClick r:id="rId2" action="ppaction://hlinksldjump"/>
                        </a:rPr>
                      </a:br>
                      <a:r>
                        <a:rPr lang="ru-RU" sz="16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linkClick r:id="rId2" action="ppaction://hlinksldjump"/>
                        </a:rPr>
                        <a:t>орешек</a:t>
                      </a:r>
                      <a:endParaRPr lang="ru-RU" sz="16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лещина, лотос</a:t>
                      </a:r>
                      <a:r>
                        <a:rPr lang="ru-RU" sz="1600" dirty="0"/>
                        <a:t>, липа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hlinkClick r:id="rId3" action="ppaction://hlinksldjump"/>
                        </a:rPr>
                        <a:t>боб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горох, фасоль, бобы,  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sng" dirty="0" smtClean="0">
                          <a:solidFill>
                            <a:srgbClr val="C00000"/>
                          </a:solidFill>
                          <a:hlinkClick r:id="rId4" action="ppaction://hlinksldjump"/>
                        </a:rPr>
                        <a:t>костянка</a:t>
                      </a:r>
                      <a:r>
                        <a:rPr lang="ru-RU" sz="1600" b="0" i="0" u="sng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600" dirty="0" smtClean="0"/>
                        <a:t> </a:t>
                      </a:r>
                      <a:endParaRPr lang="ru-RU" sz="1600" dirty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вишня,  слива, 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 </a:t>
                      </a:r>
                      <a:r>
                        <a:rPr lang="ru-RU" sz="1600" dirty="0">
                          <a:hlinkClick r:id="rId5" action="ppaction://hlinksldjump"/>
                        </a:rPr>
                        <a:t>ягода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смородина, виноград</a:t>
                      </a:r>
                      <a:r>
                        <a:rPr lang="ru-RU" sz="1600" dirty="0" smtClean="0"/>
                        <a:t>,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</a:tr>
              <a:tr h="8659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/>
                        <a:t>желудь</a:t>
                      </a:r>
                      <a:endParaRPr lang="ru-RU" sz="1600" u="sng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дуб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 smtClean="0"/>
                        <a:t>стручок</a:t>
                      </a:r>
                      <a:r>
                        <a:rPr lang="ru-RU" sz="1600" u="sng" baseline="0" dirty="0" smtClean="0"/>
                        <a:t> </a:t>
                      </a:r>
                      <a:r>
                        <a:rPr lang="ru-RU" sz="1600" u="sng" dirty="0" err="1" smtClean="0"/>
                        <a:t>стручечек</a:t>
                      </a:r>
                      <a:endParaRPr lang="ru-RU" sz="1600" u="sng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капуста, редька, редис,  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hlinkClick r:id="rId6" action="ppaction://hlinksldjump"/>
                        </a:rPr>
                        <a:t>померанец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  апельсин, лимон, мандарин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</a:tr>
              <a:tr h="9148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hlinkClick r:id="rId7" action="ppaction://hlinksldjump"/>
                        </a:rPr>
                        <a:t>семянка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одуванчик, подсолнечник,   василек 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hlinkClick r:id="rId8" action="ppaction://hlinksldjump"/>
                        </a:rPr>
                        <a:t>коробочка</a:t>
                      </a:r>
                      <a:endParaRPr lang="ru-RU" sz="1600" dirty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мак, тюльпан, белена,  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/>
                        <a:t>яблоко (яблочко)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/>
                        <a:t> </a:t>
                      </a:r>
                      <a:endParaRPr lang="ru-RU" sz="1600" u="sng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яблоня, рябина,   груша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</a:tr>
              <a:tr h="7519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/>
                        <a:t>зерновка</a:t>
                      </a:r>
                      <a:endParaRPr lang="ru-RU" sz="1600" u="sng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пшеница, рис, кукуруза, просо 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9536" marR="9536" marT="9536" marB="9536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304800" y="304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24200" y="609600"/>
            <a:ext cx="3605346" cy="523220"/>
          </a:xfrm>
          <a:prstGeom prst="rect">
            <a:avLst/>
          </a:prstGeom>
          <a:solidFill>
            <a:srgbClr val="99FF66"/>
          </a:solidFill>
          <a:ln>
            <a:solidFill>
              <a:srgbClr val="008A00"/>
            </a:solidFill>
          </a:ln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</a:rPr>
              <a:t>Физкультминутка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09800" y="19812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 descr="iппч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600199"/>
            <a:ext cx="1600200" cy="1519177"/>
          </a:xfrm>
          <a:prstGeom prst="rect">
            <a:avLst/>
          </a:prstGeom>
        </p:spPr>
      </p:pic>
      <p:pic>
        <p:nvPicPr>
          <p:cNvPr id="6" name="Рисунок 5" descr="iываи.jpg"/>
          <p:cNvPicPr>
            <a:picLocks noChangeAspect="1"/>
          </p:cNvPicPr>
          <p:nvPr/>
        </p:nvPicPr>
        <p:blipFill>
          <a:blip r:embed="rId3" cstate="print"/>
          <a:srcRect l="11985" r="4120"/>
          <a:stretch>
            <a:fillRect/>
          </a:stretch>
        </p:blipFill>
        <p:spPr>
          <a:xfrm>
            <a:off x="990600" y="3429000"/>
            <a:ext cx="2133600" cy="1428750"/>
          </a:xfrm>
          <a:prstGeom prst="rect">
            <a:avLst/>
          </a:prstGeom>
        </p:spPr>
      </p:pic>
      <p:pic>
        <p:nvPicPr>
          <p:cNvPr id="7" name="Рисунок 6" descr="iывв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1600200"/>
            <a:ext cx="1905000" cy="1428750"/>
          </a:xfrm>
          <a:prstGeom prst="rect">
            <a:avLst/>
          </a:prstGeom>
        </p:spPr>
      </p:pic>
      <p:pic>
        <p:nvPicPr>
          <p:cNvPr id="8" name="Рисунок 7" descr="iлл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33600" y="5181600"/>
            <a:ext cx="1562100" cy="1428750"/>
          </a:xfrm>
          <a:prstGeom prst="rect">
            <a:avLst/>
          </a:prstGeom>
        </p:spPr>
      </p:pic>
      <p:pic>
        <p:nvPicPr>
          <p:cNvPr id="9" name="Рисунок 8" descr="iтттмит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114800" y="3581400"/>
            <a:ext cx="2247900" cy="1428750"/>
          </a:xfrm>
          <a:prstGeom prst="rect">
            <a:avLst/>
          </a:prstGeom>
        </p:spPr>
      </p:pic>
      <p:pic>
        <p:nvPicPr>
          <p:cNvPr id="10" name="Рисунок 9" descr="iчяф.jpg"/>
          <p:cNvPicPr>
            <a:picLocks noChangeAspect="1"/>
          </p:cNvPicPr>
          <p:nvPr/>
        </p:nvPicPr>
        <p:blipFill>
          <a:blip r:embed="rId7" cstate="print"/>
          <a:srcRect r="24910"/>
          <a:stretch>
            <a:fillRect/>
          </a:stretch>
        </p:blipFill>
        <p:spPr>
          <a:xfrm>
            <a:off x="6705600" y="1752600"/>
            <a:ext cx="1981200" cy="1428750"/>
          </a:xfrm>
          <a:prstGeom prst="rect">
            <a:avLst/>
          </a:prstGeom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58000" y="3733800"/>
            <a:ext cx="1981200" cy="2363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152400" y="1600200"/>
            <a:ext cx="8991600" cy="440120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Работать за столом следует аккуратно.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Не делать резких движений.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Осторожно пользоваться режущим инструментом (скальпелем). Пальцами держать объект так, что бы не порезаться.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В случае пореза, обратиться к 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лаборанту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Рабочее место держать в порядке, предметы не разбрасывать.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После выполнения работы, привести в порядок рабочее место.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95600" y="457200"/>
            <a:ext cx="43434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2800" b="1" u="sng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Инструкция по технике безопасности</a:t>
            </a:r>
            <a:endParaRPr lang="ru-RU" sz="2800" u="sng" dirty="0" smtClean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228600" y="1143000"/>
            <a:ext cx="8763000" cy="44935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научиться определять виды плодов.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Оборудование</a:t>
            </a:r>
            <a:r>
              <a:rPr kumimoji="0" lang="ru-RU" sz="2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набор плодов (слива, </a:t>
            </a:r>
            <a:r>
              <a:rPr lang="ru-RU" sz="2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клюква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яблоко, арахис, фундук, акация), салфетка, бланк 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отчета, бланк с правилами техники безопасности, определитель плодов.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ХОД </a:t>
            </a:r>
            <a:r>
              <a:rPr kumimoji="0" lang="ru-RU" sz="2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РАБОТЫ:</a:t>
            </a:r>
            <a:endParaRPr kumimoji="0" lang="ru-RU" sz="2600" b="1" i="0" u="sng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Внимательно прочитайте карточку-определитель плодов.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Рассмотрите определяемый плод. Определите вид околоплодника (сухой или сочный).</a:t>
            </a:r>
            <a:r>
              <a:rPr lang="ru-RU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осмотрите, срастается или нет околоплодник с семенем.</a:t>
            </a:r>
            <a:r>
              <a:rPr lang="ru-RU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определителю плодов определите вид плода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Выводы 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запишите в бланк-отчет.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После работы, приведите в порядок рабочее место.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62200" y="152400"/>
            <a:ext cx="5076000" cy="90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Лабораторная работа</a:t>
            </a:r>
          </a:p>
          <a:p>
            <a:pPr lvl="0"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«Определение видов плодов»</a:t>
            </a:r>
            <a:endParaRPr lang="ru-RU" sz="2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2590800" y="533400"/>
            <a:ext cx="4932000" cy="64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Карточка 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определитель плодов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44000" y="1447800"/>
            <a:ext cx="9000000" cy="52937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Если околоплодник сочный, смотри п.2, если сухой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смотри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п.5.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61616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Многосемянной плод с сочным околоплодником и тонкой кожицей. Семена погружены в сочную мякоть околоплодника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ЯГОДА.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61616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Односемянной плод с сочным околоплодником, в центре находится одно семя (косточка)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КОСТЯНКА.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61616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Сочный плод с мякотью, покрытый кожицей, но семена лежат в пленчатых сухих камерах - ЯБЛОКО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61616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Околоплодник жесткий, деревянистый, семя лежит свободно -ОРЕХ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61616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 Многосемянной плод с сухим кожистым околоплодником,  не сросшимся с семенами -БОБ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04800" y="1600200"/>
          <a:ext cx="8686800" cy="4674873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854236"/>
                <a:gridCol w="1944188"/>
                <a:gridCol w="2516776"/>
                <a:gridCol w="1371600"/>
              </a:tblGrid>
              <a:tr h="15114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Название</a:t>
                      </a:r>
                      <a:br>
                        <a:rPr lang="ru-RU" sz="2400" dirty="0"/>
                      </a:br>
                      <a:r>
                        <a:rPr lang="ru-RU" sz="2400" dirty="0"/>
                        <a:t>плода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Сухой</a:t>
                      </a:r>
                      <a:br>
                        <a:rPr lang="ru-RU" sz="2400" dirty="0"/>
                      </a:br>
                      <a:r>
                        <a:rPr lang="ru-RU" sz="2400" dirty="0"/>
                        <a:t>или сочный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Односемянной </a:t>
                      </a:r>
                      <a:br>
                        <a:rPr lang="ru-RU" sz="2400" dirty="0"/>
                      </a:br>
                      <a:r>
                        <a:rPr lang="ru-RU" sz="2400" dirty="0"/>
                        <a:t>или многосемянной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Вид</a:t>
                      </a:r>
                      <a:br>
                        <a:rPr lang="ru-RU" sz="2400" dirty="0"/>
                      </a:br>
                      <a:r>
                        <a:rPr lang="ru-RU" sz="2400" dirty="0"/>
                        <a:t>плода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</a:tr>
              <a:tr h="506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1. слива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 </a:t>
                      </a:r>
                      <a:endParaRPr lang="ru-RU" sz="240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 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 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</a:tr>
              <a:tr h="506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2. </a:t>
                      </a:r>
                      <a:r>
                        <a:rPr lang="ru-RU" sz="2400" dirty="0" smtClean="0"/>
                        <a:t>клюква 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 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 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 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</a:tr>
              <a:tr h="506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3</a:t>
                      </a:r>
                      <a:r>
                        <a:rPr lang="ru-RU" sz="2400" dirty="0" smtClean="0"/>
                        <a:t>. фундук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 </a:t>
                      </a:r>
                      <a:endParaRPr lang="ru-RU" sz="240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 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 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</a:tr>
              <a:tr h="548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4. арахис</a:t>
                      </a:r>
                      <a:endParaRPr lang="ru-RU" sz="240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548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/>
                        <a:t>5. яблоко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548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/>
                        <a:t>6. акация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</a:tbl>
          </a:graphicData>
        </a:graphic>
      </p:graphicFrame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3810000" y="609600"/>
            <a:ext cx="2592000" cy="540000"/>
          </a:xfrm>
          <a:prstGeom prst="rect">
            <a:avLst/>
          </a:prstGeom>
          <a:solidFill>
            <a:srgbClr val="CCFF99"/>
          </a:solidFill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БЛАНК-ОТЧЁТ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1066800" y="5181600"/>
            <a:ext cx="7924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28600" y="1828800"/>
          <a:ext cx="8763000" cy="4190999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613526"/>
                <a:gridCol w="1844842"/>
                <a:gridCol w="2690395"/>
                <a:gridCol w="1614237"/>
              </a:tblGrid>
              <a:tr h="13912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Название</a:t>
                      </a:r>
                      <a:br>
                        <a:rPr lang="ru-RU" sz="2400" dirty="0"/>
                      </a:br>
                      <a:r>
                        <a:rPr lang="ru-RU" sz="2400" dirty="0"/>
                        <a:t>плода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Сухой</a:t>
                      </a:r>
                      <a:br>
                        <a:rPr lang="ru-RU" sz="2400" dirty="0"/>
                      </a:br>
                      <a:r>
                        <a:rPr lang="ru-RU" sz="2400" dirty="0"/>
                        <a:t>или сочный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Односемянной </a:t>
                      </a:r>
                      <a:br>
                        <a:rPr lang="ru-RU" sz="2400" dirty="0"/>
                      </a:br>
                      <a:r>
                        <a:rPr lang="ru-RU" sz="2400" dirty="0"/>
                        <a:t>или многосемянной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Вид</a:t>
                      </a:r>
                      <a:br>
                        <a:rPr lang="ru-RU" sz="2400" dirty="0"/>
                      </a:br>
                      <a:r>
                        <a:rPr lang="ru-RU" sz="2400" dirty="0"/>
                        <a:t>плода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</a:tr>
              <a:tr h="4661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1. слива</a:t>
                      </a:r>
                      <a:endParaRPr lang="ru-RU" sz="240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 </a:t>
                      </a:r>
                      <a:r>
                        <a:rPr lang="ru-RU" sz="2400" dirty="0" smtClean="0"/>
                        <a:t>сочный 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о</a:t>
                      </a:r>
                      <a:r>
                        <a:rPr lang="ru-RU" sz="2400" dirty="0" smtClean="0"/>
                        <a:t>дносемянной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 </a:t>
                      </a:r>
                      <a:r>
                        <a:rPr lang="ru-RU" sz="2400" dirty="0" smtClean="0"/>
                        <a:t>костянка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</a:tr>
              <a:tr h="4661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2. </a:t>
                      </a:r>
                      <a:r>
                        <a:rPr lang="ru-RU" sz="2400" dirty="0" smtClean="0"/>
                        <a:t>клюква 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 </a:t>
                      </a:r>
                      <a:r>
                        <a:rPr lang="ru-RU" sz="2400" dirty="0" smtClean="0"/>
                        <a:t>сочный  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многосемянной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 </a:t>
                      </a:r>
                      <a:r>
                        <a:rPr lang="ru-RU" sz="2400" dirty="0" smtClean="0"/>
                        <a:t>ягода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</a:tr>
              <a:tr h="4661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3</a:t>
                      </a:r>
                      <a:r>
                        <a:rPr lang="ru-RU" sz="2400" dirty="0" smtClean="0"/>
                        <a:t>. фундук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 </a:t>
                      </a:r>
                      <a:r>
                        <a:rPr lang="ru-RU" sz="2400" dirty="0" smtClean="0"/>
                        <a:t>сухой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/>
                        <a:t>односемянной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 </a:t>
                      </a:r>
                      <a:r>
                        <a:rPr lang="ru-RU" sz="2400" dirty="0" smtClean="0"/>
                        <a:t>орех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</a:tr>
              <a:tr h="4671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4. арахис</a:t>
                      </a:r>
                      <a:endParaRPr lang="ru-RU" sz="240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2400" dirty="0" smtClean="0"/>
                        <a:t> сухой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многосемянной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2400" dirty="0" smtClean="0"/>
                        <a:t>боб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4671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/>
                        <a:t>5. яблоко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 сочный 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многосемянной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2400" dirty="0" smtClean="0"/>
                        <a:t>яблоко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4671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/>
                        <a:t>6. акация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2400" dirty="0" smtClean="0"/>
                        <a:t> сухой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многосемянной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2400" dirty="0" smtClean="0"/>
                        <a:t>боб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</a:tbl>
          </a:graphicData>
        </a:graphic>
      </p:graphicFrame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3429000" y="838200"/>
            <a:ext cx="2664000" cy="576000"/>
          </a:xfrm>
          <a:prstGeom prst="rect">
            <a:avLst/>
          </a:prstGeom>
          <a:solidFill>
            <a:srgbClr val="CCFF99"/>
          </a:solidFill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БЛАНК-ОТЧЁТ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" y="1752600"/>
            <a:ext cx="8763000" cy="34163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Вывод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Плоды бывают сочные и сухие, односемянные и многосемянные. Огромное разнообразие плодов у растений обусловлено выработкой в процессе их исторического развития приспособлений к распространению семян.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5800" y="2209800"/>
            <a:ext cx="7632000" cy="1332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ru-RU" sz="4400" b="1" dirty="0" smtClean="0"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К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ак распространяются плоды</a:t>
            </a:r>
            <a:r>
              <a:rPr lang="ru-RU" sz="4400" b="1" dirty="0" smtClean="0"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?</a:t>
            </a:r>
            <a:endParaRPr kumimoji="0" lang="ru-RU" sz="4400" b="1" i="0" u="none" strike="noStrike" cap="none" normalizeH="0" baseline="0" dirty="0" smtClean="0">
              <a:ln>
                <a:noFill/>
              </a:ln>
              <a:effectLst/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4" name="Управляющая кнопка: справка 3">
            <a:hlinkClick r:id="" action="ppaction://noaction" highlightClick="1"/>
          </p:cNvPr>
          <p:cNvSpPr/>
          <p:nvPr/>
        </p:nvSpPr>
        <p:spPr>
          <a:xfrm>
            <a:off x="228600" y="152400"/>
            <a:ext cx="1524000" cy="1371600"/>
          </a:xfrm>
          <a:prstGeom prst="actionButtonHelp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62200" y="0"/>
            <a:ext cx="5867400" cy="685800"/>
          </a:xfrm>
          <a:prstGeom prst="rect">
            <a:avLst/>
          </a:prstGeom>
        </p:spPr>
        <p:txBody>
          <a:bodyPr wrap="none">
            <a:prstTxWarp prst="textChevronInverted">
              <a:avLst/>
            </a:prstTxWarp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Распространение плодов и семян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295400"/>
            <a:ext cx="1143000" cy="381000"/>
          </a:xfrm>
          <a:prstGeom prst="rect">
            <a:avLst/>
          </a:prstGeom>
          <a:noFill/>
        </p:spPr>
        <p:txBody>
          <a:bodyPr wrap="none" rtlCol="0">
            <a:prstTxWarp prst="textCanUp">
              <a:avLst/>
            </a:prstTxWarp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водой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1371600"/>
            <a:ext cx="1371600" cy="304800"/>
          </a:xfrm>
          <a:prstGeom prst="rect">
            <a:avLst/>
          </a:prstGeom>
          <a:noFill/>
        </p:spPr>
        <p:txBody>
          <a:bodyPr wrap="square" rtlCol="0">
            <a:prstTxWarp prst="textDeflate">
              <a:avLst/>
            </a:prstTxWarp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ветром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0" y="1371600"/>
            <a:ext cx="1676400" cy="304800"/>
          </a:xfrm>
          <a:prstGeom prst="rect">
            <a:avLst/>
          </a:prstGeom>
          <a:noFill/>
        </p:spPr>
        <p:txBody>
          <a:bodyPr wrap="square" rtlCol="0">
            <a:prstTxWarp prst="textTriangle">
              <a:avLst/>
            </a:prstTxWarp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животными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0" y="1295400"/>
            <a:ext cx="2743200" cy="445532"/>
          </a:xfrm>
          <a:prstGeom prst="rect">
            <a:avLst/>
          </a:prstGeom>
          <a:noFill/>
        </p:spPr>
        <p:txBody>
          <a:bodyPr wrap="none" rtlCol="0">
            <a:prstTxWarp prst="textDeflateTop">
              <a:avLst/>
            </a:prstTxWarp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саморазбрасывание</a:t>
            </a:r>
            <a:endParaRPr lang="ru-RU" dirty="0">
              <a:solidFill>
                <a:srgbClr val="002060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rot="16200000" flipH="1">
            <a:off x="6515100" y="876300"/>
            <a:ext cx="76200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0800000" flipV="1">
            <a:off x="1143000" y="533400"/>
            <a:ext cx="13716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2762250" y="819150"/>
            <a:ext cx="533400" cy="419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4381897" y="952103"/>
            <a:ext cx="53419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3" name="Picture 28" descr="Рисунок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752600"/>
            <a:ext cx="1219200" cy="1579531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</p:spPr>
      </p:pic>
      <p:pic>
        <p:nvPicPr>
          <p:cNvPr id="24" name="Picture 18" descr="{4A8E51EA-6A87-45FC-BD4F-2F8FCF994AE1}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1905000"/>
            <a:ext cx="533400" cy="561425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1981200" y="3276600"/>
            <a:ext cx="12622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одуванчик</a:t>
            </a:r>
            <a:endParaRPr lang="ru-RU" sz="1600" b="1" dirty="0"/>
          </a:p>
        </p:txBody>
      </p:sp>
      <p:pic>
        <p:nvPicPr>
          <p:cNvPr id="26" name="Picture 31" descr="Рисунок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1" y="3581400"/>
            <a:ext cx="1600200" cy="1088509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2819400" y="3581400"/>
            <a:ext cx="6568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клён</a:t>
            </a:r>
            <a:endParaRPr lang="ru-RU" sz="1600" b="1" dirty="0"/>
          </a:p>
        </p:txBody>
      </p:sp>
      <p:pic>
        <p:nvPicPr>
          <p:cNvPr id="28" name="Picture 29" descr="Рисунок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28800" y="4800600"/>
            <a:ext cx="1277937" cy="1648724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2590800" y="6096000"/>
            <a:ext cx="5490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ива</a:t>
            </a:r>
            <a:endParaRPr lang="ru-RU" sz="1600" b="1" dirty="0"/>
          </a:p>
        </p:txBody>
      </p:sp>
      <p:pic>
        <p:nvPicPr>
          <p:cNvPr id="31" name="Picture 25" descr="Рисунок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62400" y="1828800"/>
            <a:ext cx="1217913" cy="1447800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</p:spPr>
      </p:pic>
      <p:pic>
        <p:nvPicPr>
          <p:cNvPr id="32" name="Picture 27" descr="Рисунок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14800" y="3429000"/>
            <a:ext cx="134431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5105400" y="2819400"/>
            <a:ext cx="7904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лопух</a:t>
            </a:r>
            <a:endParaRPr lang="ru-RU" sz="1600" b="1" dirty="0"/>
          </a:p>
        </p:txBody>
      </p:sp>
      <p:pic>
        <p:nvPicPr>
          <p:cNvPr id="34" name="Picture 23" descr="Копия (2) Рисунок2"/>
          <p:cNvPicPr>
            <a:picLocks noChangeAspect="1" noChangeArrowheads="1"/>
          </p:cNvPicPr>
          <p:nvPr/>
        </p:nvPicPr>
        <p:blipFill>
          <a:blip r:embed="rId8" cstate="print">
            <a:lum bright="-8000" contrast="12000"/>
          </a:blip>
          <a:srcRect l="-14607" t="-3741" r="-14607" b="-3741"/>
          <a:stretch>
            <a:fillRect/>
          </a:stretch>
        </p:blipFill>
        <p:spPr bwMode="auto">
          <a:xfrm>
            <a:off x="3810000" y="3429000"/>
            <a:ext cx="844285" cy="685800"/>
          </a:xfrm>
          <a:prstGeom prst="rect">
            <a:avLst/>
          </a:prstGeom>
          <a:solidFill>
            <a:schemeClr val="bg1"/>
          </a:solidFill>
          <a:ln w="9525">
            <a:solidFill>
              <a:srgbClr val="006600"/>
            </a:solidFill>
            <a:miter lim="800000"/>
            <a:headEnd/>
            <a:tailEnd/>
          </a:ln>
        </p:spPr>
      </p:pic>
      <p:sp>
        <p:nvSpPr>
          <p:cNvPr id="35" name="TextBox 34"/>
          <p:cNvSpPr txBox="1"/>
          <p:nvPr/>
        </p:nvSpPr>
        <p:spPr>
          <a:xfrm>
            <a:off x="3352800" y="4724400"/>
            <a:ext cx="8996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череда</a:t>
            </a:r>
            <a:endParaRPr lang="ru-RU" sz="1600" b="1" dirty="0"/>
          </a:p>
        </p:txBody>
      </p:sp>
      <p:pic>
        <p:nvPicPr>
          <p:cNvPr id="36" name="Picture 22" descr="Рисунок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48400" y="1828800"/>
            <a:ext cx="1429599" cy="1371600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</p:spPr>
      </p:pic>
      <p:sp>
        <p:nvSpPr>
          <p:cNvPr id="37" name="TextBox 36"/>
          <p:cNvSpPr txBox="1"/>
          <p:nvPr/>
        </p:nvSpPr>
        <p:spPr>
          <a:xfrm>
            <a:off x="5943600" y="3200400"/>
            <a:ext cx="20238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Бешенный огурец</a:t>
            </a:r>
            <a:endParaRPr lang="ru-RU" sz="1600" b="1" dirty="0"/>
          </a:p>
        </p:txBody>
      </p:sp>
      <p:pic>
        <p:nvPicPr>
          <p:cNvPr id="38" name="Picture 23" descr="Рисунок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72200" y="3505200"/>
            <a:ext cx="1600200" cy="1307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38"/>
          <p:cNvSpPr txBox="1"/>
          <p:nvPr/>
        </p:nvSpPr>
        <p:spPr>
          <a:xfrm>
            <a:off x="6324600" y="4800600"/>
            <a:ext cx="1279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недотрога </a:t>
            </a:r>
            <a:endParaRPr lang="ru-RU" sz="1600" b="1" dirty="0"/>
          </a:p>
        </p:txBody>
      </p:sp>
      <p:pic>
        <p:nvPicPr>
          <p:cNvPr id="40" name="Picture 25" descr="Рисунок2"/>
          <p:cNvPicPr>
            <a:picLocks noChangeAspect="1" noChangeArrowheads="1"/>
          </p:cNvPicPr>
          <p:nvPr/>
        </p:nvPicPr>
        <p:blipFill>
          <a:blip r:embed="rId11" cstate="print"/>
          <a:srcRect l="54166" t="13106" r="4167" b="24641"/>
          <a:stretch>
            <a:fillRect/>
          </a:stretch>
        </p:blipFill>
        <p:spPr bwMode="auto">
          <a:xfrm>
            <a:off x="6096000" y="5105400"/>
            <a:ext cx="1524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TextBox 40"/>
          <p:cNvSpPr txBox="1"/>
          <p:nvPr/>
        </p:nvSpPr>
        <p:spPr>
          <a:xfrm>
            <a:off x="6934200" y="6096000"/>
            <a:ext cx="75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горох</a:t>
            </a:r>
            <a:endParaRPr lang="ru-RU" sz="1600" b="1" dirty="0"/>
          </a:p>
        </p:txBody>
      </p:sp>
      <p:pic>
        <p:nvPicPr>
          <p:cNvPr id="42" name="Picture 1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657600" y="5181600"/>
            <a:ext cx="1905000" cy="1313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3" cstate="print"/>
          <a:srcRect l="4167" b="5556"/>
          <a:stretch>
            <a:fillRect/>
          </a:stretch>
        </p:blipFill>
        <p:spPr bwMode="auto">
          <a:xfrm>
            <a:off x="152400" y="1752600"/>
            <a:ext cx="1600200" cy="1182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14" cstate="print"/>
          <a:srcRect l="-80" t="20540" r="70660" b="46656"/>
          <a:stretch>
            <a:fillRect/>
          </a:stretch>
        </p:blipFill>
        <p:spPr bwMode="auto">
          <a:xfrm>
            <a:off x="152400" y="3505200"/>
            <a:ext cx="1600200" cy="1406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extBox 44"/>
          <p:cNvSpPr txBox="1"/>
          <p:nvPr/>
        </p:nvSpPr>
        <p:spPr>
          <a:xfrm>
            <a:off x="304800" y="4953000"/>
            <a:ext cx="1165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кувшинка</a:t>
            </a:r>
            <a:endParaRPr lang="ru-RU" sz="16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0" y="2971800"/>
            <a:ext cx="20686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Кокосовая пальма</a:t>
            </a:r>
            <a:endParaRPr lang="ru-RU" sz="16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8305800" y="1828800"/>
            <a:ext cx="568492" cy="457200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49" name="Прямая со стрелкой 48"/>
          <p:cNvCxnSpPr/>
          <p:nvPr/>
        </p:nvCxnSpPr>
        <p:spPr>
          <a:xfrm rot="16200000" flipH="1">
            <a:off x="7848600" y="914400"/>
            <a:ext cx="12192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848600" y="1905000"/>
            <a:ext cx="1295400" cy="304800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человеком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" name="Picture 22" descr="Копия (3) Рисунок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876800" y="1905000"/>
            <a:ext cx="838200" cy="733425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</p:spPr>
      </p:pic>
      <p:pic>
        <p:nvPicPr>
          <p:cNvPr id="59" name="Picture 4" descr="D:\Olga\1\7.JPG"/>
          <p:cNvPicPr>
            <a:picLocks noChangeAspect="1" noChangeArrowheads="1"/>
          </p:cNvPicPr>
          <p:nvPr/>
        </p:nvPicPr>
        <p:blipFill>
          <a:blip r:embed="rId16" cstate="print"/>
          <a:srcRect l="56934" t="45784" r="28467" b="31492"/>
          <a:stretch>
            <a:fillRect/>
          </a:stretch>
        </p:blipFill>
        <p:spPr bwMode="auto">
          <a:xfrm>
            <a:off x="8001000" y="2438400"/>
            <a:ext cx="99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TextBox 59"/>
          <p:cNvSpPr txBox="1"/>
          <p:nvPr/>
        </p:nvSpPr>
        <p:spPr>
          <a:xfrm>
            <a:off x="8077200" y="3581400"/>
            <a:ext cx="8712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огурец</a:t>
            </a:r>
            <a:endParaRPr lang="ru-RU" sz="1600" b="1" dirty="0"/>
          </a:p>
        </p:txBody>
      </p:sp>
      <p:pic>
        <p:nvPicPr>
          <p:cNvPr id="62" name="Picture 3" descr="D:\Olga\1\12.JPG"/>
          <p:cNvPicPr>
            <a:picLocks noChangeAspect="1" noChangeArrowheads="1"/>
          </p:cNvPicPr>
          <p:nvPr/>
        </p:nvPicPr>
        <p:blipFill>
          <a:blip r:embed="rId17" cstate="print"/>
          <a:srcRect l="55313" t="80850" r="33020" b="640"/>
          <a:stretch>
            <a:fillRect/>
          </a:stretch>
        </p:blipFill>
        <p:spPr bwMode="auto">
          <a:xfrm>
            <a:off x="7924800" y="4114800"/>
            <a:ext cx="1066800" cy="128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TextBox 62"/>
          <p:cNvSpPr txBox="1"/>
          <p:nvPr/>
        </p:nvSpPr>
        <p:spPr>
          <a:xfrm>
            <a:off x="8077200" y="5486400"/>
            <a:ext cx="75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горох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5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0" y="2286000"/>
            <a:ext cx="6516000" cy="122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/>
              <a:t>Где и как  человек использует плоды ?</a:t>
            </a:r>
            <a:endParaRPr lang="ru-RU" sz="4000" b="1" i="1" dirty="0"/>
          </a:p>
        </p:txBody>
      </p:sp>
      <p:sp>
        <p:nvSpPr>
          <p:cNvPr id="4" name="Управляющая кнопка: справка 3">
            <a:hlinkClick r:id="" action="ppaction://noaction" highlightClick="1"/>
          </p:cNvPr>
          <p:cNvSpPr/>
          <p:nvPr/>
        </p:nvSpPr>
        <p:spPr>
          <a:xfrm>
            <a:off x="228600" y="228600"/>
            <a:ext cx="1524000" cy="1371600"/>
          </a:xfrm>
          <a:prstGeom prst="actionButtonHelp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228600"/>
            <a:ext cx="3672000" cy="584775"/>
          </a:xfrm>
          <a:prstGeom prst="rect">
            <a:avLst/>
          </a:prstGeom>
          <a:solidFill>
            <a:srgbClr val="92D050"/>
          </a:solidFill>
          <a:ln w="19050">
            <a:solidFill>
              <a:srgbClr val="008A00"/>
            </a:solidFill>
          </a:ln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7030A0"/>
                </a:solidFill>
              </a:rPr>
              <a:t>Значение плодов</a:t>
            </a:r>
            <a:r>
              <a:rPr lang="ru-RU" sz="3200" i="1" dirty="0" smtClean="0"/>
              <a:t> </a:t>
            </a:r>
            <a:endParaRPr lang="ru-RU" sz="3200" i="1" dirty="0"/>
          </a:p>
        </p:txBody>
      </p:sp>
      <p:pic>
        <p:nvPicPr>
          <p:cNvPr id="3" name="Picture 18" descr="Рисунок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1200"/>
            <a:ext cx="172407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352800"/>
            <a:ext cx="1492504" cy="990600"/>
          </a:xfrm>
          <a:prstGeom prst="rect">
            <a:avLst/>
          </a:prstGeom>
        </p:spPr>
      </p:pic>
      <p:pic>
        <p:nvPicPr>
          <p:cNvPr id="5" name="Рисунок 4" descr="бусы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67600" y="1676400"/>
            <a:ext cx="1548598" cy="92331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2400" y="4267200"/>
            <a:ext cx="2819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620000" y="2514600"/>
            <a:ext cx="1163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осенние бусы</a:t>
            </a:r>
            <a:endParaRPr lang="en-US" sz="1200" dirty="0"/>
          </a:p>
        </p:txBody>
      </p:sp>
      <p:pic>
        <p:nvPicPr>
          <p:cNvPr id="8" name="Picture 4" descr="i_089"/>
          <p:cNvPicPr>
            <a:picLocks noChangeAspect="1" noChangeArrowheads="1"/>
          </p:cNvPicPr>
          <p:nvPr/>
        </p:nvPicPr>
        <p:blipFill>
          <a:blip r:embed="rId5" cstate="print"/>
          <a:srcRect l="19111" r="22084" b="24591"/>
          <a:stretch>
            <a:fillRect/>
          </a:stretch>
        </p:blipFill>
        <p:spPr bwMode="auto">
          <a:xfrm>
            <a:off x="7543800" y="2895600"/>
            <a:ext cx="1295400" cy="1392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i_032"/>
          <p:cNvPicPr>
            <a:picLocks noChangeAspect="1" noChangeArrowheads="1"/>
          </p:cNvPicPr>
          <p:nvPr/>
        </p:nvPicPr>
        <p:blipFill>
          <a:blip r:embed="rId6" cstate="print"/>
          <a:srcRect l="8163" t="1337" r="54422" b="38502"/>
          <a:stretch>
            <a:fillRect/>
          </a:stretch>
        </p:blipFill>
        <p:spPr bwMode="auto">
          <a:xfrm>
            <a:off x="5791200" y="3276600"/>
            <a:ext cx="15087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0" y="1219200"/>
            <a:ext cx="3200400" cy="707886"/>
          </a:xfrm>
          <a:prstGeom prst="rect">
            <a:avLst/>
          </a:prstGeom>
          <a:solidFill>
            <a:srgbClr val="99FF66"/>
          </a:solidFill>
          <a:ln w="12700">
            <a:solidFill>
              <a:srgbClr val="008A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i="1" u="sng" dirty="0" smtClean="0">
                <a:solidFill>
                  <a:srgbClr val="C00000"/>
                </a:solidFill>
              </a:rPr>
              <a:t>Пища для человека и животных</a:t>
            </a:r>
            <a:endParaRPr lang="en-US" sz="2000" b="1" i="1" u="sng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86200" y="1295400"/>
            <a:ext cx="1550361" cy="400110"/>
          </a:xfrm>
          <a:prstGeom prst="rect">
            <a:avLst/>
          </a:prstGeom>
          <a:solidFill>
            <a:srgbClr val="99FF66"/>
          </a:solidFill>
          <a:ln>
            <a:solidFill>
              <a:srgbClr val="008A00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 i="1" u="sng" dirty="0" smtClean="0">
                <a:solidFill>
                  <a:srgbClr val="C00000"/>
                </a:solidFill>
              </a:rPr>
              <a:t>Медицина</a:t>
            </a:r>
            <a:r>
              <a:rPr lang="ru-RU" sz="2000" b="1" i="1" dirty="0" smtClean="0">
                <a:solidFill>
                  <a:srgbClr val="C00000"/>
                </a:solidFill>
              </a:rPr>
              <a:t> </a:t>
            </a:r>
            <a:endParaRPr lang="en-US" sz="2000" b="1" i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0" y="1219200"/>
            <a:ext cx="1753878" cy="400110"/>
          </a:xfrm>
          <a:prstGeom prst="rect">
            <a:avLst/>
          </a:prstGeom>
          <a:solidFill>
            <a:srgbClr val="99FF66"/>
          </a:solidFill>
          <a:ln>
            <a:solidFill>
              <a:srgbClr val="008A00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 i="1" u="sng" dirty="0" smtClean="0">
                <a:solidFill>
                  <a:srgbClr val="C00000"/>
                </a:solidFill>
              </a:rPr>
              <a:t>Творчество</a:t>
            </a:r>
            <a:endParaRPr lang="en-US" sz="2000" b="1" i="1" u="sng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77000" y="2971800"/>
            <a:ext cx="987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сувениры</a:t>
            </a:r>
            <a:endParaRPr lang="en-US" sz="1400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6629400" y="762000"/>
            <a:ext cx="6858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0800000" flipV="1">
            <a:off x="1905000" y="838200"/>
            <a:ext cx="6858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endCxn id="12" idx="0"/>
          </p:cNvCxnSpPr>
          <p:nvPr/>
        </p:nvCxnSpPr>
        <p:spPr>
          <a:xfrm rot="16200000" flipH="1">
            <a:off x="4426190" y="1060209"/>
            <a:ext cx="381000" cy="893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0" name="Рисунок 19" descr="1d7cd901b731d71038164d1efe.jpg"/>
          <p:cNvPicPr>
            <a:picLocks noChangeAspect="1"/>
          </p:cNvPicPr>
          <p:nvPr/>
        </p:nvPicPr>
        <p:blipFill>
          <a:blip r:embed="rId7" cstate="print"/>
          <a:srcRect l="11628" t="8571" r="9302" b="10000"/>
          <a:stretch>
            <a:fillRect/>
          </a:stretch>
        </p:blipFill>
        <p:spPr>
          <a:xfrm>
            <a:off x="3657600" y="1905000"/>
            <a:ext cx="1227221" cy="685800"/>
          </a:xfrm>
          <a:prstGeom prst="rect">
            <a:avLst/>
          </a:prstGeom>
        </p:spPr>
      </p:pic>
      <p:pic>
        <p:nvPicPr>
          <p:cNvPr id="21" name="Рисунок 20" descr="481205603_6.jpg"/>
          <p:cNvPicPr>
            <a:picLocks noChangeAspect="1"/>
          </p:cNvPicPr>
          <p:nvPr/>
        </p:nvPicPr>
        <p:blipFill>
          <a:blip r:embed="rId8" cstate="print"/>
          <a:srcRect l="13509" t="12667" r="13509" b="10000"/>
          <a:stretch>
            <a:fillRect/>
          </a:stretch>
        </p:blipFill>
        <p:spPr>
          <a:xfrm>
            <a:off x="5029201" y="1828800"/>
            <a:ext cx="888124" cy="990600"/>
          </a:xfrm>
          <a:prstGeom prst="rect">
            <a:avLst/>
          </a:prstGeom>
        </p:spPr>
      </p:pic>
      <p:pic>
        <p:nvPicPr>
          <p:cNvPr id="22" name="Рисунок 21" descr="tema_4072513_yrkk2n7jo1.jpg"/>
          <p:cNvPicPr>
            <a:picLocks noChangeAspect="1"/>
          </p:cNvPicPr>
          <p:nvPr/>
        </p:nvPicPr>
        <p:blipFill>
          <a:blip r:embed="rId9" cstate="print"/>
          <a:srcRect l="17180" t="222" r="17179" b="5556"/>
          <a:stretch>
            <a:fillRect/>
          </a:stretch>
        </p:blipFill>
        <p:spPr>
          <a:xfrm>
            <a:off x="1828800" y="2133599"/>
            <a:ext cx="1219200" cy="1346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 descr="человечкииз желудей.jpg"/>
          <p:cNvPicPr>
            <a:picLocks noChangeAspect="1"/>
          </p:cNvPicPr>
          <p:nvPr/>
        </p:nvPicPr>
        <p:blipFill>
          <a:blip r:embed="rId10" cstate="print"/>
          <a:srcRect t="2071" r="4478"/>
          <a:stretch>
            <a:fillRect/>
          </a:stretch>
        </p:blipFill>
        <p:spPr>
          <a:xfrm>
            <a:off x="6477000" y="1752600"/>
            <a:ext cx="821961" cy="1100496"/>
          </a:xfrm>
          <a:prstGeom prst="rect">
            <a:avLst/>
          </a:prstGeom>
        </p:spPr>
      </p:pic>
      <p:pic>
        <p:nvPicPr>
          <p:cNvPr id="24" name="Рисунок 23" descr="чётки изкаштана.jpg"/>
          <p:cNvPicPr>
            <a:picLocks noChangeAspect="1"/>
          </p:cNvPicPr>
          <p:nvPr/>
        </p:nvPicPr>
        <p:blipFill>
          <a:blip r:embed="rId11" cstate="print"/>
          <a:srcRect t="4355" r="2439" b="4181"/>
          <a:stretch>
            <a:fillRect/>
          </a:stretch>
        </p:blipFill>
        <p:spPr>
          <a:xfrm>
            <a:off x="7620000" y="4419600"/>
            <a:ext cx="762000" cy="16002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315200" y="6019800"/>
            <a:ext cx="16245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чётки из каштана</a:t>
            </a:r>
            <a:endParaRPr lang="ru-RU" sz="1400" dirty="0"/>
          </a:p>
        </p:txBody>
      </p:sp>
      <p:pic>
        <p:nvPicPr>
          <p:cNvPr id="29" name="Рисунок 28" descr="3-5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562600" y="4495800"/>
            <a:ext cx="1143000" cy="1516062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029200" y="6019800"/>
            <a:ext cx="17469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букет из сухоцвета</a:t>
            </a:r>
            <a:endParaRPr lang="ru-RU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2895600" y="4191000"/>
            <a:ext cx="2514599" cy="923330"/>
          </a:xfrm>
          <a:prstGeom prst="rect">
            <a:avLst/>
          </a:prstGeom>
          <a:solidFill>
            <a:srgbClr val="99FF66"/>
          </a:solidFill>
          <a:ln>
            <a:solidFill>
              <a:srgbClr val="008A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i="1" u="sng" dirty="0" smtClean="0">
                <a:solidFill>
                  <a:srgbClr val="C00000"/>
                </a:solidFill>
              </a:rPr>
              <a:t>Размножение и расселение растений</a:t>
            </a:r>
            <a:endParaRPr lang="ru-RU" b="1" i="1" u="sng" dirty="0">
              <a:solidFill>
                <a:srgbClr val="C00000"/>
              </a:solidFill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rot="16200000" flipH="1">
            <a:off x="1828800" y="2362200"/>
            <a:ext cx="327660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7" name="Рисунок 26" descr="лорр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24000" y="3657600"/>
            <a:ext cx="1310640" cy="1143000"/>
          </a:xfrm>
          <a:prstGeom prst="rect">
            <a:avLst/>
          </a:prstGeom>
        </p:spPr>
      </p:pic>
      <p:pic>
        <p:nvPicPr>
          <p:cNvPr id="35" name="Рисунок 34" descr="ekstrakt shipovnik 0.jpg"/>
          <p:cNvPicPr>
            <a:picLocks noChangeAspect="1"/>
          </p:cNvPicPr>
          <p:nvPr/>
        </p:nvPicPr>
        <p:blipFill>
          <a:blip r:embed="rId14"/>
          <a:srcRect l="34000" t="5200" r="30800" b="8400"/>
          <a:stretch>
            <a:fillRect/>
          </a:stretch>
        </p:blipFill>
        <p:spPr>
          <a:xfrm>
            <a:off x="3810000" y="2667000"/>
            <a:ext cx="381000" cy="935182"/>
          </a:xfrm>
          <a:prstGeom prst="rect">
            <a:avLst/>
          </a:prstGeom>
        </p:spPr>
      </p:pic>
      <p:pic>
        <p:nvPicPr>
          <p:cNvPr id="36" name="Рисунок 35" descr="iло.jpg"/>
          <p:cNvPicPr>
            <a:picLocks noChangeAspect="1"/>
          </p:cNvPicPr>
          <p:nvPr/>
        </p:nvPicPr>
        <p:blipFill>
          <a:blip r:embed="rId15"/>
          <a:srcRect l="23333" t="7334" r="23333" b="7333"/>
          <a:stretch>
            <a:fillRect/>
          </a:stretch>
        </p:blipFill>
        <p:spPr>
          <a:xfrm>
            <a:off x="4267200" y="2667000"/>
            <a:ext cx="685800" cy="1097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80px-Walentin_Alexandrowitsch_Serow_Girl_with_Peach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52400"/>
            <a:ext cx="3771900" cy="4278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-609600" y="44196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 smtClean="0">
                <a:solidFill>
                  <a:srgbClr val="003300"/>
                </a:solidFill>
              </a:rPr>
              <a:t>Валентин Серов </a:t>
            </a:r>
          </a:p>
          <a:p>
            <a:pPr algn="r"/>
            <a:r>
              <a:rPr lang="ru-RU" dirty="0" smtClean="0">
                <a:solidFill>
                  <a:srgbClr val="003300"/>
                </a:solidFill>
              </a:rPr>
              <a:t>«Девочка с персиками»</a:t>
            </a:r>
            <a:endParaRPr lang="ru-RU" dirty="0">
              <a:solidFill>
                <a:srgbClr val="0033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315200" y="3200400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b9cc9c76bebc.jpg"/>
          <p:cNvPicPr>
            <a:picLocks noChangeAspect="1"/>
          </p:cNvPicPr>
          <p:nvPr/>
        </p:nvPicPr>
        <p:blipFill>
          <a:blip r:embed="rId3"/>
          <a:srcRect l="2000" t="9664" r="5692"/>
          <a:stretch>
            <a:fillRect/>
          </a:stretch>
        </p:blipFill>
        <p:spPr>
          <a:xfrm>
            <a:off x="4724400" y="152400"/>
            <a:ext cx="3505200" cy="2512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5334000" y="2667000"/>
            <a:ext cx="29499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>
                <a:solidFill>
                  <a:srgbClr val="003300"/>
                </a:solidFill>
              </a:rPr>
              <a:t>Синица Елена</a:t>
            </a:r>
          </a:p>
          <a:p>
            <a:pPr algn="r"/>
            <a:r>
              <a:rPr lang="ru-RU" dirty="0" smtClean="0">
                <a:solidFill>
                  <a:srgbClr val="003300"/>
                </a:solidFill>
              </a:rPr>
              <a:t>«Натюрморт с фруктами»</a:t>
            </a:r>
            <a:endParaRPr lang="ru-RU" dirty="0">
              <a:solidFill>
                <a:srgbClr val="003300"/>
              </a:solidFill>
            </a:endParaRPr>
          </a:p>
        </p:txBody>
      </p:sp>
      <p:pic>
        <p:nvPicPr>
          <p:cNvPr id="10" name="Рисунок 9" descr="picture_mirror.jpg"/>
          <p:cNvPicPr>
            <a:picLocks noChangeAspect="1"/>
          </p:cNvPicPr>
          <p:nvPr/>
        </p:nvPicPr>
        <p:blipFill>
          <a:blip r:embed="rId4"/>
          <a:srcRect l="3333" t="7135" r="4167" b="-761"/>
          <a:stretch>
            <a:fillRect/>
          </a:stretch>
        </p:blipFill>
        <p:spPr>
          <a:xfrm>
            <a:off x="4800600" y="3429000"/>
            <a:ext cx="3505199" cy="26210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3886200" y="60198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 smtClean="0">
                <a:solidFill>
                  <a:srgbClr val="003300"/>
                </a:solidFill>
              </a:rPr>
              <a:t>Соловьев Анатолий</a:t>
            </a:r>
          </a:p>
          <a:p>
            <a:pPr algn="r"/>
            <a:r>
              <a:rPr lang="ru-RU" dirty="0" smtClean="0">
                <a:solidFill>
                  <a:srgbClr val="003300"/>
                </a:solidFill>
              </a:rPr>
              <a:t>«Натюрморт с фруктами»</a:t>
            </a:r>
            <a:endParaRPr lang="ru-RU" dirty="0">
              <a:solidFill>
                <a:srgbClr val="00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3581400" y="304800"/>
            <a:ext cx="1872000" cy="46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Вывод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81000" y="1981200"/>
            <a:ext cx="8610600" cy="4191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u="sng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Плод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Times New Roman" pitchFamily="18" charset="0"/>
                <a:cs typeface="Times New Roman" pitchFamily="18" charset="0"/>
              </a:rPr>
              <a:t>–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важный орган цветкового растения, обеспечивающий развитие, созревание, защиту и распространение семян. Плоды служат пищей животными и человеку, используются в косметике, парфюмерии, используются для приготовления лекарства, их перерабатывают на консервы, соки, мармелад. Многообразие плодов объясняется различными способами развития и распространения семян.</a:t>
            </a:r>
            <a:endParaRPr lang="ru-RU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4267200" y="914400"/>
            <a:ext cx="533400" cy="9906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2400" y="1143000"/>
          <a:ext cx="8832000" cy="556909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832000"/>
              </a:tblGrid>
              <a:tr h="510540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800" dirty="0" smtClean="0"/>
                        <a:t>1.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2000" dirty="0" smtClean="0"/>
                        <a:t>Плод </a:t>
                      </a:r>
                      <a:r>
                        <a:rPr lang="ru-RU" sz="2000" dirty="0"/>
                        <a:t>– образование, возникающее из завязи растений </a:t>
                      </a:r>
                      <a:r>
                        <a:rPr lang="ru-RU" sz="2000" dirty="0" smtClean="0"/>
                        <a:t>после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оплодотворения </a:t>
                      </a:r>
                      <a:r>
                        <a:rPr lang="ru-RU" sz="2000" dirty="0"/>
                        <a:t>яйцеклетки и служащее для </a:t>
                      </a:r>
                      <a:r>
                        <a:rPr lang="ru-RU" sz="2000" dirty="0" smtClean="0"/>
                        <a:t>формирования,</a:t>
                      </a:r>
                      <a:r>
                        <a:rPr lang="ru-RU" sz="2000" baseline="0" dirty="0"/>
                        <a:t> </a:t>
                      </a:r>
                      <a:r>
                        <a:rPr lang="ru-RU" sz="2000" dirty="0" smtClean="0"/>
                        <a:t>защиты </a:t>
                      </a:r>
                      <a:r>
                        <a:rPr lang="ru-RU" sz="2000" dirty="0"/>
                        <a:t>и распространения заключенных в нем семян</a:t>
                      </a:r>
                      <a:r>
                        <a:rPr lang="ru-RU" sz="2000" dirty="0" smtClean="0"/>
                        <a:t>.</a:t>
                      </a:r>
                      <a:r>
                        <a:rPr lang="ru-RU" sz="2000" baseline="0" dirty="0" smtClean="0"/>
                        <a:t>  </a:t>
                      </a:r>
                      <a:endParaRPr lang="ru-RU" sz="2000" baseline="0" dirty="0"/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2000" dirty="0" smtClean="0"/>
                        <a:t>2</a:t>
                      </a:r>
                      <a:r>
                        <a:rPr lang="ru-RU" sz="2000" dirty="0"/>
                        <a:t>. Околоплодник образуется из разросшейся тычинки</a:t>
                      </a:r>
                      <a:r>
                        <a:rPr lang="ru-RU" sz="2000" dirty="0" smtClean="0"/>
                        <a:t>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2000" dirty="0" smtClean="0"/>
                        <a:t>3</a:t>
                      </a:r>
                      <a:r>
                        <a:rPr lang="ru-RU" sz="2000" dirty="0"/>
                        <a:t>. Околоплодник – это наружная часть </a:t>
                      </a:r>
                      <a:r>
                        <a:rPr lang="ru-RU" sz="2000" dirty="0" smtClean="0"/>
                        <a:t>плода,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образованная </a:t>
                      </a:r>
                      <a:r>
                        <a:rPr lang="ru-RU" sz="2000" dirty="0"/>
                        <a:t>из стенок </a:t>
                      </a:r>
                      <a:r>
                        <a:rPr lang="ru-RU" sz="2000" dirty="0" smtClean="0"/>
                        <a:t>завязи.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2000" dirty="0" smtClean="0"/>
                        <a:t>4</a:t>
                      </a:r>
                      <a:r>
                        <a:rPr lang="ru-RU" sz="2000" dirty="0"/>
                        <a:t>. Плоды бывают только односемянные</a:t>
                      </a:r>
                      <a:r>
                        <a:rPr lang="ru-RU" sz="2000" dirty="0" smtClean="0"/>
                        <a:t>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2000" dirty="0" smtClean="0"/>
                        <a:t>5</a:t>
                      </a:r>
                      <a:r>
                        <a:rPr lang="ru-RU" sz="2000" dirty="0"/>
                        <a:t>. К сухим плодам принадлежат зерновка, </a:t>
                      </a:r>
                      <a:r>
                        <a:rPr lang="ru-RU" sz="2000" dirty="0" smtClean="0"/>
                        <a:t>боб,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стручок</a:t>
                      </a:r>
                      <a:r>
                        <a:rPr lang="ru-RU" sz="2000" dirty="0"/>
                        <a:t>, коробочка, орех, </a:t>
                      </a:r>
                      <a:r>
                        <a:rPr lang="ru-RU" sz="2000" dirty="0" smtClean="0"/>
                        <a:t>семянка.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2000" dirty="0" smtClean="0"/>
                        <a:t>6</a:t>
                      </a:r>
                      <a:r>
                        <a:rPr lang="ru-RU" sz="2000" dirty="0"/>
                        <a:t>. К сочным плодам относят ягоду, </a:t>
                      </a:r>
                      <a:r>
                        <a:rPr lang="ru-RU" sz="2000" dirty="0" smtClean="0"/>
                        <a:t>костянку,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померанец</a:t>
                      </a:r>
                      <a:r>
                        <a:rPr lang="ru-RU" sz="2000" dirty="0"/>
                        <a:t>, яблоко, </a:t>
                      </a:r>
                      <a:r>
                        <a:rPr lang="ru-RU" sz="2000" dirty="0" smtClean="0"/>
                        <a:t>тыквину.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2000" dirty="0" smtClean="0"/>
                        <a:t>7</a:t>
                      </a:r>
                      <a:r>
                        <a:rPr lang="ru-RU" sz="2000" dirty="0"/>
                        <a:t>. Плоды нужны для вегетативного </a:t>
                      </a:r>
                      <a:r>
                        <a:rPr lang="ru-RU" sz="2000" dirty="0" smtClean="0"/>
                        <a:t>размножения.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2000" dirty="0" smtClean="0"/>
                        <a:t>8</a:t>
                      </a:r>
                      <a:r>
                        <a:rPr lang="ru-RU" sz="2000" dirty="0"/>
                        <a:t>. Боб и стручок – это сочные </a:t>
                      </a:r>
                      <a:r>
                        <a:rPr lang="ru-RU" sz="2000" dirty="0" smtClean="0"/>
                        <a:t>плоды.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2000" dirty="0" smtClean="0"/>
                        <a:t>9</a:t>
                      </a:r>
                      <a:r>
                        <a:rPr lang="ru-RU" sz="2000" dirty="0"/>
                        <a:t>. В околоплодниках накапливаются </a:t>
                      </a:r>
                      <a:r>
                        <a:rPr lang="ru-RU" sz="2000" dirty="0" smtClean="0"/>
                        <a:t>питательные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вещества </a:t>
                      </a:r>
                      <a:r>
                        <a:rPr lang="ru-RU" sz="2000" dirty="0"/>
                        <a:t>для привлечения </a:t>
                      </a:r>
                      <a:r>
                        <a:rPr lang="ru-RU" sz="2000" dirty="0" smtClean="0"/>
                        <a:t>животных.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2000" dirty="0" smtClean="0"/>
                        <a:t>10</a:t>
                      </a:r>
                      <a:r>
                        <a:rPr lang="ru-RU" sz="2000" dirty="0"/>
                        <a:t>. Плоды образуются только у цветковых растений.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47" marR="3247" marT="3247" marB="3247"/>
                </a:tc>
              </a:tr>
            </a:tbl>
          </a:graphicData>
        </a:graphic>
      </p:graphicFrame>
      <p:sp>
        <p:nvSpPr>
          <p:cNvPr id="78849" name="Rectangle 1"/>
          <p:cNvSpPr>
            <a:spLocks noChangeArrowheads="1"/>
          </p:cNvSpPr>
          <p:nvPr/>
        </p:nvSpPr>
        <p:spPr bwMode="auto">
          <a:xfrm>
            <a:off x="2590800" y="609600"/>
            <a:ext cx="4114800" cy="50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Какие утверждения верны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90800" y="0"/>
            <a:ext cx="4079875" cy="46166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2400" b="1" u="sng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Самостоятельная работа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43200" y="533400"/>
            <a:ext cx="4716000" cy="54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1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Какие утверждения верны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endParaRPr lang="ru-RU" sz="2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endParaRPr lang="ru-RU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2400" y="1447800"/>
            <a:ext cx="8839200" cy="440120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1. Плод – образование, возникающее из завязи растений после оплодотворения яйцеклетки и служащее для формирования, защиты и распространения заключенных в нем семян.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0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2. Околоплодник образуется из разросшейся тычинки.</a:t>
            </a:r>
            <a:br>
              <a:rPr lang="ru-RU" sz="20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00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3. Околоплодник – это наружная часть плода, образованная из стенок завязи.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0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4. Плоды бывают только односемянные.</a:t>
            </a:r>
            <a:br>
              <a:rPr lang="ru-RU" sz="20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00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5. К сухим плодам принадлежат зерновка, боб, стручок, коробочка, орех, семянка.</a:t>
            </a:r>
            <a:br>
              <a:rPr lang="ru-RU" sz="200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00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6. К сочным плодам относят ягоду, костянку, померанец, яблоко, тыквину.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0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7. Плоды нужны для вегетативного размножения.</a:t>
            </a:r>
            <a:br>
              <a:rPr lang="ru-RU" sz="20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8. Боб и стручок – это сочные плоды.</a:t>
            </a:r>
            <a:br>
              <a:rPr lang="ru-RU" sz="20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00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9. В околоплодниках накапливаются питательные вещества для привлечения животных.</a:t>
            </a:r>
            <a:br>
              <a:rPr lang="ru-RU" sz="200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00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10. Плоды образуются только у цветковых растений.</a:t>
            </a:r>
            <a:endParaRPr lang="ru-RU" sz="2000" dirty="0">
              <a:solidFill>
                <a:srgbClr val="C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905000"/>
            <a:ext cx="6480000" cy="162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Если всё правильно – «5»</a:t>
            </a:r>
          </a:p>
          <a:p>
            <a:r>
              <a:rPr lang="ru-RU" sz="2400" b="1" i="1" dirty="0" smtClean="0">
                <a:solidFill>
                  <a:srgbClr val="C00000"/>
                </a:solidFill>
              </a:rPr>
              <a:t> 7 и более правильных ответов–  «4»</a:t>
            </a:r>
          </a:p>
          <a:p>
            <a:r>
              <a:rPr lang="ru-RU" sz="2400" b="1" i="1" dirty="0" smtClean="0">
                <a:solidFill>
                  <a:srgbClr val="C00000"/>
                </a:solidFill>
              </a:rPr>
              <a:t> 5 и более правильных ответов–  «3»</a:t>
            </a:r>
          </a:p>
          <a:p>
            <a:r>
              <a:rPr lang="ru-RU" sz="2400" b="1" i="1" dirty="0" smtClean="0">
                <a:solidFill>
                  <a:srgbClr val="C00000"/>
                </a:solidFill>
              </a:rPr>
              <a:t> менее 5 правильных ответов   –  «2»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  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429000" y="304800"/>
            <a:ext cx="2971800" cy="76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>
            <a:prstTxWarp prst="textTriangleInverted">
              <a:avLst/>
            </a:prstTxWarp>
            <a:spAutoFit/>
          </a:bodyPr>
          <a:lstStyle/>
          <a:p>
            <a:r>
              <a:rPr lang="ru-RU" i="1" dirty="0" smtClean="0">
                <a:solidFill>
                  <a:srgbClr val="C00000"/>
                </a:solidFill>
              </a:rPr>
              <a:t>Рефлексия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193" name="AutoShape 1"/>
          <p:cNvSpPr>
            <a:spLocks noChangeArrowheads="1"/>
          </p:cNvSpPr>
          <p:nvPr/>
        </p:nvSpPr>
        <p:spPr bwMode="auto">
          <a:xfrm>
            <a:off x="3429000" y="1371600"/>
            <a:ext cx="2362200" cy="2209800"/>
          </a:xfrm>
          <a:prstGeom prst="smileyFace">
            <a:avLst>
              <a:gd name="adj" fmla="val 486"/>
            </a:avLst>
          </a:prstGeom>
          <a:solidFill>
            <a:srgbClr val="00B050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4" name="AutoShape 2"/>
          <p:cNvSpPr>
            <a:spLocks noChangeArrowheads="1"/>
          </p:cNvSpPr>
          <p:nvPr/>
        </p:nvSpPr>
        <p:spPr bwMode="auto">
          <a:xfrm>
            <a:off x="304800" y="1447800"/>
            <a:ext cx="2438400" cy="22860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5" name="AutoShape 3"/>
          <p:cNvSpPr>
            <a:spLocks noChangeArrowheads="1"/>
          </p:cNvSpPr>
          <p:nvPr/>
        </p:nvSpPr>
        <p:spPr bwMode="auto">
          <a:xfrm>
            <a:off x="6477000" y="1371600"/>
            <a:ext cx="2514600" cy="2209800"/>
          </a:xfrm>
          <a:prstGeom prst="smileyFace">
            <a:avLst>
              <a:gd name="adj" fmla="val -4653"/>
            </a:avLst>
          </a:prstGeom>
          <a:solidFill>
            <a:srgbClr val="FFFF00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52400" y="4038600"/>
            <a:ext cx="2592000" cy="100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было интересно, я всё понял(а)</a:t>
            </a:r>
            <a:endParaRPr kumimoji="0" lang="ru-RU" sz="2400" b="1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3048000" y="4038600"/>
            <a:ext cx="2736000" cy="100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было интересно, но я не всё понял(а)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5976000" y="4038600"/>
            <a:ext cx="3168000" cy="100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Мне было не интересно,</a:t>
            </a:r>
            <a:r>
              <a:rPr kumimoji="0" lang="ru-RU" sz="2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 ничего не понял(а)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2"/>
          <p:cNvSpPr/>
          <p:nvPr/>
        </p:nvSpPr>
        <p:spPr>
          <a:xfrm>
            <a:off x="1143000" y="685800"/>
            <a:ext cx="6781800" cy="5181600"/>
          </a:xfrm>
          <a:prstGeom prst="verticalScroll">
            <a:avLst/>
          </a:prstGeom>
          <a:solidFill>
            <a:srgbClr val="E5B9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32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на дом.</a:t>
            </a:r>
            <a:endParaRPr lang="ru-RU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§ 25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прочитать,</a:t>
            </a:r>
            <a:r>
              <a:rPr lang="ru-RU" sz="2400" dirty="0" smtClean="0">
                <a:solidFill>
                  <a:schemeClr val="tx1"/>
                </a:solidFill>
              </a:rPr>
              <a:t> составить 3 - 4 вопроса по параграфу.</a:t>
            </a: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2. Составить сообщение, или презентацию на тему «Плоды нашей местности» по плану: 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             1. Характеристика плодов.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             2. Применение плодов.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 </a:t>
            </a:r>
          </a:p>
          <a:p>
            <a:pPr lvl="0" eaLnBrk="0" hangingPunct="0"/>
            <a:endParaRPr lang="ru-RU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tx1"/>
              </a:solidFill>
            </a:endParaRPr>
          </a:p>
          <a:p>
            <a:pPr lvl="0" eaLnBrk="0" hangingPunct="0"/>
            <a:endParaRPr lang="ru-RU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1752600" y="3505200"/>
            <a:ext cx="5410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1828800" y="990600"/>
            <a:ext cx="5943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914400" y="152400"/>
            <a:ext cx="7477816" cy="7694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Спасибо за работу на уроке</a:t>
            </a:r>
            <a:r>
              <a:rPr kumimoji="0" lang="ru-RU" sz="44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!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wallpapers_5167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29640"/>
            <a:ext cx="8763000" cy="5928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руглая лента лицом вверх 2"/>
          <p:cNvSpPr/>
          <p:nvPr/>
        </p:nvSpPr>
        <p:spPr>
          <a:xfrm>
            <a:off x="2286000" y="152400"/>
            <a:ext cx="5410200" cy="1447800"/>
          </a:xfrm>
          <a:prstGeom prst="ellipseRibbon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u="heavy" dirty="0" smtClean="0">
                <a:solidFill>
                  <a:schemeClr val="tx1"/>
                </a:solidFill>
              </a:rPr>
              <a:t>Правда ли, что: </a:t>
            </a:r>
            <a:endParaRPr lang="ru-RU" sz="2800" dirty="0" smtClean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2133600"/>
            <a:ext cx="8991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В тропических островах растет хлебное дерево? </a:t>
            </a:r>
            <a:endParaRPr lang="ru-RU" sz="2400" i="1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хлебнодере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43400" y="2971800"/>
            <a:ext cx="2971800" cy="2971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7" descr="hlebnoe_derev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743200"/>
            <a:ext cx="2786062" cy="3714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95400" y="1295400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Правда ли, что существует молочное дерево? 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молочное дере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2057400"/>
            <a:ext cx="4467225" cy="4467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0" y="1447800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Правда ли , что есть на Земле конфетное дерево? 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конфетноедере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2133600"/>
            <a:ext cx="4267200" cy="4267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0" y="381000"/>
            <a:ext cx="784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Какие сказки связаны с растениями и их плодами? 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petushok-i-bobovoe-zernyishko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676400"/>
            <a:ext cx="3162300" cy="38481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962400" y="2438400"/>
            <a:ext cx="518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Братья Гримм “Петушок и бобовое зернышко”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ndersen099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480060"/>
            <a:ext cx="5410200" cy="378714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67000" y="4724400"/>
            <a:ext cx="44449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“</a:t>
            </a:r>
            <a:r>
              <a:rPr lang="ru-RU" sz="2000" dirty="0" smtClean="0">
                <a:solidFill>
                  <a:srgbClr val="FF0000"/>
                </a:solidFill>
              </a:rPr>
              <a:t>Принцесса на горошине” Андерсен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омой 1">
            <a:hlinkClick r:id="rId2" action="ppaction://hlinksldjump" highlightClick="1"/>
          </p:cNvPr>
          <p:cNvSpPr/>
          <p:nvPr/>
        </p:nvSpPr>
        <p:spPr>
          <a:xfrm>
            <a:off x="8382000" y="5791200"/>
            <a:ext cx="762000" cy="762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iчяф.jpg"/>
          <p:cNvPicPr>
            <a:picLocks noChangeAspect="1"/>
          </p:cNvPicPr>
          <p:nvPr/>
        </p:nvPicPr>
        <p:blipFill>
          <a:blip r:embed="rId3" cstate="print"/>
          <a:srcRect r="27798"/>
          <a:stretch>
            <a:fillRect/>
          </a:stretch>
        </p:blipFill>
        <p:spPr>
          <a:xfrm>
            <a:off x="2971800" y="838200"/>
            <a:ext cx="2895600" cy="2171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24400" y="3124200"/>
            <a:ext cx="1043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фундук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819400" y="228600"/>
            <a:ext cx="1775551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Плод орех</a:t>
            </a:r>
            <a:endParaRPr lang="ru-RU" sz="2400" b="1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Рисунок 5" descr="970920aa0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4191000"/>
            <a:ext cx="3446231" cy="2286000"/>
          </a:xfrm>
          <a:prstGeom prst="rect">
            <a:avLst/>
          </a:prstGeom>
        </p:spPr>
      </p:pic>
      <p:pic>
        <p:nvPicPr>
          <p:cNvPr id="7" name="Рисунок 6" descr="олр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0" y="609600"/>
            <a:ext cx="2222500" cy="2667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0" y="3429000"/>
            <a:ext cx="1061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лещина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038600" y="6019800"/>
            <a:ext cx="604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дуб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19200" y="3505200"/>
            <a:ext cx="218893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Плод желудь</a:t>
            </a:r>
            <a:endParaRPr lang="ru-RU" sz="24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омой 1">
            <a:hlinkClick r:id="rId2" action="ppaction://hlinksldjump" highlightClick="1"/>
          </p:cNvPr>
          <p:cNvSpPr/>
          <p:nvPr/>
        </p:nvSpPr>
        <p:spPr>
          <a:xfrm>
            <a:off x="7924800" y="5410200"/>
            <a:ext cx="914400" cy="9144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057400" y="152400"/>
            <a:ext cx="2318968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Плод семянка</a:t>
            </a:r>
            <a:endParaRPr lang="ru-RU" sz="2400" b="1" dirty="0"/>
          </a:p>
        </p:txBody>
      </p:sp>
      <p:pic>
        <p:nvPicPr>
          <p:cNvPr id="4" name="Рисунок 3" descr="2_1693255783-6972.wpic.jpg"/>
          <p:cNvPicPr>
            <a:picLocks noChangeAspect="1"/>
          </p:cNvPicPr>
          <p:nvPr/>
        </p:nvPicPr>
        <p:blipFill>
          <a:blip r:embed="rId3"/>
          <a:srcRect l="6667" t="15000" r="10000" b="15000"/>
          <a:stretch>
            <a:fillRect/>
          </a:stretch>
        </p:blipFill>
        <p:spPr>
          <a:xfrm>
            <a:off x="1981200" y="1143000"/>
            <a:ext cx="2514600" cy="1408176"/>
          </a:xfrm>
          <a:prstGeom prst="rect">
            <a:avLst/>
          </a:prstGeom>
        </p:spPr>
      </p:pic>
      <p:pic>
        <p:nvPicPr>
          <p:cNvPr id="5" name="Рисунок 4" descr="василёк синий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152400"/>
            <a:ext cx="1143000" cy="2407920"/>
          </a:xfrm>
          <a:prstGeom prst="rect">
            <a:avLst/>
          </a:prstGeom>
        </p:spPr>
      </p:pic>
      <p:pic>
        <p:nvPicPr>
          <p:cNvPr id="6" name="Рисунок 5" descr="пшеница.jpg"/>
          <p:cNvPicPr>
            <a:picLocks noChangeAspect="1"/>
          </p:cNvPicPr>
          <p:nvPr/>
        </p:nvPicPr>
        <p:blipFill>
          <a:blip r:embed="rId5"/>
          <a:srcRect t="27723" r="77489"/>
          <a:stretch>
            <a:fillRect/>
          </a:stretch>
        </p:blipFill>
        <p:spPr>
          <a:xfrm>
            <a:off x="4724400" y="3657600"/>
            <a:ext cx="1447800" cy="2032488"/>
          </a:xfrm>
          <a:prstGeom prst="rect">
            <a:avLst/>
          </a:prstGeom>
        </p:spPr>
      </p:pic>
      <p:pic>
        <p:nvPicPr>
          <p:cNvPr id="7" name="Рисунок 6" descr="ячмень.jpg"/>
          <p:cNvPicPr>
            <a:picLocks noChangeAspect="1"/>
          </p:cNvPicPr>
          <p:nvPr/>
        </p:nvPicPr>
        <p:blipFill>
          <a:blip r:embed="rId6"/>
          <a:srcRect l="16842" t="3756" b="13615"/>
          <a:stretch>
            <a:fillRect/>
          </a:stretch>
        </p:blipFill>
        <p:spPr>
          <a:xfrm>
            <a:off x="914400" y="3886200"/>
            <a:ext cx="2562225" cy="19027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19400" y="2590800"/>
            <a:ext cx="1872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подсолнечник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6400" y="2514600"/>
            <a:ext cx="1872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василёк синий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38200" y="3200400"/>
            <a:ext cx="2541786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Плод зерновка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029200" y="5638800"/>
            <a:ext cx="1200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пшеница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667000" y="5867400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ячмень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омой 1">
            <a:hlinkClick r:id="rId2" action="ppaction://hlinksldjump" highlightClick="1"/>
          </p:cNvPr>
          <p:cNvSpPr/>
          <p:nvPr/>
        </p:nvSpPr>
        <p:spPr>
          <a:xfrm>
            <a:off x="7924800" y="5410200"/>
            <a:ext cx="914400" cy="9144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514600" y="152400"/>
            <a:ext cx="1630511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Плод боб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248400" y="152400"/>
            <a:ext cx="2427972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Плод  стручок </a:t>
            </a:r>
            <a:endParaRPr lang="ru-RU" sz="2400" b="1" dirty="0"/>
          </a:p>
        </p:txBody>
      </p:sp>
      <p:pic>
        <p:nvPicPr>
          <p:cNvPr id="5" name="Рисунок 4" descr="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762000"/>
            <a:ext cx="2286000" cy="2286000"/>
          </a:xfrm>
          <a:prstGeom prst="rect">
            <a:avLst/>
          </a:prstGeom>
        </p:spPr>
      </p:pic>
      <p:pic>
        <p:nvPicPr>
          <p:cNvPr id="6" name="Рисунок 5" descr="13614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1676400"/>
            <a:ext cx="2038350" cy="1390650"/>
          </a:xfrm>
          <a:prstGeom prst="rect">
            <a:avLst/>
          </a:prstGeom>
        </p:spPr>
      </p:pic>
      <p:pic>
        <p:nvPicPr>
          <p:cNvPr id="7" name="Рисунок 6" descr="фасоль.jpg"/>
          <p:cNvPicPr>
            <a:picLocks noChangeAspect="1"/>
          </p:cNvPicPr>
          <p:nvPr/>
        </p:nvPicPr>
        <p:blipFill>
          <a:blip r:embed="rId5"/>
          <a:srcRect r="7463" b="10263"/>
          <a:stretch>
            <a:fillRect/>
          </a:stretch>
        </p:blipFill>
        <p:spPr>
          <a:xfrm>
            <a:off x="1676400" y="3505200"/>
            <a:ext cx="1859604" cy="2819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3400" y="5867400"/>
            <a:ext cx="1066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фасоль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810000" y="2819400"/>
            <a:ext cx="823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горох</a:t>
            </a:r>
            <a:endParaRPr lang="ru-RU" b="1" dirty="0"/>
          </a:p>
        </p:txBody>
      </p:sp>
      <p:pic>
        <p:nvPicPr>
          <p:cNvPr id="10" name="Рисунок 9" descr="стручек.gif"/>
          <p:cNvPicPr>
            <a:picLocks noChangeAspect="1"/>
          </p:cNvPicPr>
          <p:nvPr/>
        </p:nvPicPr>
        <p:blipFill>
          <a:blip r:embed="rId6"/>
          <a:srcRect l="48485" t="4286" r="36364" b="6571"/>
          <a:stretch>
            <a:fillRect/>
          </a:stretch>
        </p:blipFill>
        <p:spPr>
          <a:xfrm>
            <a:off x="8001000" y="914400"/>
            <a:ext cx="762000" cy="2971800"/>
          </a:xfrm>
          <a:prstGeom prst="rect">
            <a:avLst/>
          </a:prstGeom>
        </p:spPr>
      </p:pic>
      <p:pic>
        <p:nvPicPr>
          <p:cNvPr id="13" name="Рисунок 12" descr="редька.jpg"/>
          <p:cNvPicPr>
            <a:picLocks noChangeAspect="1"/>
          </p:cNvPicPr>
          <p:nvPr/>
        </p:nvPicPr>
        <p:blipFill>
          <a:blip r:embed="rId7"/>
          <a:srcRect l="16484" t="4866" r="10989"/>
          <a:stretch>
            <a:fillRect/>
          </a:stretch>
        </p:blipFill>
        <p:spPr>
          <a:xfrm>
            <a:off x="5562600" y="914400"/>
            <a:ext cx="1676400" cy="297954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172200" y="3886200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редька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924800" y="3886200"/>
            <a:ext cx="1060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капуста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омой 1">
            <a:hlinkClick r:id="rId2" action="ppaction://hlinksldjump" highlightClick="1"/>
          </p:cNvPr>
          <p:cNvSpPr/>
          <p:nvPr/>
        </p:nvSpPr>
        <p:spPr>
          <a:xfrm>
            <a:off x="7924800" y="5410200"/>
            <a:ext cx="914400" cy="9144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048000" y="457200"/>
            <a:ext cx="2647904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Плод коробочка</a:t>
            </a:r>
            <a:endParaRPr lang="ru-RU" sz="2400" b="1" dirty="0"/>
          </a:p>
        </p:txBody>
      </p:sp>
      <p:pic>
        <p:nvPicPr>
          <p:cNvPr id="8" name="Рисунок 7" descr="278675811.jpg"/>
          <p:cNvPicPr>
            <a:picLocks noChangeAspect="1"/>
          </p:cNvPicPr>
          <p:nvPr/>
        </p:nvPicPr>
        <p:blipFill>
          <a:blip r:embed="rId3"/>
          <a:srcRect l="55940" t="15560" r="2592" b="12820"/>
          <a:stretch>
            <a:fillRect/>
          </a:stretch>
        </p:blipFill>
        <p:spPr>
          <a:xfrm>
            <a:off x="5105400" y="1752600"/>
            <a:ext cx="2211572" cy="2895600"/>
          </a:xfrm>
          <a:prstGeom prst="rect">
            <a:avLst/>
          </a:prstGeom>
        </p:spPr>
      </p:pic>
      <p:pic>
        <p:nvPicPr>
          <p:cNvPr id="9" name="Рисунок 8" descr="278675811.jpg"/>
          <p:cNvPicPr>
            <a:picLocks noChangeAspect="1"/>
          </p:cNvPicPr>
          <p:nvPr/>
        </p:nvPicPr>
        <p:blipFill>
          <a:blip r:embed="rId3"/>
          <a:srcRect l="25918" t="22222" r="42981" b="24786"/>
          <a:stretch>
            <a:fillRect/>
          </a:stretch>
        </p:blipFill>
        <p:spPr>
          <a:xfrm>
            <a:off x="1752600" y="1752600"/>
            <a:ext cx="2286000" cy="2952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800" y="4343400"/>
            <a:ext cx="596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мак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467600" y="4191000"/>
            <a:ext cx="1032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дурман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омой 1">
            <a:hlinkClick r:id="rId2" action="ppaction://hlinksldjump" highlightClick="1"/>
          </p:cNvPr>
          <p:cNvSpPr/>
          <p:nvPr/>
        </p:nvSpPr>
        <p:spPr>
          <a:xfrm>
            <a:off x="7924800" y="5410200"/>
            <a:ext cx="914400" cy="9144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514600" y="304800"/>
            <a:ext cx="240790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Плод костянка</a:t>
            </a:r>
            <a:endParaRPr lang="ru-RU" sz="2400" b="1" dirty="0"/>
          </a:p>
        </p:txBody>
      </p:sp>
      <p:pic>
        <p:nvPicPr>
          <p:cNvPr id="4" name="Рисунок 3" descr="0014-009-Prover-sebj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76400"/>
            <a:ext cx="4229695" cy="2209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0" y="3429000"/>
            <a:ext cx="869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слива</a:t>
            </a:r>
            <a:endParaRPr lang="ru-RU" b="1" dirty="0"/>
          </a:p>
        </p:txBody>
      </p:sp>
      <p:pic>
        <p:nvPicPr>
          <p:cNvPr id="6" name="Рисунок 5" descr="вишня.jpg"/>
          <p:cNvPicPr>
            <a:picLocks noChangeAspect="1"/>
          </p:cNvPicPr>
          <p:nvPr/>
        </p:nvPicPr>
        <p:blipFill>
          <a:blip r:embed="rId4"/>
          <a:srcRect l="12800" t="485" r="8000" b="10680"/>
          <a:stretch>
            <a:fillRect/>
          </a:stretch>
        </p:blipFill>
        <p:spPr>
          <a:xfrm>
            <a:off x="5334000" y="1066800"/>
            <a:ext cx="3581400" cy="33100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67600" y="4495800"/>
            <a:ext cx="936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вишня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омой 1">
            <a:hlinkClick r:id="rId2" action="ppaction://hlinksldjump" highlightClick="1"/>
          </p:cNvPr>
          <p:cNvSpPr/>
          <p:nvPr/>
        </p:nvSpPr>
        <p:spPr>
          <a:xfrm>
            <a:off x="7924800" y="5410200"/>
            <a:ext cx="914400" cy="9144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276600" y="152400"/>
            <a:ext cx="1915781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Плод ягода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895600" y="3276600"/>
            <a:ext cx="2140522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Плод яблоко</a:t>
            </a:r>
            <a:endParaRPr lang="ru-RU" sz="2400" b="1" dirty="0"/>
          </a:p>
        </p:txBody>
      </p:sp>
      <p:pic>
        <p:nvPicPr>
          <p:cNvPr id="5" name="Рисунок 4" descr="d3cd160ae1ed770c915a58f73683da74.jpg"/>
          <p:cNvPicPr>
            <a:picLocks noChangeAspect="1"/>
          </p:cNvPicPr>
          <p:nvPr/>
        </p:nvPicPr>
        <p:blipFill>
          <a:blip r:embed="rId3" cstate="print"/>
          <a:srcRect t="11333" r="9950"/>
          <a:stretch>
            <a:fillRect/>
          </a:stretch>
        </p:blipFill>
        <p:spPr>
          <a:xfrm>
            <a:off x="914400" y="762000"/>
            <a:ext cx="2679461" cy="1981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2743200"/>
            <a:ext cx="2437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красная смородина</a:t>
            </a:r>
            <a:endParaRPr lang="ru-RU" b="1" dirty="0"/>
          </a:p>
        </p:txBody>
      </p:sp>
      <p:pic>
        <p:nvPicPr>
          <p:cNvPr id="7" name="Рисунок 6" descr="fruit_apple_apple-tree_wallpaper_Vol_014_SN004.JPG"/>
          <p:cNvPicPr>
            <a:picLocks noChangeAspect="1"/>
          </p:cNvPicPr>
          <p:nvPr/>
        </p:nvPicPr>
        <p:blipFill>
          <a:blip r:embed="rId4"/>
          <a:srcRect l="15714" t="8857" r="12286" b="7333"/>
          <a:stretch>
            <a:fillRect/>
          </a:stretch>
        </p:blipFill>
        <p:spPr>
          <a:xfrm>
            <a:off x="762000" y="4114800"/>
            <a:ext cx="2585258" cy="22569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3400" y="6096000"/>
            <a:ext cx="993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яблоко</a:t>
            </a:r>
            <a:endParaRPr lang="ru-RU" b="1" dirty="0"/>
          </a:p>
        </p:txBody>
      </p:sp>
      <p:pic>
        <p:nvPicPr>
          <p:cNvPr id="9" name="Рисунок 8" descr="quiz.jpg"/>
          <p:cNvPicPr>
            <a:picLocks noChangeAspect="1"/>
          </p:cNvPicPr>
          <p:nvPr/>
        </p:nvPicPr>
        <p:blipFill>
          <a:blip r:embed="rId5"/>
          <a:srcRect l="4159" t="-794" r="61830" b="5556"/>
          <a:stretch>
            <a:fillRect/>
          </a:stretch>
        </p:blipFill>
        <p:spPr>
          <a:xfrm>
            <a:off x="4419600" y="4038600"/>
            <a:ext cx="1752600" cy="228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38800" y="6172200"/>
            <a:ext cx="867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груша</a:t>
            </a:r>
            <a:endParaRPr lang="ru-RU" b="1" dirty="0"/>
          </a:p>
        </p:txBody>
      </p:sp>
      <p:pic>
        <p:nvPicPr>
          <p:cNvPr id="11" name="Рисунок 10" descr="grape_tomatoes.jpg"/>
          <p:cNvPicPr>
            <a:picLocks noChangeAspect="1"/>
          </p:cNvPicPr>
          <p:nvPr/>
        </p:nvPicPr>
        <p:blipFill>
          <a:blip r:embed="rId6"/>
          <a:srcRect l="11859" t="16667" r="14170" b="13889"/>
          <a:stretch>
            <a:fillRect/>
          </a:stretch>
        </p:blipFill>
        <p:spPr>
          <a:xfrm>
            <a:off x="4495800" y="838200"/>
            <a:ext cx="2633472" cy="2057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53200" y="2590800"/>
            <a:ext cx="844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томат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домой 1">
            <a:hlinkClick r:id="rId2" action="ppaction://hlinksldjump" highlightClick="1"/>
          </p:cNvPr>
          <p:cNvSpPr/>
          <p:nvPr/>
        </p:nvSpPr>
        <p:spPr>
          <a:xfrm>
            <a:off x="7924800" y="5410200"/>
            <a:ext cx="914400" cy="9144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429000" y="381000"/>
            <a:ext cx="1894237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Померанец</a:t>
            </a:r>
            <a:endParaRPr lang="ru-RU" sz="2400" b="1" dirty="0"/>
          </a:p>
        </p:txBody>
      </p:sp>
      <p:pic>
        <p:nvPicPr>
          <p:cNvPr id="4" name="Рисунок 3" descr="Orange - Bitter Orange.jpg"/>
          <p:cNvPicPr>
            <a:picLocks noChangeAspect="1"/>
          </p:cNvPicPr>
          <p:nvPr/>
        </p:nvPicPr>
        <p:blipFill>
          <a:blip r:embed="rId3"/>
          <a:srcRect l="6667" t="1250" r="5833"/>
          <a:stretch>
            <a:fillRect/>
          </a:stretch>
        </p:blipFill>
        <p:spPr>
          <a:xfrm>
            <a:off x="304800" y="1600200"/>
            <a:ext cx="3429000" cy="25799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0" y="4267200"/>
            <a:ext cx="1279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апельсин</a:t>
            </a:r>
            <a:endParaRPr lang="ru-RU" b="1" dirty="0"/>
          </a:p>
        </p:txBody>
      </p:sp>
      <p:pic>
        <p:nvPicPr>
          <p:cNvPr id="6" name="Рисунок 5" descr="лимон-e1364039150874.jpg"/>
          <p:cNvPicPr>
            <a:picLocks noChangeAspect="1"/>
          </p:cNvPicPr>
          <p:nvPr/>
        </p:nvPicPr>
        <p:blipFill>
          <a:blip r:embed="rId4"/>
          <a:srcRect l="1553" t="5452" r="11491" b="5452"/>
          <a:stretch>
            <a:fillRect/>
          </a:stretch>
        </p:blipFill>
        <p:spPr>
          <a:xfrm>
            <a:off x="4419600" y="1524000"/>
            <a:ext cx="4038600" cy="27693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0" y="3810000"/>
            <a:ext cx="922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лимон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Другая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2054</TotalTime>
  <Words>1356</Words>
  <Application>Microsoft Office PowerPoint</Application>
  <PresentationFormat>Экран (4:3)</PresentationFormat>
  <Paragraphs>386</Paragraphs>
  <Slides>55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  «Плод. Разнообразие и значение плодов»  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биология</dc:subject>
  <dc:creator>Стрелкова Н.</dc:creator>
  <cp:lastModifiedBy>Владелец</cp:lastModifiedBy>
  <cp:revision>169</cp:revision>
  <cp:lastPrinted>1601-01-01T00:00:00Z</cp:lastPrinted>
  <dcterms:created xsi:type="dcterms:W3CDTF">1601-01-01T00:00:00Z</dcterms:created>
  <dcterms:modified xsi:type="dcterms:W3CDTF">2013-12-01T17:42:08Z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